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4.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5.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6.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7.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theme/theme8.xml" ContentType="application/vnd.openxmlformats-officedocument.theme+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theme/theme9.xml" ContentType="application/vnd.openxmlformats-officedocument.theme+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theme/theme10.xml" ContentType="application/vnd.openxmlformats-officedocument.theme+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13" r:id="rId5"/>
    <p:sldMasterId id="2147484643" r:id="rId6"/>
    <p:sldMasterId id="2147484654" r:id="rId7"/>
    <p:sldMasterId id="2147484696" r:id="rId8"/>
    <p:sldMasterId id="2147484746" r:id="rId9"/>
    <p:sldMasterId id="2147484783" r:id="rId10"/>
    <p:sldMasterId id="2147484828" r:id="rId11"/>
    <p:sldMasterId id="2147484870" r:id="rId12"/>
    <p:sldMasterId id="2147484915" r:id="rId13"/>
    <p:sldMasterId id="2147484951" r:id="rId14"/>
  </p:sldMasterIdLst>
  <p:notesMasterIdLst>
    <p:notesMasterId r:id="rId120"/>
  </p:notesMasterIdLst>
  <p:handoutMasterIdLst>
    <p:handoutMasterId r:id="rId121"/>
  </p:handoutMasterIdLst>
  <p:sldIdLst>
    <p:sldId id="2076137797" r:id="rId15"/>
    <p:sldId id="257" r:id="rId16"/>
    <p:sldId id="258" r:id="rId17"/>
    <p:sldId id="2076137799" r:id="rId18"/>
    <p:sldId id="2076137801" r:id="rId19"/>
    <p:sldId id="264" r:id="rId20"/>
    <p:sldId id="4265" r:id="rId21"/>
    <p:sldId id="2076137802" r:id="rId22"/>
    <p:sldId id="256" r:id="rId23"/>
    <p:sldId id="263" r:id="rId24"/>
    <p:sldId id="4256" r:id="rId25"/>
    <p:sldId id="4346" r:id="rId26"/>
    <p:sldId id="4345" r:id="rId27"/>
    <p:sldId id="2076137803" r:id="rId28"/>
    <p:sldId id="4344" r:id="rId29"/>
    <p:sldId id="2076137823" r:id="rId30"/>
    <p:sldId id="268" r:id="rId31"/>
    <p:sldId id="269" r:id="rId32"/>
    <p:sldId id="4240" r:id="rId33"/>
    <p:sldId id="4267" r:id="rId34"/>
    <p:sldId id="2076137795" r:id="rId35"/>
    <p:sldId id="4330" r:id="rId36"/>
    <p:sldId id="2076137753" r:id="rId37"/>
    <p:sldId id="4301" r:id="rId38"/>
    <p:sldId id="278" r:id="rId39"/>
    <p:sldId id="4310" r:id="rId40"/>
    <p:sldId id="2076137824" r:id="rId41"/>
    <p:sldId id="4239" r:id="rId42"/>
    <p:sldId id="4264" r:id="rId43"/>
    <p:sldId id="2076137760" r:id="rId44"/>
    <p:sldId id="2076137762" r:id="rId45"/>
    <p:sldId id="4232" r:id="rId46"/>
    <p:sldId id="4313" r:id="rId47"/>
    <p:sldId id="4250" r:id="rId48"/>
    <p:sldId id="4242" r:id="rId49"/>
    <p:sldId id="2076137826" r:id="rId50"/>
    <p:sldId id="2076137761" r:id="rId51"/>
    <p:sldId id="4063" r:id="rId52"/>
    <p:sldId id="4061" r:id="rId53"/>
    <p:sldId id="4069" r:id="rId54"/>
    <p:sldId id="4315" r:id="rId55"/>
    <p:sldId id="2076137763" r:id="rId56"/>
    <p:sldId id="4257" r:id="rId57"/>
    <p:sldId id="4316" r:id="rId58"/>
    <p:sldId id="2076137764" r:id="rId59"/>
    <p:sldId id="4228" r:id="rId60"/>
    <p:sldId id="4319" r:id="rId61"/>
    <p:sldId id="4067" r:id="rId62"/>
    <p:sldId id="2076137765" r:id="rId63"/>
    <p:sldId id="4243" r:id="rId64"/>
    <p:sldId id="2076137788" r:id="rId65"/>
    <p:sldId id="2076137827" r:id="rId66"/>
    <p:sldId id="2076137766" r:id="rId67"/>
    <p:sldId id="4064" r:id="rId68"/>
    <p:sldId id="4302" r:id="rId69"/>
    <p:sldId id="4320" r:id="rId70"/>
    <p:sldId id="4251" r:id="rId71"/>
    <p:sldId id="3985" r:id="rId72"/>
    <p:sldId id="2076137767" r:id="rId73"/>
    <p:sldId id="2076137768" r:id="rId74"/>
    <p:sldId id="4321" r:id="rId75"/>
    <p:sldId id="4230" r:id="rId76"/>
    <p:sldId id="4326" r:id="rId77"/>
    <p:sldId id="4325" r:id="rId78"/>
    <p:sldId id="4254" r:id="rId79"/>
    <p:sldId id="2076137769" r:id="rId80"/>
    <p:sldId id="2076137770" r:id="rId81"/>
    <p:sldId id="2076137771" r:id="rId82"/>
    <p:sldId id="2076137793" r:id="rId83"/>
    <p:sldId id="4220" r:id="rId84"/>
    <p:sldId id="4244" r:id="rId85"/>
    <p:sldId id="2076137787" r:id="rId86"/>
    <p:sldId id="2076137828" r:id="rId87"/>
    <p:sldId id="2076137773" r:id="rId88"/>
    <p:sldId id="2076137774" r:id="rId89"/>
    <p:sldId id="2076137775" r:id="rId90"/>
    <p:sldId id="2076137776" r:id="rId91"/>
    <p:sldId id="2076137777" r:id="rId92"/>
    <p:sldId id="4331" r:id="rId93"/>
    <p:sldId id="2076137778" r:id="rId94"/>
    <p:sldId id="2076137781" r:id="rId95"/>
    <p:sldId id="2076137779" r:id="rId96"/>
    <p:sldId id="4334" r:id="rId97"/>
    <p:sldId id="2076137782" r:id="rId98"/>
    <p:sldId id="2076137783" r:id="rId99"/>
    <p:sldId id="2076137829" r:id="rId100"/>
    <p:sldId id="4335" r:id="rId101"/>
    <p:sldId id="2076137830" r:id="rId102"/>
    <p:sldId id="4337" r:id="rId103"/>
    <p:sldId id="4278" r:id="rId104"/>
    <p:sldId id="2076137796" r:id="rId105"/>
    <p:sldId id="4340" r:id="rId106"/>
    <p:sldId id="4303" r:id="rId107"/>
    <p:sldId id="2076137786" r:id="rId108"/>
    <p:sldId id="4304" r:id="rId109"/>
    <p:sldId id="4342" r:id="rId110"/>
    <p:sldId id="2076137789" r:id="rId111"/>
    <p:sldId id="516" r:id="rId112"/>
    <p:sldId id="4343" r:id="rId113"/>
    <p:sldId id="2076137792" r:id="rId114"/>
    <p:sldId id="2076137832" r:id="rId115"/>
    <p:sldId id="4060" r:id="rId116"/>
    <p:sldId id="283" r:id="rId117"/>
    <p:sldId id="280" r:id="rId118"/>
    <p:sldId id="2076137831" r:id="rId119"/>
  </p:sldIdLst>
  <p:sldSz cx="18288000" cy="10288588"/>
  <p:notesSz cx="6669088" cy="9926638"/>
  <p:embeddedFontLst>
    <p:embeddedFont>
      <p:font typeface="Bebas Neue" panose="020B0606020202050201" pitchFamily="34" charset="77"/>
      <p:regular r:id="rId122"/>
    </p:embeddedFont>
    <p:embeddedFont>
      <p:font typeface="Calibri" panose="020F0502020204030204" pitchFamily="34" charset="0"/>
      <p:regular r:id="rId123"/>
      <p:bold r:id="rId124"/>
      <p:italic r:id="rId125"/>
      <p:boldItalic r:id="rId126"/>
    </p:embeddedFont>
    <p:embeddedFont>
      <p:font typeface="Calibri Light" panose="020F0302020204030204" pitchFamily="34" charset="0"/>
      <p:regular r:id="rId127"/>
      <p:italic r:id="rId128"/>
    </p:embeddedFont>
    <p:embeddedFont>
      <p:font typeface="Montserrat" pitchFamily="2" charset="77"/>
      <p:regular r:id="rId129"/>
      <p:bold r:id="rId130"/>
      <p:italic r:id="rId131"/>
      <p:boldItalic r:id="rId132"/>
    </p:embeddedFont>
    <p:embeddedFont>
      <p:font typeface="Montserrat Light" pitchFamily="2" charset="77"/>
      <p:regular r:id="rId133"/>
      <p:italic r:id="rId134"/>
    </p:embeddedFont>
    <p:embeddedFont>
      <p:font typeface="Montserrat SemiBold" panose="020F0502020204030204" pitchFamily="34" charset="0"/>
      <p:regular r:id="rId135"/>
      <p:bold r:id="rId136"/>
      <p:italic r:id="rId137"/>
      <p:boldItalic r:id="rId138"/>
    </p:embeddedFont>
    <p:embeddedFont>
      <p:font typeface="Open Sans" panose="020B0606030504020204" pitchFamily="34" charset="0"/>
      <p:regular r:id="rId139"/>
      <p:bold r:id="rId140"/>
      <p:italic r:id="rId141"/>
      <p:boldItalic r:id="rId142"/>
    </p:embeddedFont>
    <p:embeddedFont>
      <p:font typeface="Roboto" panose="02000000000000000000" pitchFamily="2" charset="0"/>
      <p:regular r:id="rId143"/>
      <p:bold r:id="rId144"/>
      <p:italic r:id="rId145"/>
      <p:boldItalic r:id="rId146"/>
    </p:embeddedFont>
    <p:embeddedFont>
      <p:font typeface="Roboto Black" panose="020F0502020204030204" pitchFamily="34" charset="0"/>
      <p:regular r:id="rId147"/>
      <p:bold r:id="rId148"/>
      <p:italic r:id="rId149"/>
      <p:boldItalic r:id="rId150"/>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userDrawn="1">
          <p15:clr>
            <a:srgbClr val="A4A3A4"/>
          </p15:clr>
        </p15:guide>
        <p15:guide id="2" pos="210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B8553448-769A-BA1E-B571-46465637DAA4}" name="Awais FAROOQ" initials="AF" userId="S::awais.farooq@ifrc.org::cb288362-03da-425c-be2d-6126fa00a029" providerId="AD"/>
  <p188:author id="{5CF3219A-09FD-68F2-34A3-C2B06F997523}" name="Sharon Reader" initials="SR" userId="S::sharon.reader@ifrc.org::192b71f1-1400-4988-a857-69de89375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C8C3"/>
    <a:srgbClr val="6B2BAA"/>
    <a:srgbClr val="5E3670"/>
    <a:srgbClr val="D9AAFF"/>
    <a:srgbClr val="ECFAFF"/>
    <a:srgbClr val="00FFF9"/>
    <a:srgbClr val="D1F5FF"/>
    <a:srgbClr val="F5333F"/>
    <a:srgbClr val="011E41"/>
    <a:srgbClr val="B2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58924-E54C-E04D-8FC1-19DEA1D14FE7}" v="2" dt="2023-01-05T12:48:31.141"/>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966"/>
    <p:restoredTop sz="75646"/>
  </p:normalViewPr>
  <p:slideViewPr>
    <p:cSldViewPr snapToGrid="0">
      <p:cViewPr varScale="1">
        <p:scale>
          <a:sx n="63" d="100"/>
          <a:sy n="63" d="100"/>
        </p:scale>
        <p:origin x="928" y="200"/>
      </p:cViewPr>
      <p:guideLst/>
    </p:cSldViewPr>
  </p:slideViewPr>
  <p:notesTextViewPr>
    <p:cViewPr>
      <p:scale>
        <a:sx n="110" d="100"/>
        <a:sy n="110" d="100"/>
      </p:scale>
      <p:origin x="0" y="0"/>
    </p:cViewPr>
  </p:notesTextViewPr>
  <p:notesViewPr>
    <p:cSldViewPr snapToGrid="0">
      <p:cViewPr>
        <p:scale>
          <a:sx n="1" d="2"/>
          <a:sy n="1" d="2"/>
        </p:scale>
        <p:origin x="0" y="0"/>
      </p:cViewPr>
      <p:guideLst>
        <p:guide orient="horz" pos="3127"/>
        <p:guide pos="2101"/>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3.xml"/><Relationship Id="rId21" Type="http://schemas.openxmlformats.org/officeDocument/2006/relationships/slide" Target="slides/slide7.xml"/><Relationship Id="rId42" Type="http://schemas.openxmlformats.org/officeDocument/2006/relationships/slide" Target="slides/slide28.xml"/><Relationship Id="rId63" Type="http://schemas.openxmlformats.org/officeDocument/2006/relationships/slide" Target="slides/slide49.xml"/><Relationship Id="rId84" Type="http://schemas.openxmlformats.org/officeDocument/2006/relationships/slide" Target="slides/slide70.xml"/><Relationship Id="rId138" Type="http://schemas.openxmlformats.org/officeDocument/2006/relationships/font" Target="fonts/font17.fntdata"/><Relationship Id="rId107" Type="http://schemas.openxmlformats.org/officeDocument/2006/relationships/slide" Target="slides/slide93.xml"/><Relationship Id="rId11" Type="http://schemas.openxmlformats.org/officeDocument/2006/relationships/slideMaster" Target="slideMasters/slideMaster8.xml"/><Relationship Id="rId32" Type="http://schemas.openxmlformats.org/officeDocument/2006/relationships/slide" Target="slides/slide18.xml"/><Relationship Id="rId53" Type="http://schemas.openxmlformats.org/officeDocument/2006/relationships/slide" Target="slides/slide39.xml"/><Relationship Id="rId74" Type="http://schemas.openxmlformats.org/officeDocument/2006/relationships/slide" Target="slides/slide60.xml"/><Relationship Id="rId128" Type="http://schemas.openxmlformats.org/officeDocument/2006/relationships/font" Target="fonts/font7.fntdata"/><Relationship Id="rId149" Type="http://schemas.openxmlformats.org/officeDocument/2006/relationships/font" Target="fonts/font28.fntdata"/><Relationship Id="rId5" Type="http://schemas.openxmlformats.org/officeDocument/2006/relationships/slideMaster" Target="slideMasters/slideMaster2.xml"/><Relationship Id="rId95" Type="http://schemas.openxmlformats.org/officeDocument/2006/relationships/slide" Target="slides/slide81.xml"/><Relationship Id="rId22" Type="http://schemas.openxmlformats.org/officeDocument/2006/relationships/slide" Target="slides/slide8.xml"/><Relationship Id="rId43" Type="http://schemas.openxmlformats.org/officeDocument/2006/relationships/slide" Target="slides/slide29.xml"/><Relationship Id="rId64" Type="http://schemas.openxmlformats.org/officeDocument/2006/relationships/slide" Target="slides/slide50.xml"/><Relationship Id="rId118" Type="http://schemas.openxmlformats.org/officeDocument/2006/relationships/slide" Target="slides/slide104.xml"/><Relationship Id="rId139" Type="http://schemas.openxmlformats.org/officeDocument/2006/relationships/font" Target="fonts/font18.fntdata"/><Relationship Id="rId80" Type="http://schemas.openxmlformats.org/officeDocument/2006/relationships/slide" Target="slides/slide66.xml"/><Relationship Id="rId85" Type="http://schemas.openxmlformats.org/officeDocument/2006/relationships/slide" Target="slides/slide71.xml"/><Relationship Id="rId150" Type="http://schemas.openxmlformats.org/officeDocument/2006/relationships/font" Target="fonts/font29.fntdata"/><Relationship Id="rId155" Type="http://schemas.microsoft.com/office/2016/11/relationships/changesInfo" Target="changesInfos/changesInfo1.xml"/><Relationship Id="rId12" Type="http://schemas.openxmlformats.org/officeDocument/2006/relationships/slideMaster" Target="slideMasters/slideMaster9.xml"/><Relationship Id="rId17" Type="http://schemas.openxmlformats.org/officeDocument/2006/relationships/slide" Target="slides/slide3.xml"/><Relationship Id="rId33" Type="http://schemas.openxmlformats.org/officeDocument/2006/relationships/slide" Target="slides/slide19.xml"/><Relationship Id="rId38" Type="http://schemas.openxmlformats.org/officeDocument/2006/relationships/slide" Target="slides/slide24.xml"/><Relationship Id="rId59" Type="http://schemas.openxmlformats.org/officeDocument/2006/relationships/slide" Target="slides/slide45.xml"/><Relationship Id="rId103" Type="http://schemas.openxmlformats.org/officeDocument/2006/relationships/slide" Target="slides/slide89.xml"/><Relationship Id="rId108" Type="http://schemas.openxmlformats.org/officeDocument/2006/relationships/slide" Target="slides/slide94.xml"/><Relationship Id="rId124" Type="http://schemas.openxmlformats.org/officeDocument/2006/relationships/font" Target="fonts/font3.fntdata"/><Relationship Id="rId129" Type="http://schemas.openxmlformats.org/officeDocument/2006/relationships/font" Target="fonts/font8.fntdata"/><Relationship Id="rId54" Type="http://schemas.openxmlformats.org/officeDocument/2006/relationships/slide" Target="slides/slide40.xml"/><Relationship Id="rId70" Type="http://schemas.openxmlformats.org/officeDocument/2006/relationships/slide" Target="slides/slide56.xml"/><Relationship Id="rId75" Type="http://schemas.openxmlformats.org/officeDocument/2006/relationships/slide" Target="slides/slide61.xml"/><Relationship Id="rId91" Type="http://schemas.openxmlformats.org/officeDocument/2006/relationships/slide" Target="slides/slide77.xml"/><Relationship Id="rId96" Type="http://schemas.openxmlformats.org/officeDocument/2006/relationships/slide" Target="slides/slide82.xml"/><Relationship Id="rId140" Type="http://schemas.openxmlformats.org/officeDocument/2006/relationships/font" Target="fonts/font19.fntdata"/><Relationship Id="rId145" Type="http://schemas.openxmlformats.org/officeDocument/2006/relationships/font" Target="fonts/font24.fntdata"/><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9.xml"/><Relationship Id="rId28" Type="http://schemas.openxmlformats.org/officeDocument/2006/relationships/slide" Target="slides/slide14.xml"/><Relationship Id="rId49" Type="http://schemas.openxmlformats.org/officeDocument/2006/relationships/slide" Target="slides/slide35.xml"/><Relationship Id="rId114" Type="http://schemas.openxmlformats.org/officeDocument/2006/relationships/slide" Target="slides/slide100.xml"/><Relationship Id="rId119" Type="http://schemas.openxmlformats.org/officeDocument/2006/relationships/slide" Target="slides/slide105.xml"/><Relationship Id="rId44" Type="http://schemas.openxmlformats.org/officeDocument/2006/relationships/slide" Target="slides/slide30.xml"/><Relationship Id="rId60" Type="http://schemas.openxmlformats.org/officeDocument/2006/relationships/slide" Target="slides/slide46.xml"/><Relationship Id="rId65" Type="http://schemas.openxmlformats.org/officeDocument/2006/relationships/slide" Target="slides/slide51.xml"/><Relationship Id="rId81" Type="http://schemas.openxmlformats.org/officeDocument/2006/relationships/slide" Target="slides/slide67.xml"/><Relationship Id="rId86" Type="http://schemas.openxmlformats.org/officeDocument/2006/relationships/slide" Target="slides/slide72.xml"/><Relationship Id="rId130" Type="http://schemas.openxmlformats.org/officeDocument/2006/relationships/font" Target="fonts/font9.fntdata"/><Relationship Id="rId135" Type="http://schemas.openxmlformats.org/officeDocument/2006/relationships/font" Target="fonts/font14.fntdata"/><Relationship Id="rId151" Type="http://schemas.openxmlformats.org/officeDocument/2006/relationships/presProps" Target="presProps.xml"/><Relationship Id="rId156" Type="http://schemas.microsoft.com/office/2015/10/relationships/revisionInfo" Target="revisionInfo.xml"/><Relationship Id="rId13" Type="http://schemas.openxmlformats.org/officeDocument/2006/relationships/slideMaster" Target="slideMasters/slideMaster10.xml"/><Relationship Id="rId18" Type="http://schemas.openxmlformats.org/officeDocument/2006/relationships/slide" Target="slides/slide4.xml"/><Relationship Id="rId39" Type="http://schemas.openxmlformats.org/officeDocument/2006/relationships/slide" Target="slides/slide25.xml"/><Relationship Id="rId109" Type="http://schemas.openxmlformats.org/officeDocument/2006/relationships/slide" Target="slides/slide9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slide" Target="slides/slide83.xml"/><Relationship Id="rId104" Type="http://schemas.openxmlformats.org/officeDocument/2006/relationships/slide" Target="slides/slide90.xml"/><Relationship Id="rId120" Type="http://schemas.openxmlformats.org/officeDocument/2006/relationships/notesMaster" Target="notesMasters/notesMaster1.xml"/><Relationship Id="rId125" Type="http://schemas.openxmlformats.org/officeDocument/2006/relationships/font" Target="fonts/font4.fntdata"/><Relationship Id="rId141" Type="http://schemas.openxmlformats.org/officeDocument/2006/relationships/font" Target="fonts/font20.fntdata"/><Relationship Id="rId146" Type="http://schemas.openxmlformats.org/officeDocument/2006/relationships/font" Target="fonts/font25.fntdata"/><Relationship Id="rId7" Type="http://schemas.openxmlformats.org/officeDocument/2006/relationships/slideMaster" Target="slideMasters/slideMaster4.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customXml" Target="../customXml/item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110" Type="http://schemas.openxmlformats.org/officeDocument/2006/relationships/slide" Target="slides/slide96.xml"/><Relationship Id="rId115" Type="http://schemas.openxmlformats.org/officeDocument/2006/relationships/slide" Target="slides/slide101.xml"/><Relationship Id="rId131" Type="http://schemas.openxmlformats.org/officeDocument/2006/relationships/font" Target="fonts/font10.fntdata"/><Relationship Id="rId136" Type="http://schemas.openxmlformats.org/officeDocument/2006/relationships/font" Target="fonts/font15.fntdata"/><Relationship Id="rId157" Type="http://schemas.microsoft.com/office/2018/10/relationships/authors" Target="authors.xml"/><Relationship Id="rId61" Type="http://schemas.openxmlformats.org/officeDocument/2006/relationships/slide" Target="slides/slide47.xml"/><Relationship Id="rId82" Type="http://schemas.openxmlformats.org/officeDocument/2006/relationships/slide" Target="slides/slide68.xml"/><Relationship Id="rId152" Type="http://schemas.openxmlformats.org/officeDocument/2006/relationships/viewProps" Target="viewProps.xml"/><Relationship Id="rId19" Type="http://schemas.openxmlformats.org/officeDocument/2006/relationships/slide" Target="slides/slide5.xml"/><Relationship Id="rId14" Type="http://schemas.openxmlformats.org/officeDocument/2006/relationships/slideMaster" Target="slideMasters/slideMaster11.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100" Type="http://schemas.openxmlformats.org/officeDocument/2006/relationships/slide" Target="slides/slide86.xml"/><Relationship Id="rId105" Type="http://schemas.openxmlformats.org/officeDocument/2006/relationships/slide" Target="slides/slide91.xml"/><Relationship Id="rId126" Type="http://schemas.openxmlformats.org/officeDocument/2006/relationships/font" Target="fonts/font5.fntdata"/><Relationship Id="rId147" Type="http://schemas.openxmlformats.org/officeDocument/2006/relationships/font" Target="fonts/font26.fntdata"/><Relationship Id="rId8" Type="http://schemas.openxmlformats.org/officeDocument/2006/relationships/slideMaster" Target="slideMasters/slideMaster5.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slide" Target="slides/slide84.xml"/><Relationship Id="rId121" Type="http://schemas.openxmlformats.org/officeDocument/2006/relationships/handoutMaster" Target="handoutMasters/handoutMaster1.xml"/><Relationship Id="rId142" Type="http://schemas.openxmlformats.org/officeDocument/2006/relationships/font" Target="fonts/font21.fntdata"/><Relationship Id="rId3" Type="http://schemas.openxmlformats.org/officeDocument/2006/relationships/customXml" Target="../customXml/item3.xml"/><Relationship Id="rId25" Type="http://schemas.openxmlformats.org/officeDocument/2006/relationships/slide" Target="slides/slide11.xml"/><Relationship Id="rId46" Type="http://schemas.openxmlformats.org/officeDocument/2006/relationships/slide" Target="slides/slide32.xml"/><Relationship Id="rId67" Type="http://schemas.openxmlformats.org/officeDocument/2006/relationships/slide" Target="slides/slide53.xml"/><Relationship Id="rId116" Type="http://schemas.openxmlformats.org/officeDocument/2006/relationships/slide" Target="slides/slide102.xml"/><Relationship Id="rId137" Type="http://schemas.openxmlformats.org/officeDocument/2006/relationships/font" Target="fonts/font16.fntdata"/><Relationship Id="rId20" Type="http://schemas.openxmlformats.org/officeDocument/2006/relationships/slide" Target="slides/slide6.xml"/><Relationship Id="rId41" Type="http://schemas.openxmlformats.org/officeDocument/2006/relationships/slide" Target="slides/slide27.xml"/><Relationship Id="rId62" Type="http://schemas.openxmlformats.org/officeDocument/2006/relationships/slide" Target="slides/slide48.xml"/><Relationship Id="rId83" Type="http://schemas.openxmlformats.org/officeDocument/2006/relationships/slide" Target="slides/slide69.xml"/><Relationship Id="rId88" Type="http://schemas.openxmlformats.org/officeDocument/2006/relationships/slide" Target="slides/slide74.xml"/><Relationship Id="rId111" Type="http://schemas.openxmlformats.org/officeDocument/2006/relationships/slide" Target="slides/slide97.xml"/><Relationship Id="rId132" Type="http://schemas.openxmlformats.org/officeDocument/2006/relationships/font" Target="fonts/font11.fntdata"/><Relationship Id="rId153" Type="http://schemas.openxmlformats.org/officeDocument/2006/relationships/theme" Target="theme/theme1.xml"/><Relationship Id="rId15" Type="http://schemas.openxmlformats.org/officeDocument/2006/relationships/slide" Target="slides/slide1.xml"/><Relationship Id="rId36" Type="http://schemas.openxmlformats.org/officeDocument/2006/relationships/slide" Target="slides/slide22.xml"/><Relationship Id="rId57" Type="http://schemas.openxmlformats.org/officeDocument/2006/relationships/slide" Target="slides/slide43.xml"/><Relationship Id="rId106" Type="http://schemas.openxmlformats.org/officeDocument/2006/relationships/slide" Target="slides/slide92.xml"/><Relationship Id="rId127" Type="http://schemas.openxmlformats.org/officeDocument/2006/relationships/font" Target="fonts/font6.fntdata"/><Relationship Id="rId10" Type="http://schemas.openxmlformats.org/officeDocument/2006/relationships/slideMaster" Target="slideMasters/slideMaster7.xml"/><Relationship Id="rId31" Type="http://schemas.openxmlformats.org/officeDocument/2006/relationships/slide" Target="slides/slide17.xml"/><Relationship Id="rId52" Type="http://schemas.openxmlformats.org/officeDocument/2006/relationships/slide" Target="slides/slide38.xml"/><Relationship Id="rId73" Type="http://schemas.openxmlformats.org/officeDocument/2006/relationships/slide" Target="slides/slide59.xml"/><Relationship Id="rId78" Type="http://schemas.openxmlformats.org/officeDocument/2006/relationships/slide" Target="slides/slide64.xml"/><Relationship Id="rId94" Type="http://schemas.openxmlformats.org/officeDocument/2006/relationships/slide" Target="slides/slide80.xml"/><Relationship Id="rId99" Type="http://schemas.openxmlformats.org/officeDocument/2006/relationships/slide" Target="slides/slide85.xml"/><Relationship Id="rId101" Type="http://schemas.openxmlformats.org/officeDocument/2006/relationships/slide" Target="slides/slide87.xml"/><Relationship Id="rId122" Type="http://schemas.openxmlformats.org/officeDocument/2006/relationships/font" Target="fonts/font1.fntdata"/><Relationship Id="rId143" Type="http://schemas.openxmlformats.org/officeDocument/2006/relationships/font" Target="fonts/font22.fntdata"/><Relationship Id="rId148" Type="http://schemas.openxmlformats.org/officeDocument/2006/relationships/font" Target="fonts/font27.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2.xml"/><Relationship Id="rId47" Type="http://schemas.openxmlformats.org/officeDocument/2006/relationships/slide" Target="slides/slide33.xml"/><Relationship Id="rId68" Type="http://schemas.openxmlformats.org/officeDocument/2006/relationships/slide" Target="slides/slide54.xml"/><Relationship Id="rId89" Type="http://schemas.openxmlformats.org/officeDocument/2006/relationships/slide" Target="slides/slide75.xml"/><Relationship Id="rId112" Type="http://schemas.openxmlformats.org/officeDocument/2006/relationships/slide" Target="slides/slide98.xml"/><Relationship Id="rId133" Type="http://schemas.openxmlformats.org/officeDocument/2006/relationships/font" Target="fonts/font12.fntdata"/><Relationship Id="rId154" Type="http://schemas.openxmlformats.org/officeDocument/2006/relationships/tableStyles" Target="tableStyles.xml"/><Relationship Id="rId16" Type="http://schemas.openxmlformats.org/officeDocument/2006/relationships/slide" Target="slides/slide2.xml"/><Relationship Id="rId37" Type="http://schemas.openxmlformats.org/officeDocument/2006/relationships/slide" Target="slides/slide23.xml"/><Relationship Id="rId58" Type="http://schemas.openxmlformats.org/officeDocument/2006/relationships/slide" Target="slides/slide44.xml"/><Relationship Id="rId79" Type="http://schemas.openxmlformats.org/officeDocument/2006/relationships/slide" Target="slides/slide65.xml"/><Relationship Id="rId102" Type="http://schemas.openxmlformats.org/officeDocument/2006/relationships/slide" Target="slides/slide88.xml"/><Relationship Id="rId123" Type="http://schemas.openxmlformats.org/officeDocument/2006/relationships/font" Target="fonts/font2.fntdata"/><Relationship Id="rId144" Type="http://schemas.openxmlformats.org/officeDocument/2006/relationships/font" Target="fonts/font23.fntdata"/><Relationship Id="rId90" Type="http://schemas.openxmlformats.org/officeDocument/2006/relationships/slide" Target="slides/slide76.xml"/><Relationship Id="rId27" Type="http://schemas.openxmlformats.org/officeDocument/2006/relationships/slide" Target="slides/slide13.xml"/><Relationship Id="rId48" Type="http://schemas.openxmlformats.org/officeDocument/2006/relationships/slide" Target="slides/slide34.xml"/><Relationship Id="rId69" Type="http://schemas.openxmlformats.org/officeDocument/2006/relationships/slide" Target="slides/slide55.xml"/><Relationship Id="rId113" Type="http://schemas.openxmlformats.org/officeDocument/2006/relationships/slide" Target="slides/slide99.xml"/><Relationship Id="rId134" Type="http://schemas.openxmlformats.org/officeDocument/2006/relationships/font" Target="fonts/font1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86558924-E54C-E04D-8FC1-19DEA1D14FE7}"/>
    <pc:docChg chg="custSel addSld delSld modSld">
      <pc:chgData name="Sharon Reader" userId="192b71f1-1400-4988-a857-69de893750f9" providerId="ADAL" clId="{86558924-E54C-E04D-8FC1-19DEA1D14FE7}" dt="2023-01-05T12:51:58.161" v="21" actId="2710"/>
      <pc:docMkLst>
        <pc:docMk/>
      </pc:docMkLst>
      <pc:sldChg chg="modSp mod">
        <pc:chgData name="Sharon Reader" userId="192b71f1-1400-4988-a857-69de893750f9" providerId="ADAL" clId="{86558924-E54C-E04D-8FC1-19DEA1D14FE7}" dt="2023-01-05T12:49:18.232" v="5" actId="1076"/>
        <pc:sldMkLst>
          <pc:docMk/>
          <pc:sldMk cId="0" sldId="258"/>
        </pc:sldMkLst>
        <pc:spChg chg="mod">
          <ac:chgData name="Sharon Reader" userId="192b71f1-1400-4988-a857-69de893750f9" providerId="ADAL" clId="{86558924-E54C-E04D-8FC1-19DEA1D14FE7}" dt="2023-01-05T12:49:18.232" v="5" actId="1076"/>
          <ac:spMkLst>
            <pc:docMk/>
            <pc:sldMk cId="0" sldId="258"/>
            <ac:spMk id="269" creationId="{00000000-0000-0000-0000-000000000000}"/>
          </ac:spMkLst>
        </pc:spChg>
      </pc:sldChg>
      <pc:sldChg chg="delSp add del mod delAnim">
        <pc:chgData name="Sharon Reader" userId="192b71f1-1400-4988-a857-69de893750f9" providerId="ADAL" clId="{86558924-E54C-E04D-8FC1-19DEA1D14FE7}" dt="2023-01-05T12:48:31.137" v="3"/>
        <pc:sldMkLst>
          <pc:docMk/>
          <pc:sldMk cId="3540362056" sldId="516"/>
        </pc:sldMkLst>
        <pc:picChg chg="del">
          <ac:chgData name="Sharon Reader" userId="192b71f1-1400-4988-a857-69de893750f9" providerId="ADAL" clId="{86558924-E54C-E04D-8FC1-19DEA1D14FE7}" dt="2023-01-05T12:48:25.390" v="1" actId="478"/>
          <ac:picMkLst>
            <pc:docMk/>
            <pc:sldMk cId="3540362056" sldId="516"/>
            <ac:picMk id="4" creationId="{00000000-0000-0000-0000-000000000000}"/>
          </ac:picMkLst>
        </pc:picChg>
      </pc:sldChg>
      <pc:sldChg chg="modSp mod">
        <pc:chgData name="Sharon Reader" userId="192b71f1-1400-4988-a857-69de893750f9" providerId="ADAL" clId="{86558924-E54C-E04D-8FC1-19DEA1D14FE7}" dt="2023-01-05T12:50:19.449" v="10" actId="14100"/>
        <pc:sldMkLst>
          <pc:docMk/>
          <pc:sldMk cId="2846514514" sldId="4067"/>
        </pc:sldMkLst>
        <pc:spChg chg="mod">
          <ac:chgData name="Sharon Reader" userId="192b71f1-1400-4988-a857-69de893750f9" providerId="ADAL" clId="{86558924-E54C-E04D-8FC1-19DEA1D14FE7}" dt="2023-01-05T12:50:19.449" v="10" actId="14100"/>
          <ac:spMkLst>
            <pc:docMk/>
            <pc:sldMk cId="2846514514" sldId="4067"/>
            <ac:spMk id="5" creationId="{3B6CEBD8-5847-814A-A033-C231A21270AC}"/>
          </ac:spMkLst>
        </pc:spChg>
      </pc:sldChg>
      <pc:sldChg chg="modSp mod">
        <pc:chgData name="Sharon Reader" userId="192b71f1-1400-4988-a857-69de893750f9" providerId="ADAL" clId="{86558924-E54C-E04D-8FC1-19DEA1D14FE7}" dt="2023-01-05T12:50:04.706" v="8" actId="1076"/>
        <pc:sldMkLst>
          <pc:docMk/>
          <pc:sldMk cId="383646391" sldId="4313"/>
        </pc:sldMkLst>
        <pc:spChg chg="mod">
          <ac:chgData name="Sharon Reader" userId="192b71f1-1400-4988-a857-69de893750f9" providerId="ADAL" clId="{86558924-E54C-E04D-8FC1-19DEA1D14FE7}" dt="2023-01-05T12:50:04.706" v="8" actId="1076"/>
          <ac:spMkLst>
            <pc:docMk/>
            <pc:sldMk cId="383646391" sldId="4313"/>
            <ac:spMk id="5" creationId="{3B6CEBD8-5847-814A-A033-C231A21270AC}"/>
          </ac:spMkLst>
        </pc:spChg>
      </pc:sldChg>
      <pc:sldChg chg="modSp mod">
        <pc:chgData name="Sharon Reader" userId="192b71f1-1400-4988-a857-69de893750f9" providerId="ADAL" clId="{86558924-E54C-E04D-8FC1-19DEA1D14FE7}" dt="2023-01-05T12:50:59.655" v="13" actId="1076"/>
        <pc:sldMkLst>
          <pc:docMk/>
          <pc:sldMk cId="2996668354" sldId="4334"/>
        </pc:sldMkLst>
        <pc:spChg chg="mod">
          <ac:chgData name="Sharon Reader" userId="192b71f1-1400-4988-a857-69de893750f9" providerId="ADAL" clId="{86558924-E54C-E04D-8FC1-19DEA1D14FE7}" dt="2023-01-05T12:50:59.655" v="13" actId="1076"/>
          <ac:spMkLst>
            <pc:docMk/>
            <pc:sldMk cId="2996668354" sldId="4334"/>
            <ac:spMk id="14" creationId="{C86C35C4-6C63-984D-A6A2-D2DF2847B826}"/>
          </ac:spMkLst>
        </pc:spChg>
      </pc:sldChg>
      <pc:sldChg chg="modSp mod">
        <pc:chgData name="Sharon Reader" userId="192b71f1-1400-4988-a857-69de893750f9" providerId="ADAL" clId="{86558924-E54C-E04D-8FC1-19DEA1D14FE7}" dt="2023-01-05T12:51:16.470" v="15" actId="1076"/>
        <pc:sldMkLst>
          <pc:docMk/>
          <pc:sldMk cId="214057216" sldId="4335"/>
        </pc:sldMkLst>
        <pc:spChg chg="mod">
          <ac:chgData name="Sharon Reader" userId="192b71f1-1400-4988-a857-69de893750f9" providerId="ADAL" clId="{86558924-E54C-E04D-8FC1-19DEA1D14FE7}" dt="2023-01-05T12:51:16.470" v="15" actId="1076"/>
          <ac:spMkLst>
            <pc:docMk/>
            <pc:sldMk cId="214057216" sldId="4335"/>
            <ac:spMk id="5" creationId="{3B6CEBD8-5847-814A-A033-C231A21270AC}"/>
          </ac:spMkLst>
        </pc:spChg>
      </pc:sldChg>
      <pc:sldChg chg="modSp mod">
        <pc:chgData name="Sharon Reader" userId="192b71f1-1400-4988-a857-69de893750f9" providerId="ADAL" clId="{86558924-E54C-E04D-8FC1-19DEA1D14FE7}" dt="2023-01-05T12:51:50.042" v="20" actId="948"/>
        <pc:sldMkLst>
          <pc:docMk/>
          <pc:sldMk cId="3603678008" sldId="4337"/>
        </pc:sldMkLst>
        <pc:spChg chg="mod">
          <ac:chgData name="Sharon Reader" userId="192b71f1-1400-4988-a857-69de893750f9" providerId="ADAL" clId="{86558924-E54C-E04D-8FC1-19DEA1D14FE7}" dt="2023-01-05T12:51:50.042" v="20" actId="948"/>
          <ac:spMkLst>
            <pc:docMk/>
            <pc:sldMk cId="3603678008" sldId="4337"/>
            <ac:spMk id="4" creationId="{29EF812D-34D8-C246-9839-0AFEFBBFD760}"/>
          </ac:spMkLst>
        </pc:spChg>
      </pc:sldChg>
      <pc:sldChg chg="modSp mod">
        <pc:chgData name="Sharon Reader" userId="192b71f1-1400-4988-a857-69de893750f9" providerId="ADAL" clId="{86558924-E54C-E04D-8FC1-19DEA1D14FE7}" dt="2023-01-05T12:49:04.355" v="4" actId="948"/>
        <pc:sldMkLst>
          <pc:docMk/>
          <pc:sldMk cId="3799434161" sldId="4342"/>
        </pc:sldMkLst>
        <pc:spChg chg="mod">
          <ac:chgData name="Sharon Reader" userId="192b71f1-1400-4988-a857-69de893750f9" providerId="ADAL" clId="{86558924-E54C-E04D-8FC1-19DEA1D14FE7}" dt="2023-01-05T12:49:04.355" v="4" actId="948"/>
          <ac:spMkLst>
            <pc:docMk/>
            <pc:sldMk cId="3799434161" sldId="4342"/>
            <ac:spMk id="3" creationId="{9C1BB311-96AA-4543-A363-6778A38334AF}"/>
          </ac:spMkLst>
        </pc:spChg>
      </pc:sldChg>
      <pc:sldChg chg="modSp mod">
        <pc:chgData name="Sharon Reader" userId="192b71f1-1400-4988-a857-69de893750f9" providerId="ADAL" clId="{86558924-E54C-E04D-8FC1-19DEA1D14FE7}" dt="2023-01-05T12:50:35.162" v="11" actId="1076"/>
        <pc:sldMkLst>
          <pc:docMk/>
          <pc:sldMk cId="286023387" sldId="2076137769"/>
        </pc:sldMkLst>
        <pc:spChg chg="mod">
          <ac:chgData name="Sharon Reader" userId="192b71f1-1400-4988-a857-69de893750f9" providerId="ADAL" clId="{86558924-E54C-E04D-8FC1-19DEA1D14FE7}" dt="2023-01-05T12:50:35.162" v="11" actId="1076"/>
          <ac:spMkLst>
            <pc:docMk/>
            <pc:sldMk cId="286023387" sldId="2076137769"/>
            <ac:spMk id="5" creationId="{3B6CEBD8-5847-814A-A033-C231A21270AC}"/>
          </ac:spMkLst>
        </pc:spChg>
      </pc:sldChg>
      <pc:sldChg chg="modSp mod">
        <pc:chgData name="Sharon Reader" userId="192b71f1-1400-4988-a857-69de893750f9" providerId="ADAL" clId="{86558924-E54C-E04D-8FC1-19DEA1D14FE7}" dt="2023-01-05T12:50:49.598" v="12" actId="948"/>
        <pc:sldMkLst>
          <pc:docMk/>
          <pc:sldMk cId="4004688295" sldId="2076137774"/>
        </pc:sldMkLst>
        <pc:spChg chg="mod">
          <ac:chgData name="Sharon Reader" userId="192b71f1-1400-4988-a857-69de893750f9" providerId="ADAL" clId="{86558924-E54C-E04D-8FC1-19DEA1D14FE7}" dt="2023-01-05T12:50:49.598" v="12" actId="948"/>
          <ac:spMkLst>
            <pc:docMk/>
            <pc:sldMk cId="4004688295" sldId="2076137774"/>
            <ac:spMk id="5" creationId="{3B6CEBD8-5847-814A-A033-C231A21270AC}"/>
          </ac:spMkLst>
        </pc:spChg>
      </pc:sldChg>
      <pc:sldChg chg="modSp mod">
        <pc:chgData name="Sharon Reader" userId="192b71f1-1400-4988-a857-69de893750f9" providerId="ADAL" clId="{86558924-E54C-E04D-8FC1-19DEA1D14FE7}" dt="2023-01-05T12:51:58.161" v="21" actId="2710"/>
        <pc:sldMkLst>
          <pc:docMk/>
          <pc:sldMk cId="2878401189" sldId="2076137786"/>
        </pc:sldMkLst>
        <pc:spChg chg="mod">
          <ac:chgData name="Sharon Reader" userId="192b71f1-1400-4988-a857-69de893750f9" providerId="ADAL" clId="{86558924-E54C-E04D-8FC1-19DEA1D14FE7}" dt="2023-01-05T12:51:58.161" v="21" actId="2710"/>
          <ac:spMkLst>
            <pc:docMk/>
            <pc:sldMk cId="2878401189" sldId="2076137786"/>
            <ac:spMk id="448" creationId="{00000000-0000-0000-0000-000000000000}"/>
          </ac:spMkLst>
        </pc:spChg>
      </pc:sldChg>
      <pc:sldChg chg="modSp mod">
        <pc:chgData name="Sharon Reader" userId="192b71f1-1400-4988-a857-69de893750f9" providerId="ADAL" clId="{86558924-E54C-E04D-8FC1-19DEA1D14FE7}" dt="2023-01-05T12:49:42.300" v="6" actId="948"/>
        <pc:sldMkLst>
          <pc:docMk/>
          <pc:sldMk cId="4001028733" sldId="2076137795"/>
        </pc:sldMkLst>
        <pc:spChg chg="mod">
          <ac:chgData name="Sharon Reader" userId="192b71f1-1400-4988-a857-69de893750f9" providerId="ADAL" clId="{86558924-E54C-E04D-8FC1-19DEA1D14FE7}" dt="2023-01-05T12:49:42.300" v="6" actId="948"/>
          <ac:spMkLst>
            <pc:docMk/>
            <pc:sldMk cId="4001028733" sldId="2076137795"/>
            <ac:spMk id="5" creationId="{E126D735-235D-2348-A8B8-06F0C2486E03}"/>
          </ac:spMkLst>
        </pc:spChg>
      </pc:sldChg>
      <pc:sldChg chg="modSp">
        <pc:chgData name="Sharon Reader" userId="192b71f1-1400-4988-a857-69de893750f9" providerId="ADAL" clId="{86558924-E54C-E04D-8FC1-19DEA1D14FE7}" dt="2023-01-05T12:48:16.667" v="0" actId="18331"/>
        <pc:sldMkLst>
          <pc:docMk/>
          <pc:sldMk cId="3311713122" sldId="2076137797"/>
        </pc:sldMkLst>
        <pc:picChg chg="mod">
          <ac:chgData name="Sharon Reader" userId="192b71f1-1400-4988-a857-69de893750f9" providerId="ADAL" clId="{86558924-E54C-E04D-8FC1-19DEA1D14FE7}" dt="2023-01-05T12:48:16.667" v="0" actId="18331"/>
          <ac:picMkLst>
            <pc:docMk/>
            <pc:sldMk cId="3311713122" sldId="2076137797"/>
            <ac:picMk id="4" creationId="{0A8CF5D7-931A-E34A-8DFA-F704EDEFB466}"/>
          </ac:picMkLst>
        </pc:picChg>
      </pc:sldChg>
      <pc:sldChg chg="modSp mod">
        <pc:chgData name="Sharon Reader" userId="192b71f1-1400-4988-a857-69de893750f9" providerId="ADAL" clId="{86558924-E54C-E04D-8FC1-19DEA1D14FE7}" dt="2023-01-05T12:51:37.548" v="19" actId="1076"/>
        <pc:sldMkLst>
          <pc:docMk/>
          <pc:sldMk cId="0" sldId="2076137830"/>
        </pc:sldMkLst>
        <pc:spChg chg="mod">
          <ac:chgData name="Sharon Reader" userId="192b71f1-1400-4988-a857-69de893750f9" providerId="ADAL" clId="{86558924-E54C-E04D-8FC1-19DEA1D14FE7}" dt="2023-01-05T12:51:37.548" v="19" actId="1076"/>
          <ac:spMkLst>
            <pc:docMk/>
            <pc:sldMk cId="0" sldId="2076137830"/>
            <ac:spMk id="397"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r>
              <a:rPr lang="en-GB" sz="2800" b="1"/>
              <a:t>Do you know how aid agencies decide who receives cash and voucher assistance and who does not?</a:t>
            </a:r>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title>
    <c:autoTitleDeleted val="0"/>
    <c:plotArea>
      <c:layout/>
      <c:barChart>
        <c:barDir val="bar"/>
        <c:grouping val="stacked"/>
        <c:varyColors val="0"/>
        <c:ser>
          <c:idx val="0"/>
          <c:order val="0"/>
          <c:tx>
            <c:strRef>
              <c:f>Sheet1!$B$2</c:f>
              <c:strCache>
                <c:ptCount val="1"/>
                <c:pt idx="0">
                  <c:v>Yes</c:v>
                </c:pt>
              </c:strCache>
            </c:strRef>
          </c:tx>
          <c:spPr>
            <a:solidFill>
              <a:srgbClr val="01C8C3"/>
            </a:solidFill>
            <a:ln>
              <a:solidFill>
                <a:srgbClr val="01C8C3"/>
              </a:solid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Sheet1!$B$3:$B$7</c:f>
              <c:numCache>
                <c:formatCode>General</c:formatCode>
                <c:ptCount val="5"/>
                <c:pt idx="0">
                  <c:v>28</c:v>
                </c:pt>
                <c:pt idx="1">
                  <c:v>28</c:v>
                </c:pt>
                <c:pt idx="2">
                  <c:v>14</c:v>
                </c:pt>
                <c:pt idx="3">
                  <c:v>12</c:v>
                </c:pt>
                <c:pt idx="4">
                  <c:v>6</c:v>
                </c:pt>
              </c:numCache>
            </c:numRef>
          </c:val>
          <c:extLst>
            <c:ext xmlns:c16="http://schemas.microsoft.com/office/drawing/2014/chart" uri="{C3380CC4-5D6E-409C-BE32-E72D297353CC}">
              <c16:uniqueId val="{00000000-6001-7643-B9C7-DC289772F44B}"/>
            </c:ext>
          </c:extLst>
        </c:ser>
        <c:ser>
          <c:idx val="1"/>
          <c:order val="1"/>
          <c:tx>
            <c:strRef>
              <c:f>Sheet1!$C$2</c:f>
              <c:strCache>
                <c:ptCount val="1"/>
                <c:pt idx="0">
                  <c:v>No</c:v>
                </c:pt>
              </c:strCache>
            </c:strRef>
          </c:tx>
          <c:spPr>
            <a:solidFill>
              <a:schemeClr val="accent1"/>
            </a:solidFill>
            <a:ln>
              <a:no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Sheet1!$C$3:$C$7</c:f>
              <c:numCache>
                <c:formatCode>General</c:formatCode>
                <c:ptCount val="5"/>
                <c:pt idx="0">
                  <c:v>72</c:v>
                </c:pt>
                <c:pt idx="1">
                  <c:v>72</c:v>
                </c:pt>
                <c:pt idx="2">
                  <c:v>86</c:v>
                </c:pt>
                <c:pt idx="3">
                  <c:v>88</c:v>
                </c:pt>
                <c:pt idx="4">
                  <c:v>94</c:v>
                </c:pt>
              </c:numCache>
            </c:numRef>
          </c:val>
          <c:extLst>
            <c:ext xmlns:c16="http://schemas.microsoft.com/office/drawing/2014/chart" uri="{C3380CC4-5D6E-409C-BE32-E72D297353CC}">
              <c16:uniqueId val="{00000001-6001-7643-B9C7-DC289772F44B}"/>
            </c:ext>
          </c:extLst>
        </c:ser>
        <c:dLbls>
          <c:showLegendKey val="0"/>
          <c:showVal val="0"/>
          <c:showCatName val="0"/>
          <c:showSerName val="0"/>
          <c:showPercent val="0"/>
          <c:showBubbleSize val="0"/>
        </c:dLbls>
        <c:gapWidth val="150"/>
        <c:overlap val="100"/>
        <c:axId val="219070575"/>
        <c:axId val="219172671"/>
      </c:barChart>
      <c:catAx>
        <c:axId val="21907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172671"/>
        <c:crosses val="autoZero"/>
        <c:auto val="1"/>
        <c:lblAlgn val="ctr"/>
        <c:lblOffset val="100"/>
        <c:noMultiLvlLbl val="0"/>
      </c:catAx>
      <c:valAx>
        <c:axId val="219172671"/>
        <c:scaling>
          <c:orientation val="minMax"/>
          <c:max val="100"/>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07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sz="2000">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197821-269C-C74D-A2E0-72FE97CD0D95}"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GB"/>
        </a:p>
      </dgm:t>
    </dgm:pt>
    <dgm:pt modelId="{4BC8D874-8FE5-0146-9219-548F1238029F}">
      <dgm:prSet phldrT="[Text]" custT="1"/>
      <dgm:spPr/>
      <dgm:t>
        <a:bodyPr/>
        <a:lstStyle/>
        <a:p>
          <a:r>
            <a:rPr lang="en-GB" sz="4000" b="1" dirty="0">
              <a:solidFill>
                <a:schemeClr val="tx2"/>
              </a:solidFill>
              <a:latin typeface="Montserrat" pitchFamily="2" charset="77"/>
            </a:rPr>
            <a:t>Group 1</a:t>
          </a:r>
        </a:p>
      </dgm:t>
    </dgm:pt>
    <dgm:pt modelId="{77C3FA1C-3063-5248-901C-E3C035BE5223}" type="parTrans" cxnId="{2CCFBADA-1E65-2649-B179-AE459D8712E5}">
      <dgm:prSet/>
      <dgm:spPr/>
      <dgm:t>
        <a:bodyPr/>
        <a:lstStyle/>
        <a:p>
          <a:endParaRPr lang="en-GB"/>
        </a:p>
      </dgm:t>
    </dgm:pt>
    <dgm:pt modelId="{83EAA35D-6C17-CF48-B785-3BE480B9E498}" type="sibTrans" cxnId="{2CCFBADA-1E65-2649-B179-AE459D8712E5}">
      <dgm:prSet/>
      <dgm:spPr/>
      <dgm:t>
        <a:bodyPr/>
        <a:lstStyle/>
        <a:p>
          <a:endParaRPr lang="en-GB"/>
        </a:p>
      </dgm:t>
    </dgm:pt>
    <dgm:pt modelId="{7FDEE383-75E6-BF4C-AA16-A47286A2DFD7}">
      <dgm:prSet phldrT="[Text]" custT="1"/>
      <dgm:spPr/>
      <dgm:t>
        <a:bodyPr/>
        <a:lstStyle/>
        <a:p>
          <a:pPr>
            <a:spcAft>
              <a:spcPts val="1776"/>
            </a:spcAft>
          </a:pPr>
          <a:endParaRPr lang="en-GB" sz="3200" dirty="0">
            <a:latin typeface="Open Sans" panose="020B0606030504020204" pitchFamily="34" charset="0"/>
            <a:ea typeface="Open Sans" panose="020B0606030504020204" pitchFamily="34" charset="0"/>
            <a:cs typeface="Open Sans" panose="020B0606030504020204" pitchFamily="34" charset="0"/>
          </a:endParaRPr>
        </a:p>
      </dgm:t>
    </dgm:pt>
    <dgm:pt modelId="{285C182F-02CC-EC45-AF21-4E1F87D5BF60}" type="parTrans" cxnId="{56844761-97DC-6847-9ECA-E853A45B4FE1}">
      <dgm:prSet/>
      <dgm:spPr/>
      <dgm:t>
        <a:bodyPr/>
        <a:lstStyle/>
        <a:p>
          <a:endParaRPr lang="en-GB"/>
        </a:p>
      </dgm:t>
    </dgm:pt>
    <dgm:pt modelId="{1410FC87-EFC9-D747-A3EC-A830E768FB4E}" type="sibTrans" cxnId="{56844761-97DC-6847-9ECA-E853A45B4FE1}">
      <dgm:prSet/>
      <dgm:spPr/>
      <dgm:t>
        <a:bodyPr/>
        <a:lstStyle/>
        <a:p>
          <a:endParaRPr lang="en-GB"/>
        </a:p>
      </dgm:t>
    </dgm:pt>
    <dgm:pt modelId="{5B36C508-CC9B-B147-BDB0-7DB842FDAFD4}">
      <dgm:prSet phldrT="[Text]" custT="1"/>
      <dgm:spPr/>
      <dgm:t>
        <a:bodyPr/>
        <a:lstStyle/>
        <a:p>
          <a:r>
            <a:rPr lang="en-GB" sz="4000" b="1" dirty="0">
              <a:solidFill>
                <a:schemeClr val="tx2"/>
              </a:solidFill>
              <a:latin typeface="Montserrat" pitchFamily="2" charset="77"/>
            </a:rPr>
            <a:t>Group 2</a:t>
          </a:r>
        </a:p>
      </dgm:t>
    </dgm:pt>
    <dgm:pt modelId="{74CBB336-6F51-7C46-9EDB-593061B0EBC9}" type="parTrans" cxnId="{81BB962A-0C30-FE41-830A-5B22B3400471}">
      <dgm:prSet/>
      <dgm:spPr/>
      <dgm:t>
        <a:bodyPr/>
        <a:lstStyle/>
        <a:p>
          <a:endParaRPr lang="en-GB"/>
        </a:p>
      </dgm:t>
    </dgm:pt>
    <dgm:pt modelId="{A90EC213-66DE-0B48-8AA2-2899A10DE2CB}" type="sibTrans" cxnId="{81BB962A-0C30-FE41-830A-5B22B3400471}">
      <dgm:prSet/>
      <dgm:spPr/>
      <dgm:t>
        <a:bodyPr/>
        <a:lstStyle/>
        <a:p>
          <a:endParaRPr lang="en-GB"/>
        </a:p>
      </dgm:t>
    </dgm:pt>
    <dgm:pt modelId="{ADCFAFAB-2B00-6448-A056-350DB0AC851D}">
      <dgm:prSet phldrT="[Text]" custT="1"/>
      <dgm:spPr/>
      <dgm:t>
        <a:bodyPr/>
        <a:lstStyle/>
        <a:p>
          <a:pPr>
            <a:spcAft>
              <a:spcPts val="1776"/>
            </a:spcAft>
          </a:pPr>
          <a:endParaRPr lang="en-GB" sz="3200" dirty="0">
            <a:latin typeface="Open Sans" panose="020B0606030504020204" pitchFamily="34" charset="0"/>
            <a:ea typeface="Open Sans" panose="020B0606030504020204" pitchFamily="34" charset="0"/>
            <a:cs typeface="Open Sans" panose="020B0606030504020204" pitchFamily="34" charset="0"/>
          </a:endParaRPr>
        </a:p>
      </dgm:t>
    </dgm:pt>
    <dgm:pt modelId="{73961093-471C-0F4E-A80A-D6E38738E5A1}" type="parTrans" cxnId="{0C00E71C-AB4D-BD44-A48F-D3F9A0F9304A}">
      <dgm:prSet/>
      <dgm:spPr/>
      <dgm:t>
        <a:bodyPr/>
        <a:lstStyle/>
        <a:p>
          <a:endParaRPr lang="en-GB"/>
        </a:p>
      </dgm:t>
    </dgm:pt>
    <dgm:pt modelId="{C204A3C5-6261-5641-9677-137E96D96437}" type="sibTrans" cxnId="{0C00E71C-AB4D-BD44-A48F-D3F9A0F9304A}">
      <dgm:prSet/>
      <dgm:spPr/>
      <dgm:t>
        <a:bodyPr/>
        <a:lstStyle/>
        <a:p>
          <a:endParaRPr lang="en-GB"/>
        </a:p>
      </dgm:t>
    </dgm:pt>
    <dgm:pt modelId="{8276357F-CBA6-7042-B40B-3CB9AD9B4A5E}">
      <dgm:prSet phldrT="[Text]" custT="1"/>
      <dgm:spPr/>
      <dgm:t>
        <a:bodyPr/>
        <a:lstStyle/>
        <a:p>
          <a:r>
            <a:rPr lang="en-GB" sz="4000" b="1" dirty="0">
              <a:solidFill>
                <a:schemeClr val="tx2"/>
              </a:solidFill>
              <a:latin typeface="Montserrat" pitchFamily="2" charset="77"/>
            </a:rPr>
            <a:t>Group 3</a:t>
          </a:r>
        </a:p>
      </dgm:t>
    </dgm:pt>
    <dgm:pt modelId="{F2F4279E-B46B-1541-A06E-26CCE034C12F}" type="parTrans" cxnId="{4913045B-D057-694C-8B58-7DA13A8E779C}">
      <dgm:prSet/>
      <dgm:spPr/>
      <dgm:t>
        <a:bodyPr/>
        <a:lstStyle/>
        <a:p>
          <a:endParaRPr lang="en-GB"/>
        </a:p>
      </dgm:t>
    </dgm:pt>
    <dgm:pt modelId="{C27EB1E7-F7BE-6F4F-B928-F2D373067774}" type="sibTrans" cxnId="{4913045B-D057-694C-8B58-7DA13A8E779C}">
      <dgm:prSet/>
      <dgm:spPr/>
      <dgm:t>
        <a:bodyPr/>
        <a:lstStyle/>
        <a:p>
          <a:endParaRPr lang="en-GB"/>
        </a:p>
      </dgm:t>
    </dgm:pt>
    <dgm:pt modelId="{FE0EFC04-3B1B-464F-8CC3-AF878A139B68}">
      <dgm:prSet phldrT="[Text]" custT="1"/>
      <dgm:spPr/>
      <dgm:t>
        <a:bodyPr/>
        <a:lstStyle/>
        <a:p>
          <a:pPr>
            <a:spcAft>
              <a:spcPts val="1776"/>
            </a:spcAft>
          </a:pPr>
          <a:endParaRPr lang="en-GB" sz="3200" dirty="0">
            <a:latin typeface="Open Sans" panose="020B0606030504020204" pitchFamily="34" charset="0"/>
            <a:ea typeface="Open Sans" panose="020B0606030504020204" pitchFamily="34" charset="0"/>
            <a:cs typeface="Open Sans" panose="020B0606030504020204" pitchFamily="34" charset="0"/>
          </a:endParaRPr>
        </a:p>
      </dgm:t>
    </dgm:pt>
    <dgm:pt modelId="{443E92D8-6851-744B-AA23-8F7C57D711D7}" type="parTrans" cxnId="{E6BB8DF6-A739-0842-B3F3-BF4828B76579}">
      <dgm:prSet/>
      <dgm:spPr/>
      <dgm:t>
        <a:bodyPr/>
        <a:lstStyle/>
        <a:p>
          <a:endParaRPr lang="en-GB"/>
        </a:p>
      </dgm:t>
    </dgm:pt>
    <dgm:pt modelId="{8BFC99C6-5400-AA47-BD8E-C672191504A7}" type="sibTrans" cxnId="{E6BB8DF6-A739-0842-B3F3-BF4828B76579}">
      <dgm:prSet/>
      <dgm:spPr/>
      <dgm:t>
        <a:bodyPr/>
        <a:lstStyle/>
        <a:p>
          <a:endParaRPr lang="en-GB"/>
        </a:p>
      </dgm:t>
    </dgm:pt>
    <dgm:pt modelId="{D35BE388-A97C-BE4E-8252-7962A71A7963}">
      <dgm:prSet phldrT="[Text]" custT="1"/>
      <dgm:spPr/>
      <dgm:t>
        <a:bodyPr/>
        <a:lstStyle/>
        <a:p>
          <a:r>
            <a:rPr lang="en-GB" sz="4000" b="1" dirty="0">
              <a:solidFill>
                <a:schemeClr val="tx2"/>
              </a:solidFill>
              <a:latin typeface="Montserrat" pitchFamily="2" charset="77"/>
            </a:rPr>
            <a:t>Group 4</a:t>
          </a:r>
        </a:p>
      </dgm:t>
    </dgm:pt>
    <dgm:pt modelId="{ACD3E4E4-2124-1440-A244-3DAD1C4F3380}" type="parTrans" cxnId="{20649A0F-3486-4B43-9DDD-0F2666131F04}">
      <dgm:prSet/>
      <dgm:spPr/>
      <dgm:t>
        <a:bodyPr/>
        <a:lstStyle/>
        <a:p>
          <a:endParaRPr lang="en-GB"/>
        </a:p>
      </dgm:t>
    </dgm:pt>
    <dgm:pt modelId="{A017C805-2269-FB43-BC8E-E70ADCA4CB5F}" type="sibTrans" cxnId="{20649A0F-3486-4B43-9DDD-0F2666131F04}">
      <dgm:prSet/>
      <dgm:spPr/>
      <dgm:t>
        <a:bodyPr/>
        <a:lstStyle/>
        <a:p>
          <a:endParaRPr lang="en-GB"/>
        </a:p>
      </dgm:t>
    </dgm:pt>
    <dgm:pt modelId="{683497F2-42B5-B847-99C5-AD3F1E09EEF6}">
      <dgm:prSet phldrT="[Text]" custT="1"/>
      <dgm:spPr/>
      <dgm:t>
        <a:bodyPr/>
        <a:lstStyle/>
        <a:p>
          <a:pPr>
            <a:spcAft>
              <a:spcPts val="1776"/>
            </a:spcAft>
          </a:pPr>
          <a:endParaRPr lang="en-GB" sz="3200" dirty="0">
            <a:latin typeface="Open Sans" panose="020B0606030504020204" pitchFamily="34" charset="0"/>
            <a:ea typeface="Open Sans" panose="020B0606030504020204" pitchFamily="34" charset="0"/>
            <a:cs typeface="Open Sans" panose="020B0606030504020204" pitchFamily="34" charset="0"/>
          </a:endParaRPr>
        </a:p>
      </dgm:t>
    </dgm:pt>
    <dgm:pt modelId="{029EB506-865F-0A4D-9466-11F68DC2E34A}" type="parTrans" cxnId="{E6E9A8CB-1EA4-BC42-BA9B-5623D5868016}">
      <dgm:prSet/>
      <dgm:spPr/>
      <dgm:t>
        <a:bodyPr/>
        <a:lstStyle/>
        <a:p>
          <a:endParaRPr lang="en-GB"/>
        </a:p>
      </dgm:t>
    </dgm:pt>
    <dgm:pt modelId="{3B271FDE-7B32-394C-BD5D-8A791D675CCD}" type="sibTrans" cxnId="{E6E9A8CB-1EA4-BC42-BA9B-5623D5868016}">
      <dgm:prSet/>
      <dgm:spPr/>
      <dgm:t>
        <a:bodyPr/>
        <a:lstStyle/>
        <a:p>
          <a:endParaRPr lang="en-GB"/>
        </a:p>
      </dgm:t>
    </dgm:pt>
    <dgm:pt modelId="{0B505C3E-DA1D-5246-A8D0-EB6688B302C2}" type="pres">
      <dgm:prSet presAssocID="{A3197821-269C-C74D-A2E0-72FE97CD0D95}" presName="Name0" presStyleCnt="0">
        <dgm:presLayoutVars>
          <dgm:dir/>
          <dgm:animLvl val="lvl"/>
          <dgm:resizeHandles val="exact"/>
        </dgm:presLayoutVars>
      </dgm:prSet>
      <dgm:spPr/>
    </dgm:pt>
    <dgm:pt modelId="{A578E8D8-2CA9-FC42-BCAB-1AEA4B4BF1FE}" type="pres">
      <dgm:prSet presAssocID="{4BC8D874-8FE5-0146-9219-548F1238029F}" presName="composite" presStyleCnt="0"/>
      <dgm:spPr/>
    </dgm:pt>
    <dgm:pt modelId="{89C87F3E-F689-7948-9FF1-9F48B24DCB30}" type="pres">
      <dgm:prSet presAssocID="{4BC8D874-8FE5-0146-9219-548F1238029F}" presName="parTx" presStyleLbl="alignNode1" presStyleIdx="0" presStyleCnt="4">
        <dgm:presLayoutVars>
          <dgm:chMax val="0"/>
          <dgm:chPref val="0"/>
          <dgm:bulletEnabled val="1"/>
        </dgm:presLayoutVars>
      </dgm:prSet>
      <dgm:spPr/>
    </dgm:pt>
    <dgm:pt modelId="{F2EAE63D-AB73-304F-B4E8-F304D6002ECA}" type="pres">
      <dgm:prSet presAssocID="{4BC8D874-8FE5-0146-9219-548F1238029F}" presName="desTx" presStyleLbl="alignAccFollowNode1" presStyleIdx="0" presStyleCnt="4">
        <dgm:presLayoutVars>
          <dgm:bulletEnabled val="1"/>
        </dgm:presLayoutVars>
      </dgm:prSet>
      <dgm:spPr/>
    </dgm:pt>
    <dgm:pt modelId="{9F3AB6A9-A05F-B442-9B24-A68443331D04}" type="pres">
      <dgm:prSet presAssocID="{83EAA35D-6C17-CF48-B785-3BE480B9E498}" presName="space" presStyleCnt="0"/>
      <dgm:spPr/>
    </dgm:pt>
    <dgm:pt modelId="{2BEC36C9-394A-474E-B745-D67B872914BC}" type="pres">
      <dgm:prSet presAssocID="{5B36C508-CC9B-B147-BDB0-7DB842FDAFD4}" presName="composite" presStyleCnt="0"/>
      <dgm:spPr/>
    </dgm:pt>
    <dgm:pt modelId="{1591DA85-877A-434B-80BC-4607ADDA7709}" type="pres">
      <dgm:prSet presAssocID="{5B36C508-CC9B-B147-BDB0-7DB842FDAFD4}" presName="parTx" presStyleLbl="alignNode1" presStyleIdx="1" presStyleCnt="4">
        <dgm:presLayoutVars>
          <dgm:chMax val="0"/>
          <dgm:chPref val="0"/>
          <dgm:bulletEnabled val="1"/>
        </dgm:presLayoutVars>
      </dgm:prSet>
      <dgm:spPr/>
    </dgm:pt>
    <dgm:pt modelId="{1530ECE8-9892-1946-895E-26D857002374}" type="pres">
      <dgm:prSet presAssocID="{5B36C508-CC9B-B147-BDB0-7DB842FDAFD4}" presName="desTx" presStyleLbl="alignAccFollowNode1" presStyleIdx="1" presStyleCnt="4">
        <dgm:presLayoutVars>
          <dgm:bulletEnabled val="1"/>
        </dgm:presLayoutVars>
      </dgm:prSet>
      <dgm:spPr/>
    </dgm:pt>
    <dgm:pt modelId="{D7BBC4D9-6C92-114D-9365-2BB7ABBA1129}" type="pres">
      <dgm:prSet presAssocID="{A90EC213-66DE-0B48-8AA2-2899A10DE2CB}" presName="space" presStyleCnt="0"/>
      <dgm:spPr/>
    </dgm:pt>
    <dgm:pt modelId="{24BC721D-099C-1749-88F7-F9E3333241C1}" type="pres">
      <dgm:prSet presAssocID="{8276357F-CBA6-7042-B40B-3CB9AD9B4A5E}" presName="composite" presStyleCnt="0"/>
      <dgm:spPr/>
    </dgm:pt>
    <dgm:pt modelId="{D8946BA3-3C96-4544-BF2A-9408AFB0ED9D}" type="pres">
      <dgm:prSet presAssocID="{8276357F-CBA6-7042-B40B-3CB9AD9B4A5E}" presName="parTx" presStyleLbl="alignNode1" presStyleIdx="2" presStyleCnt="4">
        <dgm:presLayoutVars>
          <dgm:chMax val="0"/>
          <dgm:chPref val="0"/>
          <dgm:bulletEnabled val="1"/>
        </dgm:presLayoutVars>
      </dgm:prSet>
      <dgm:spPr/>
    </dgm:pt>
    <dgm:pt modelId="{F356D742-F6C3-9D4A-B467-F76751C81BF9}" type="pres">
      <dgm:prSet presAssocID="{8276357F-CBA6-7042-B40B-3CB9AD9B4A5E}" presName="desTx" presStyleLbl="alignAccFollowNode1" presStyleIdx="2" presStyleCnt="4">
        <dgm:presLayoutVars>
          <dgm:bulletEnabled val="1"/>
        </dgm:presLayoutVars>
      </dgm:prSet>
      <dgm:spPr/>
    </dgm:pt>
    <dgm:pt modelId="{35EFFC59-8A89-1D46-9AD2-71671F9AB606}" type="pres">
      <dgm:prSet presAssocID="{C27EB1E7-F7BE-6F4F-B928-F2D373067774}" presName="space" presStyleCnt="0"/>
      <dgm:spPr/>
    </dgm:pt>
    <dgm:pt modelId="{D4C97A80-9425-7546-871E-436A31033349}" type="pres">
      <dgm:prSet presAssocID="{D35BE388-A97C-BE4E-8252-7962A71A7963}" presName="composite" presStyleCnt="0"/>
      <dgm:spPr/>
    </dgm:pt>
    <dgm:pt modelId="{5F400811-C1D0-614D-B40F-7BEEECE332E9}" type="pres">
      <dgm:prSet presAssocID="{D35BE388-A97C-BE4E-8252-7962A71A7963}" presName="parTx" presStyleLbl="alignNode1" presStyleIdx="3" presStyleCnt="4">
        <dgm:presLayoutVars>
          <dgm:chMax val="0"/>
          <dgm:chPref val="0"/>
          <dgm:bulletEnabled val="1"/>
        </dgm:presLayoutVars>
      </dgm:prSet>
      <dgm:spPr/>
    </dgm:pt>
    <dgm:pt modelId="{171359BD-E74C-D74D-B00A-4F9FAE3ACA32}" type="pres">
      <dgm:prSet presAssocID="{D35BE388-A97C-BE4E-8252-7962A71A7963}" presName="desTx" presStyleLbl="alignAccFollowNode1" presStyleIdx="3" presStyleCnt="4">
        <dgm:presLayoutVars>
          <dgm:bulletEnabled val="1"/>
        </dgm:presLayoutVars>
      </dgm:prSet>
      <dgm:spPr/>
    </dgm:pt>
  </dgm:ptLst>
  <dgm:cxnLst>
    <dgm:cxn modelId="{81A77103-1AD7-3E4B-828D-C5C84BCA571A}" type="presOf" srcId="{7FDEE383-75E6-BF4C-AA16-A47286A2DFD7}" destId="{F2EAE63D-AB73-304F-B4E8-F304D6002ECA}" srcOrd="0" destOrd="0" presId="urn:microsoft.com/office/officeart/2005/8/layout/hList1"/>
    <dgm:cxn modelId="{20649A0F-3486-4B43-9DDD-0F2666131F04}" srcId="{A3197821-269C-C74D-A2E0-72FE97CD0D95}" destId="{D35BE388-A97C-BE4E-8252-7962A71A7963}" srcOrd="3" destOrd="0" parTransId="{ACD3E4E4-2124-1440-A244-3DAD1C4F3380}" sibTransId="{A017C805-2269-FB43-BC8E-E70ADCA4CB5F}"/>
    <dgm:cxn modelId="{0C00E71C-AB4D-BD44-A48F-D3F9A0F9304A}" srcId="{5B36C508-CC9B-B147-BDB0-7DB842FDAFD4}" destId="{ADCFAFAB-2B00-6448-A056-350DB0AC851D}" srcOrd="0" destOrd="0" parTransId="{73961093-471C-0F4E-A80A-D6E38738E5A1}" sibTransId="{C204A3C5-6261-5641-9677-137E96D96437}"/>
    <dgm:cxn modelId="{81BB962A-0C30-FE41-830A-5B22B3400471}" srcId="{A3197821-269C-C74D-A2E0-72FE97CD0D95}" destId="{5B36C508-CC9B-B147-BDB0-7DB842FDAFD4}" srcOrd="1" destOrd="0" parTransId="{74CBB336-6F51-7C46-9EDB-593061B0EBC9}" sibTransId="{A90EC213-66DE-0B48-8AA2-2899A10DE2CB}"/>
    <dgm:cxn modelId="{4913045B-D057-694C-8B58-7DA13A8E779C}" srcId="{A3197821-269C-C74D-A2E0-72FE97CD0D95}" destId="{8276357F-CBA6-7042-B40B-3CB9AD9B4A5E}" srcOrd="2" destOrd="0" parTransId="{F2F4279E-B46B-1541-A06E-26CCE034C12F}" sibTransId="{C27EB1E7-F7BE-6F4F-B928-F2D373067774}"/>
    <dgm:cxn modelId="{56844761-97DC-6847-9ECA-E853A45B4FE1}" srcId="{4BC8D874-8FE5-0146-9219-548F1238029F}" destId="{7FDEE383-75E6-BF4C-AA16-A47286A2DFD7}" srcOrd="0" destOrd="0" parTransId="{285C182F-02CC-EC45-AF21-4E1F87D5BF60}" sibTransId="{1410FC87-EFC9-D747-A3EC-A830E768FB4E}"/>
    <dgm:cxn modelId="{D72A9673-F975-494C-A5D6-5DBCC62FC8B5}" type="presOf" srcId="{FE0EFC04-3B1B-464F-8CC3-AF878A139B68}" destId="{F356D742-F6C3-9D4A-B467-F76751C81BF9}" srcOrd="0" destOrd="0" presId="urn:microsoft.com/office/officeart/2005/8/layout/hList1"/>
    <dgm:cxn modelId="{FA81AF80-4DBC-3246-9518-91108F714F84}" type="presOf" srcId="{8276357F-CBA6-7042-B40B-3CB9AD9B4A5E}" destId="{D8946BA3-3C96-4544-BF2A-9408AFB0ED9D}" srcOrd="0" destOrd="0" presId="urn:microsoft.com/office/officeart/2005/8/layout/hList1"/>
    <dgm:cxn modelId="{C0252E93-CE6F-6049-942C-BB0E6A5FF9A2}" type="presOf" srcId="{5B36C508-CC9B-B147-BDB0-7DB842FDAFD4}" destId="{1591DA85-877A-434B-80BC-4607ADDA7709}" srcOrd="0" destOrd="0" presId="urn:microsoft.com/office/officeart/2005/8/layout/hList1"/>
    <dgm:cxn modelId="{EB643D9F-7AF4-9E4F-BCBF-E2A568A828EB}" type="presOf" srcId="{A3197821-269C-C74D-A2E0-72FE97CD0D95}" destId="{0B505C3E-DA1D-5246-A8D0-EB6688B302C2}" srcOrd="0" destOrd="0" presId="urn:microsoft.com/office/officeart/2005/8/layout/hList1"/>
    <dgm:cxn modelId="{B4CA0AA4-1385-3647-AB54-63757B013E76}" type="presOf" srcId="{D35BE388-A97C-BE4E-8252-7962A71A7963}" destId="{5F400811-C1D0-614D-B40F-7BEEECE332E9}" srcOrd="0" destOrd="0" presId="urn:microsoft.com/office/officeart/2005/8/layout/hList1"/>
    <dgm:cxn modelId="{0C76D2A9-5448-B849-80F0-D2D4A7B247AC}" type="presOf" srcId="{ADCFAFAB-2B00-6448-A056-350DB0AC851D}" destId="{1530ECE8-9892-1946-895E-26D857002374}" srcOrd="0" destOrd="0" presId="urn:microsoft.com/office/officeart/2005/8/layout/hList1"/>
    <dgm:cxn modelId="{F700C1C1-1A5F-6640-B03F-B5D86DB655C6}" type="presOf" srcId="{4BC8D874-8FE5-0146-9219-548F1238029F}" destId="{89C87F3E-F689-7948-9FF1-9F48B24DCB30}" srcOrd="0" destOrd="0" presId="urn:microsoft.com/office/officeart/2005/8/layout/hList1"/>
    <dgm:cxn modelId="{E6E9A8CB-1EA4-BC42-BA9B-5623D5868016}" srcId="{D35BE388-A97C-BE4E-8252-7962A71A7963}" destId="{683497F2-42B5-B847-99C5-AD3F1E09EEF6}" srcOrd="0" destOrd="0" parTransId="{029EB506-865F-0A4D-9466-11F68DC2E34A}" sibTransId="{3B271FDE-7B32-394C-BD5D-8A791D675CCD}"/>
    <dgm:cxn modelId="{2CCFBADA-1E65-2649-B179-AE459D8712E5}" srcId="{A3197821-269C-C74D-A2E0-72FE97CD0D95}" destId="{4BC8D874-8FE5-0146-9219-548F1238029F}" srcOrd="0" destOrd="0" parTransId="{77C3FA1C-3063-5248-901C-E3C035BE5223}" sibTransId="{83EAA35D-6C17-CF48-B785-3BE480B9E498}"/>
    <dgm:cxn modelId="{E6BB8DF6-A739-0842-B3F3-BF4828B76579}" srcId="{8276357F-CBA6-7042-B40B-3CB9AD9B4A5E}" destId="{FE0EFC04-3B1B-464F-8CC3-AF878A139B68}" srcOrd="0" destOrd="0" parTransId="{443E92D8-6851-744B-AA23-8F7C57D711D7}" sibTransId="{8BFC99C6-5400-AA47-BD8E-C672191504A7}"/>
    <dgm:cxn modelId="{8FE423F7-7166-7747-B781-6D747BFF5A2F}" type="presOf" srcId="{683497F2-42B5-B847-99C5-AD3F1E09EEF6}" destId="{171359BD-E74C-D74D-B00A-4F9FAE3ACA32}" srcOrd="0" destOrd="0" presId="urn:microsoft.com/office/officeart/2005/8/layout/hList1"/>
    <dgm:cxn modelId="{D6234ABE-ABBC-384C-A641-CB147F38AA16}" type="presParOf" srcId="{0B505C3E-DA1D-5246-A8D0-EB6688B302C2}" destId="{A578E8D8-2CA9-FC42-BCAB-1AEA4B4BF1FE}" srcOrd="0" destOrd="0" presId="urn:microsoft.com/office/officeart/2005/8/layout/hList1"/>
    <dgm:cxn modelId="{523D5B50-D704-454C-91A5-E7F70AC66A92}" type="presParOf" srcId="{A578E8D8-2CA9-FC42-BCAB-1AEA4B4BF1FE}" destId="{89C87F3E-F689-7948-9FF1-9F48B24DCB30}" srcOrd="0" destOrd="0" presId="urn:microsoft.com/office/officeart/2005/8/layout/hList1"/>
    <dgm:cxn modelId="{5F717014-51C0-6D49-98F9-539F0926C430}" type="presParOf" srcId="{A578E8D8-2CA9-FC42-BCAB-1AEA4B4BF1FE}" destId="{F2EAE63D-AB73-304F-B4E8-F304D6002ECA}" srcOrd="1" destOrd="0" presId="urn:microsoft.com/office/officeart/2005/8/layout/hList1"/>
    <dgm:cxn modelId="{BCC02325-EA13-8F49-BF5E-6076FB71BE02}" type="presParOf" srcId="{0B505C3E-DA1D-5246-A8D0-EB6688B302C2}" destId="{9F3AB6A9-A05F-B442-9B24-A68443331D04}" srcOrd="1" destOrd="0" presId="urn:microsoft.com/office/officeart/2005/8/layout/hList1"/>
    <dgm:cxn modelId="{17D0E0B3-688E-A349-9583-D25ACB48BEE1}" type="presParOf" srcId="{0B505C3E-DA1D-5246-A8D0-EB6688B302C2}" destId="{2BEC36C9-394A-474E-B745-D67B872914BC}" srcOrd="2" destOrd="0" presId="urn:microsoft.com/office/officeart/2005/8/layout/hList1"/>
    <dgm:cxn modelId="{040E4142-B0E5-A242-8B82-AE2D6B40463B}" type="presParOf" srcId="{2BEC36C9-394A-474E-B745-D67B872914BC}" destId="{1591DA85-877A-434B-80BC-4607ADDA7709}" srcOrd="0" destOrd="0" presId="urn:microsoft.com/office/officeart/2005/8/layout/hList1"/>
    <dgm:cxn modelId="{019C8EF8-A73E-5C4E-B28A-5982A7E0D1D5}" type="presParOf" srcId="{2BEC36C9-394A-474E-B745-D67B872914BC}" destId="{1530ECE8-9892-1946-895E-26D857002374}" srcOrd="1" destOrd="0" presId="urn:microsoft.com/office/officeart/2005/8/layout/hList1"/>
    <dgm:cxn modelId="{7160691B-18B2-D147-BE19-C3A6BD85CA42}" type="presParOf" srcId="{0B505C3E-DA1D-5246-A8D0-EB6688B302C2}" destId="{D7BBC4D9-6C92-114D-9365-2BB7ABBA1129}" srcOrd="3" destOrd="0" presId="urn:microsoft.com/office/officeart/2005/8/layout/hList1"/>
    <dgm:cxn modelId="{DF7CEA45-B81E-6C43-94BF-859BAC8B2FE1}" type="presParOf" srcId="{0B505C3E-DA1D-5246-A8D0-EB6688B302C2}" destId="{24BC721D-099C-1749-88F7-F9E3333241C1}" srcOrd="4" destOrd="0" presId="urn:microsoft.com/office/officeart/2005/8/layout/hList1"/>
    <dgm:cxn modelId="{00FE14A4-3AA3-F941-81DD-DFCC3C1109CD}" type="presParOf" srcId="{24BC721D-099C-1749-88F7-F9E3333241C1}" destId="{D8946BA3-3C96-4544-BF2A-9408AFB0ED9D}" srcOrd="0" destOrd="0" presId="urn:microsoft.com/office/officeart/2005/8/layout/hList1"/>
    <dgm:cxn modelId="{FEA79A1A-D53D-9248-B0CA-EE49FA429307}" type="presParOf" srcId="{24BC721D-099C-1749-88F7-F9E3333241C1}" destId="{F356D742-F6C3-9D4A-B467-F76751C81BF9}" srcOrd="1" destOrd="0" presId="urn:microsoft.com/office/officeart/2005/8/layout/hList1"/>
    <dgm:cxn modelId="{32ADCA64-C9C8-1446-BF46-F9113D3B0BA9}" type="presParOf" srcId="{0B505C3E-DA1D-5246-A8D0-EB6688B302C2}" destId="{35EFFC59-8A89-1D46-9AD2-71671F9AB606}" srcOrd="5" destOrd="0" presId="urn:microsoft.com/office/officeart/2005/8/layout/hList1"/>
    <dgm:cxn modelId="{2AEB0F13-C765-EC44-AAE3-99B45DAA3A6B}" type="presParOf" srcId="{0B505C3E-DA1D-5246-A8D0-EB6688B302C2}" destId="{D4C97A80-9425-7546-871E-436A31033349}" srcOrd="6" destOrd="0" presId="urn:microsoft.com/office/officeart/2005/8/layout/hList1"/>
    <dgm:cxn modelId="{00B3F704-F46B-D940-B69B-496C51E5BF73}" type="presParOf" srcId="{D4C97A80-9425-7546-871E-436A31033349}" destId="{5F400811-C1D0-614D-B40F-7BEEECE332E9}" srcOrd="0" destOrd="0" presId="urn:microsoft.com/office/officeart/2005/8/layout/hList1"/>
    <dgm:cxn modelId="{8D203866-C8D0-6E4F-9B4E-6EE814DC4CD0}" type="presParOf" srcId="{D4C97A80-9425-7546-871E-436A31033349}" destId="{171359BD-E74C-D74D-B00A-4F9FAE3ACA3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0C8E2B-DF86-B347-9A59-E1AABE7758DC}" type="doc">
      <dgm:prSet loTypeId="urn:microsoft.com/office/officeart/2009/3/layout/PlusandMinus" loCatId="" qsTypeId="urn:microsoft.com/office/officeart/2005/8/quickstyle/simple1" qsCatId="simple" csTypeId="urn:microsoft.com/office/officeart/2005/8/colors/accent1_2" csCatId="accent1" phldr="1"/>
      <dgm:spPr/>
      <dgm:t>
        <a:bodyPr/>
        <a:lstStyle/>
        <a:p>
          <a:endParaRPr lang="en-GB"/>
        </a:p>
      </dgm:t>
    </dgm:pt>
    <dgm:pt modelId="{A1616935-51A1-844A-A7E4-6C864704F493}">
      <dgm:prSet phldrT="[Text]" custT="1"/>
      <dgm:spPr/>
      <dgm:t>
        <a:bodyPr/>
        <a:lstStyle/>
        <a:p>
          <a:pPr>
            <a:spcAft>
              <a:spcPts val="18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0E9845CD-4E47-B943-A73A-7928A6BD29CF}" type="parTrans" cxnId="{3CCDB43E-4267-DF4E-9205-D58C8A85D7F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1EFA6FA4-9375-2941-9632-7692489AC417}" type="sibTrans" cxnId="{3CCDB43E-4267-DF4E-9205-D58C8A85D7F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2A10BBBA-7E54-9043-A50E-DBBE020B62AE}">
      <dgm:prSet phldrT="[Text]" custT="1"/>
      <dgm:spPr/>
      <dgm:t>
        <a:bodyPr/>
        <a:lstStyle/>
        <a:p>
          <a:pPr>
            <a:spcAft>
              <a:spcPts val="1800"/>
            </a:spcAft>
          </a:pP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E1C75183-0FF3-5F42-A6EB-504464B698E9}" type="parTrans" cxnId="{36366B52-070C-9048-91FB-57912E2E2F3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977B4191-09A4-3B41-AE54-F7CD316F5D3B}" type="sibTrans" cxnId="{36366B52-070C-9048-91FB-57912E2E2F3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53E96EF-E03F-9446-9D2E-45032CB29AF6}">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Staff and volunteers are already trained on CEA</a:t>
          </a:r>
        </a:p>
      </dgm:t>
    </dgm:pt>
    <dgm:pt modelId="{06F4A6CD-18D7-C848-AF78-5F74641DF8E0}" type="parTrans" cxnId="{04A03938-A3F2-B84B-84D7-4854830FD2E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D3E1D54-0C21-464E-A3A5-59307604D625}" type="sibTrans" cxnId="{04A03938-A3F2-B84B-84D7-4854830FD2E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C768534-6AFE-5744-A5F9-89029491409C}">
      <dgm:prSet custT="1"/>
      <dgm:spPr/>
      <dgm:t>
        <a:bodyPr/>
        <a:lstStyle/>
        <a:p>
          <a:pPr>
            <a:spcAft>
              <a:spcPts val="1800"/>
            </a:spcAft>
          </a:pP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BFCD76B0-62A3-C14E-B1EC-2FF3286CD59E}" type="parTrans" cxnId="{AABE98BD-A127-FE43-A54C-1EA643C27EBB}">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A65C1A7D-DCD4-1B4C-B93A-786B0988D45F}" type="sibTrans" cxnId="{AABE98BD-A127-FE43-A54C-1EA643C27EBB}">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A9EE8ED-7BC9-BB46-910F-AF05C09B0AAA}">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Dedicated CEA staff</a:t>
          </a:r>
        </a:p>
      </dgm:t>
    </dgm:pt>
    <dgm:pt modelId="{A4FE3C4F-F398-D341-B833-F2A5897D4098}" type="parTrans" cxnId="{C20668D6-CA93-B247-BD0A-E01FA8E8AAEF}">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5CF121D-BC3C-E54B-8E4A-3E5577BFA962}" type="sibTrans" cxnId="{C20668D6-CA93-B247-BD0A-E01FA8E8AAEF}">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855DBB38-A7A9-9E47-8117-F25F9B90E0E4}">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Leadership and operations team support CEA</a:t>
          </a:r>
        </a:p>
      </dgm:t>
    </dgm:pt>
    <dgm:pt modelId="{177DD35D-4ED9-9D49-8846-61434F8F8378}" type="parTrans" cxnId="{8B95C321-C0D8-9040-860A-19F55B4AD716}">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4338BB5B-DBF5-AB4E-ABD7-9ED54D4EFD11}" type="sibTrans" cxnId="{8B95C321-C0D8-9040-860A-19F55B4AD716}">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400C4C3E-E647-1241-BF6F-936E7A29B0BE}">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Existing good relations with the community</a:t>
          </a:r>
        </a:p>
      </dgm:t>
    </dgm:pt>
    <dgm:pt modelId="{B750E1D6-18BF-FA4B-8E9A-A54B91CF0907}" type="parTrans" cxnId="{174D49FB-4E32-714E-8507-AC26F6C235C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2CBE276A-F26E-364D-B073-C29A59613577}" type="sibTrans" cxnId="{174D49FB-4E32-714E-8507-AC26F6C235C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247F3D16-6706-4B46-A5A1-74E74F90405D}">
      <dgm:prSet custT="1"/>
      <dgm:spPr/>
      <dgm:t>
        <a:bodyPr/>
        <a:lstStyle/>
        <a:p>
          <a:pPr>
            <a:spcAft>
              <a:spcPts val="18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CB8DFFB6-D0E6-D34E-A5FE-D75AD1040A13}" type="parTrans" cxnId="{ADFB57BB-52A9-7140-AB55-585173D6D939}">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4011EC0-1004-3E43-97A9-A90AE230E488}" type="sibTrans" cxnId="{ADFB57BB-52A9-7140-AB55-585173D6D939}">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E9A29FCE-2B0A-AF48-9D76-AA504AE2B099}">
      <dgm:prSet custT="1"/>
      <dgm:spPr/>
      <dgm:t>
        <a:bodyPr/>
        <a:lstStyle/>
        <a:p>
          <a:pPr>
            <a:spcAft>
              <a:spcPts val="1800"/>
            </a:spcAft>
          </a:pP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8D4FFC30-1337-284B-BF20-7BAC5D515028}" type="parTrans" cxnId="{79F08F02-1509-B348-B121-646792A0A4C2}">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2759366-8F52-5F4E-92F6-34B890BEF9C8}" type="sibTrans" cxnId="{79F08F02-1509-B348-B121-646792A0A4C2}">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B1989BB-B8C0-1944-B504-08126268A955}">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Existing feedback mechanisms</a:t>
          </a:r>
        </a:p>
      </dgm:t>
    </dgm:pt>
    <dgm:pt modelId="{9B806D64-44BA-1349-AF04-9D2AFE369832}" type="parTrans" cxnId="{0E39CDD4-115F-6E44-A1EA-7D506875471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892CE8C-8F97-D743-A789-C436C83051DB}" type="sibTrans" cxnId="{0E39CDD4-115F-6E44-A1EA-7D506875471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D6FCCC98-C03C-4C49-AD16-C68CD276650E}">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Teams don’t understand CEA</a:t>
          </a:r>
        </a:p>
      </dgm:t>
    </dgm:pt>
    <dgm:pt modelId="{2EC43DCD-D6D4-FD49-89DB-8CB6051E3CC1}" type="parTrans" cxnId="{A055E7F2-26FB-6D44-AAEC-019AD3AE276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87F7F67-4D01-FC40-8AD1-83F6D70AEACF}" type="sibTrans" cxnId="{A055E7F2-26FB-6D44-AAEC-019AD3AE276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37FE3290-C803-E744-B7FF-9F2815D1416C}">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Time pressures</a:t>
          </a:r>
        </a:p>
      </dgm:t>
    </dgm:pt>
    <dgm:pt modelId="{4B20D2AC-E827-3745-A27C-6CA98D58F262}" type="parTrans" cxnId="{2CD8D06C-270F-E74B-9946-0DA4769025CC}">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3FB7B8B-1358-1944-8371-0B07088EC064}" type="sibTrans" cxnId="{2CD8D06C-270F-E74B-9946-0DA4769025CC}">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C182BE65-4F44-4444-9D9F-B46A4D60BB92}">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Perception </a:t>
          </a:r>
          <a:r>
            <a:rPr lang="en-CH" sz="2400">
              <a:latin typeface="Open Sans" panose="020B0606030504020204" pitchFamily="34" charset="0"/>
              <a:ea typeface="Open Sans" panose="020B0606030504020204" pitchFamily="34" charset="0"/>
              <a:cs typeface="Open Sans" panose="020B0606030504020204" pitchFamily="34" charset="0"/>
            </a:rPr>
            <a:t>that </a:t>
          </a:r>
          <a:r>
            <a:rPr lang="en-GB" sz="2400" dirty="0">
              <a:latin typeface="Open Sans" panose="020B0606030504020204" pitchFamily="34" charset="0"/>
              <a:ea typeface="Open Sans" panose="020B0606030504020204" pitchFamily="34" charset="0"/>
              <a:cs typeface="Open Sans" panose="020B0606030504020204" pitchFamily="34" charset="0"/>
            </a:rPr>
            <a:t>CEA takes too long</a:t>
          </a:r>
        </a:p>
      </dgm:t>
    </dgm:pt>
    <dgm:pt modelId="{32E1D305-12F9-3547-ADAC-CA539C9A6C8C}" type="parTrans" cxnId="{0985D5E0-6BF3-4745-8501-8FE939ED114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E6EF55F-BDC2-6B45-80F7-83E61C3FEC2D}" type="sibTrans" cxnId="{0985D5E0-6BF3-4745-8501-8FE939ED114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408FB04-F7C6-3847-9172-FB92A55117C1}">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No dedicated CEA staff</a:t>
          </a:r>
        </a:p>
      </dgm:t>
    </dgm:pt>
    <dgm:pt modelId="{C89253B5-6D37-F44F-B9C7-174895EEBF74}" type="parTrans" cxnId="{55042BF6-2650-B44A-A752-2D59A83C4400}">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A7879985-D994-1345-AFA0-41AA7C5561EF}" type="sibTrans" cxnId="{55042BF6-2650-B44A-A752-2D59A83C4400}">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34F62B61-A7EA-0C4C-B8F0-12EF3732C8CE}">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Poor internal coordination</a:t>
          </a:r>
        </a:p>
      </dgm:t>
    </dgm:pt>
    <dgm:pt modelId="{445FD8E5-24D1-0B43-B5A0-7C9CCA2A5C79}" type="parTrans" cxnId="{88D44333-1E5C-1643-936F-11A30D86E044}">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19507D73-4025-1443-9C55-581C43E4D984}" type="sibTrans" cxnId="{88D44333-1E5C-1643-936F-11A30D86E044}">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9A95C19-9A54-5040-8532-8360561EFD10}">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Weak assessments = poor understanding of needs and the community</a:t>
          </a:r>
        </a:p>
      </dgm:t>
    </dgm:pt>
    <dgm:pt modelId="{A0B7F522-5BFE-C442-B62C-2638CDF8E308}" type="parTrans" cxnId="{A9D3DF36-AA21-4E4D-BB33-AE41E2299F7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77270C4-AF2D-6C4A-8517-C04EB924C810}" type="sibTrans" cxnId="{A9D3DF36-AA21-4E4D-BB33-AE41E2299F7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D3B98D02-4334-A449-9D69-B40856B4A183}">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CEA is siloed</a:t>
          </a:r>
        </a:p>
      </dgm:t>
    </dgm:pt>
    <dgm:pt modelId="{865F0218-3397-7640-9E0F-630493D9F527}" type="parTrans" cxnId="{D1FB3531-191C-3B4F-974C-94B7AF4784F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F6DE72B4-60B6-CF4D-A224-A5556DA09ECF}" type="sibTrans" cxnId="{D1FB3531-191C-3B4F-974C-94B7AF4784F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ECD2D51E-5D39-F14A-BF77-91C917B02697}">
      <dgm:prSet custT="1"/>
      <dgm:spPr/>
      <dgm:t>
        <a:bodyPr/>
        <a:lstStyle/>
        <a:p>
          <a:pPr>
            <a:spcAft>
              <a:spcPts val="18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348F4422-FA15-5948-AD17-44C7E3298EE4}" type="parTrans" cxnId="{C7A7DA2A-7D71-2B48-A0DC-31268638E034}">
      <dgm:prSet/>
      <dgm:spPr/>
      <dgm:t>
        <a:bodyPr/>
        <a:lstStyle/>
        <a:p>
          <a:endParaRPr lang="en-GB"/>
        </a:p>
      </dgm:t>
    </dgm:pt>
    <dgm:pt modelId="{932DB91E-FE0E-D24A-B62B-691E4BDD872E}" type="sibTrans" cxnId="{C7A7DA2A-7D71-2B48-A0DC-31268638E034}">
      <dgm:prSet/>
      <dgm:spPr/>
      <dgm:t>
        <a:bodyPr/>
        <a:lstStyle/>
        <a:p>
          <a:endParaRPr lang="en-GB"/>
        </a:p>
      </dgm:t>
    </dgm:pt>
    <dgm:pt modelId="{D0341560-55B3-F049-A387-1D333538458C}">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CEA institutionalized </a:t>
          </a:r>
        </a:p>
      </dgm:t>
    </dgm:pt>
    <dgm:pt modelId="{F6D728DC-61CE-0240-BD2D-A63E012196A8}" type="parTrans" cxnId="{44C94747-FCDC-0147-AD97-006DFE20CD75}">
      <dgm:prSet/>
      <dgm:spPr/>
      <dgm:t>
        <a:bodyPr/>
        <a:lstStyle/>
        <a:p>
          <a:endParaRPr lang="en-GB"/>
        </a:p>
      </dgm:t>
    </dgm:pt>
    <dgm:pt modelId="{62D2163A-9B90-BB49-AE7A-A6F6DA3FD7E9}" type="sibTrans" cxnId="{44C94747-FCDC-0147-AD97-006DFE20CD75}">
      <dgm:prSet/>
      <dgm:spPr/>
      <dgm:t>
        <a:bodyPr/>
        <a:lstStyle/>
        <a:p>
          <a:endParaRPr lang="en-GB"/>
        </a:p>
      </dgm:t>
    </dgm:pt>
    <dgm:pt modelId="{25E3E638-14DF-E14D-9E06-871BA5F51DCD}">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Strong local volunteers</a:t>
          </a:r>
        </a:p>
      </dgm:t>
    </dgm:pt>
    <dgm:pt modelId="{37E85570-FB4C-C441-BE48-512016D768E4}" type="parTrans" cxnId="{55778826-B744-3747-B5E4-AEC76CCC6E4C}">
      <dgm:prSet/>
      <dgm:spPr/>
      <dgm:t>
        <a:bodyPr/>
        <a:lstStyle/>
        <a:p>
          <a:endParaRPr lang="en-GB"/>
        </a:p>
      </dgm:t>
    </dgm:pt>
    <dgm:pt modelId="{07850B5C-FCE7-0841-8686-3CA2E14C5368}" type="sibTrans" cxnId="{55778826-B744-3747-B5E4-AEC76CCC6E4C}">
      <dgm:prSet/>
      <dgm:spPr/>
      <dgm:t>
        <a:bodyPr/>
        <a:lstStyle/>
        <a:p>
          <a:endParaRPr lang="en-GB"/>
        </a:p>
      </dgm:t>
    </dgm:pt>
    <dgm:pt modelId="{4863EFE5-8804-1846-91F6-C122CE1215C5}">
      <dgm:prSet custT="1"/>
      <dgm:spPr/>
      <dgm:t>
        <a:bodyPr/>
        <a:lstStyle/>
        <a:p>
          <a:pPr>
            <a:spcAft>
              <a:spcPts val="1800"/>
            </a:spcAft>
          </a:pPr>
          <a:r>
            <a:rPr lang="en-GB" sz="2400" dirty="0">
              <a:latin typeface="Open Sans" panose="020B0606030504020204" pitchFamily="34" charset="0"/>
              <a:ea typeface="Open Sans" panose="020B0606030504020204" pitchFamily="34" charset="0"/>
              <a:cs typeface="Open Sans" panose="020B0606030504020204" pitchFamily="34" charset="0"/>
            </a:rPr>
            <a:t>Limited physical access to the community</a:t>
          </a:r>
        </a:p>
      </dgm:t>
    </dgm:pt>
    <dgm:pt modelId="{86227455-C625-1442-B1CE-3F88B95F4B24}" type="parTrans" cxnId="{FEED5AD1-00D4-CF48-92D7-97DCB3E6F564}">
      <dgm:prSet/>
      <dgm:spPr/>
      <dgm:t>
        <a:bodyPr/>
        <a:lstStyle/>
        <a:p>
          <a:endParaRPr lang="en-GB"/>
        </a:p>
      </dgm:t>
    </dgm:pt>
    <dgm:pt modelId="{9874CD45-1F3C-1143-A1AF-25AEFA6C5F65}" type="sibTrans" cxnId="{FEED5AD1-00D4-CF48-92D7-97DCB3E6F564}">
      <dgm:prSet/>
      <dgm:spPr/>
      <dgm:t>
        <a:bodyPr/>
        <a:lstStyle/>
        <a:p>
          <a:endParaRPr lang="en-GB"/>
        </a:p>
      </dgm:t>
    </dgm:pt>
    <dgm:pt modelId="{8E7E4D47-FCF6-CA4E-952B-52DB15E91D8B}" type="pres">
      <dgm:prSet presAssocID="{D00C8E2B-DF86-B347-9A59-E1AABE7758DC}" presName="Name0" presStyleCnt="0">
        <dgm:presLayoutVars>
          <dgm:chMax val="2"/>
          <dgm:chPref val="2"/>
          <dgm:dir/>
          <dgm:animOne/>
          <dgm:resizeHandles val="exact"/>
        </dgm:presLayoutVars>
      </dgm:prSet>
      <dgm:spPr/>
    </dgm:pt>
    <dgm:pt modelId="{F563FB48-7D20-7248-B66E-F30E8F85D1E5}" type="pres">
      <dgm:prSet presAssocID="{D00C8E2B-DF86-B347-9A59-E1AABE7758DC}" presName="Background" presStyleLbl="bgImgPlace1" presStyleIdx="0" presStyleCnt="1" custScaleX="117582" custLinFactNeighborX="290"/>
      <dgm:spPr>
        <a:solidFill>
          <a:srgbClr val="01C8C3"/>
        </a:solidFill>
        <a:ln>
          <a:solidFill>
            <a:srgbClr val="01C8C3"/>
          </a:solidFill>
        </a:ln>
      </dgm:spPr>
    </dgm:pt>
    <dgm:pt modelId="{05DD6391-78CD-3648-86AF-50E8F1CC4AB2}" type="pres">
      <dgm:prSet presAssocID="{D00C8E2B-DF86-B347-9A59-E1AABE7758DC}" presName="ParentText1" presStyleLbl="revTx" presStyleIdx="0" presStyleCnt="2" custScaleX="95311" custLinFactNeighborX="853" custLinFactNeighborY="-7467">
        <dgm:presLayoutVars>
          <dgm:chMax val="0"/>
          <dgm:chPref val="0"/>
          <dgm:bulletEnabled val="1"/>
        </dgm:presLayoutVars>
      </dgm:prSet>
      <dgm:spPr/>
    </dgm:pt>
    <dgm:pt modelId="{673C8077-402B-8442-81C0-8EDBCB81319E}" type="pres">
      <dgm:prSet presAssocID="{D00C8E2B-DF86-B347-9A59-E1AABE7758DC}" presName="ParentText2" presStyleLbl="revTx" presStyleIdx="1" presStyleCnt="2" custScaleX="115348" custScaleY="118427" custLinFactNeighborX="12218" custLinFactNeighborY="1844">
        <dgm:presLayoutVars>
          <dgm:chMax val="0"/>
          <dgm:chPref val="0"/>
          <dgm:bulletEnabled val="1"/>
        </dgm:presLayoutVars>
      </dgm:prSet>
      <dgm:spPr/>
    </dgm:pt>
    <dgm:pt modelId="{2B122B40-AAD5-6045-B454-C114E497FAB8}" type="pres">
      <dgm:prSet presAssocID="{D00C8E2B-DF86-B347-9A59-E1AABE7758DC}" presName="Plus" presStyleLbl="alignNode1" presStyleIdx="0" presStyleCnt="2" custLinFactNeighborX="-24934" custLinFactNeighborY="19287"/>
      <dgm:spPr/>
    </dgm:pt>
    <dgm:pt modelId="{0BE87E42-31AB-434F-B0A9-DD9BDCFDCCDE}" type="pres">
      <dgm:prSet presAssocID="{D00C8E2B-DF86-B347-9A59-E1AABE7758DC}" presName="Minus" presStyleLbl="alignNode1" presStyleIdx="1" presStyleCnt="2" custLinFactNeighborX="58351" custLinFactNeighborY="54290"/>
      <dgm:spPr/>
    </dgm:pt>
    <dgm:pt modelId="{345D5E4C-ABEF-9049-8D6D-0735E0E8AA20}" type="pres">
      <dgm:prSet presAssocID="{D00C8E2B-DF86-B347-9A59-E1AABE7758DC}" presName="Divider" presStyleLbl="parChTrans1D1" presStyleIdx="0" presStyleCnt="1"/>
      <dgm:spPr/>
    </dgm:pt>
  </dgm:ptLst>
  <dgm:cxnLst>
    <dgm:cxn modelId="{79F08F02-1509-B348-B121-646792A0A4C2}" srcId="{A1616935-51A1-844A-A7E4-6C864704F493}" destId="{E9A29FCE-2B0A-AF48-9D76-AA504AE2B099}" srcOrd="8" destOrd="0" parTransId="{8D4FFC30-1337-284B-BF20-7BAC5D515028}" sibTransId="{52759366-8F52-5F4E-92F6-34B890BEF9C8}"/>
    <dgm:cxn modelId="{664F411C-AC57-C34A-93A4-A1049B2BE36F}" type="presOf" srcId="{ECD2D51E-5D39-F14A-BF77-91C917B02697}" destId="{05DD6391-78CD-3648-86AF-50E8F1CC4AB2}" srcOrd="0" destOrd="8" presId="urn:microsoft.com/office/officeart/2009/3/layout/PlusandMinus"/>
    <dgm:cxn modelId="{385B4E1D-5972-8A4D-ADB2-E0CC8B016272}" type="presOf" srcId="{B53E96EF-E03F-9446-9D2E-45032CB29AF6}" destId="{05DD6391-78CD-3648-86AF-50E8F1CC4AB2}" srcOrd="0" destOrd="1" presId="urn:microsoft.com/office/officeart/2009/3/layout/PlusandMinus"/>
    <dgm:cxn modelId="{8B95C321-C0D8-9040-860A-19F55B4AD716}" srcId="{A1616935-51A1-844A-A7E4-6C864704F493}" destId="{855DBB38-A7A9-9E47-8117-F25F9B90E0E4}" srcOrd="2" destOrd="0" parTransId="{177DD35D-4ED9-9D49-8846-61434F8F8378}" sibTransId="{4338BB5B-DBF5-AB4E-ABD7-9ED54D4EFD11}"/>
    <dgm:cxn modelId="{55778826-B744-3747-B5E4-AEC76CCC6E4C}" srcId="{A1616935-51A1-844A-A7E4-6C864704F493}" destId="{25E3E638-14DF-E14D-9E06-871BA5F51DCD}" srcOrd="5" destOrd="0" parTransId="{37E85570-FB4C-C441-BE48-512016D768E4}" sibTransId="{07850B5C-FCE7-0841-8686-3CA2E14C5368}"/>
    <dgm:cxn modelId="{91EA7327-E16F-2C4D-81BC-E26560BD8D49}" type="presOf" srcId="{6A9EE8ED-7BC9-BB46-910F-AF05C09B0AAA}" destId="{05DD6391-78CD-3648-86AF-50E8F1CC4AB2}" srcOrd="0" destOrd="2" presId="urn:microsoft.com/office/officeart/2009/3/layout/PlusandMinus"/>
    <dgm:cxn modelId="{C7A7DA2A-7D71-2B48-A0DC-31268638E034}" srcId="{A1616935-51A1-844A-A7E4-6C864704F493}" destId="{ECD2D51E-5D39-F14A-BF77-91C917B02697}" srcOrd="7" destOrd="0" parTransId="{348F4422-FA15-5948-AD17-44C7E3298EE4}" sibTransId="{932DB91E-FE0E-D24A-B62B-691E4BDD872E}"/>
    <dgm:cxn modelId="{35E3702D-E331-AE42-BF0C-58C2BD954ACC}" type="presOf" srcId="{34F62B61-A7EA-0C4C-B8F0-12EF3732C8CE}" destId="{673C8077-402B-8442-81C0-8EDBCB81319E}" srcOrd="0" destOrd="5" presId="urn:microsoft.com/office/officeart/2009/3/layout/PlusandMinus"/>
    <dgm:cxn modelId="{3B2AF92D-BB3A-E644-8A0F-9641904FB22F}" type="presOf" srcId="{4863EFE5-8804-1846-91F6-C122CE1215C5}" destId="{673C8077-402B-8442-81C0-8EDBCB81319E}" srcOrd="0" destOrd="8" presId="urn:microsoft.com/office/officeart/2009/3/layout/PlusandMinus"/>
    <dgm:cxn modelId="{4F6B1E31-9EF7-A946-8B70-C451874A9F4D}" type="presOf" srcId="{25E3E638-14DF-E14D-9E06-871BA5F51DCD}" destId="{05DD6391-78CD-3648-86AF-50E8F1CC4AB2}" srcOrd="0" destOrd="6" presId="urn:microsoft.com/office/officeart/2009/3/layout/PlusandMinus"/>
    <dgm:cxn modelId="{D1FB3531-191C-3B4F-974C-94B7AF4784FA}" srcId="{2A10BBBA-7E54-9043-A50E-DBBE020B62AE}" destId="{D3B98D02-4334-A449-9D69-B40856B4A183}" srcOrd="6" destOrd="0" parTransId="{865F0218-3397-7640-9E0F-630493D9F527}" sibTransId="{F6DE72B4-60B6-CF4D-A224-A5556DA09ECF}"/>
    <dgm:cxn modelId="{88D44333-1E5C-1643-936F-11A30D86E044}" srcId="{2A10BBBA-7E54-9043-A50E-DBBE020B62AE}" destId="{34F62B61-A7EA-0C4C-B8F0-12EF3732C8CE}" srcOrd="4" destOrd="0" parTransId="{445FD8E5-24D1-0B43-B5A0-7C9CCA2A5C79}" sibTransId="{19507D73-4025-1443-9C55-581C43E4D984}"/>
    <dgm:cxn modelId="{A9D3DF36-AA21-4E4D-BB33-AE41E2299F73}" srcId="{2A10BBBA-7E54-9043-A50E-DBBE020B62AE}" destId="{79A95C19-9A54-5040-8532-8360561EFD10}" srcOrd="5" destOrd="0" parTransId="{A0B7F522-5BFE-C442-B62C-2638CDF8E308}" sibTransId="{577270C4-AF2D-6C4A-8517-C04EB924C810}"/>
    <dgm:cxn modelId="{04A03938-A3F2-B84B-84D7-4854830FD2ED}" srcId="{A1616935-51A1-844A-A7E4-6C864704F493}" destId="{B53E96EF-E03F-9446-9D2E-45032CB29AF6}" srcOrd="0" destOrd="0" parTransId="{06F4A6CD-18D7-C848-AF78-5F74641DF8E0}" sibTransId="{7D3E1D54-0C21-464E-A3A5-59307604D625}"/>
    <dgm:cxn modelId="{3CCDB43E-4267-DF4E-9205-D58C8A85D7F1}" srcId="{D00C8E2B-DF86-B347-9A59-E1AABE7758DC}" destId="{A1616935-51A1-844A-A7E4-6C864704F493}" srcOrd="0" destOrd="0" parTransId="{0E9845CD-4E47-B943-A73A-7928A6BD29CF}" sibTransId="{1EFA6FA4-9375-2941-9632-7692489AC417}"/>
    <dgm:cxn modelId="{44C94747-FCDC-0147-AD97-006DFE20CD75}" srcId="{A1616935-51A1-844A-A7E4-6C864704F493}" destId="{D0341560-55B3-F049-A387-1D333538458C}" srcOrd="6" destOrd="0" parTransId="{F6D728DC-61CE-0240-BD2D-A63E012196A8}" sibTransId="{62D2163A-9B90-BB49-AE7A-A6F6DA3FD7E9}"/>
    <dgm:cxn modelId="{36366B52-070C-9048-91FB-57912E2E2F3D}" srcId="{D00C8E2B-DF86-B347-9A59-E1AABE7758DC}" destId="{2A10BBBA-7E54-9043-A50E-DBBE020B62AE}" srcOrd="1" destOrd="0" parTransId="{E1C75183-0FF3-5F42-A6EB-504464B698E9}" sibTransId="{977B4191-09A4-3B41-AE54-F7CD316F5D3B}"/>
    <dgm:cxn modelId="{DE936D53-EFCE-E840-A947-DCFE1BA1EF9C}" type="presOf" srcId="{BB1989BB-B8C0-1944-B504-08126268A955}" destId="{05DD6391-78CD-3648-86AF-50E8F1CC4AB2}" srcOrd="0" destOrd="5" presId="urn:microsoft.com/office/officeart/2009/3/layout/PlusandMinus"/>
    <dgm:cxn modelId="{27688B53-1F2B-FC4C-9B1D-7AD31DB064D3}" type="presOf" srcId="{D6FCCC98-C03C-4C49-AD16-C68CD276650E}" destId="{673C8077-402B-8442-81C0-8EDBCB81319E}" srcOrd="0" destOrd="1" presId="urn:microsoft.com/office/officeart/2009/3/layout/PlusandMinus"/>
    <dgm:cxn modelId="{2CD8D06C-270F-E74B-9946-0DA4769025CC}" srcId="{2A10BBBA-7E54-9043-A50E-DBBE020B62AE}" destId="{37FE3290-C803-E744-B7FF-9F2815D1416C}" srcOrd="1" destOrd="0" parTransId="{4B20D2AC-E827-3745-A27C-6CA98D58F262}" sibTransId="{73FB7B8B-1358-1944-8371-0B07088EC064}"/>
    <dgm:cxn modelId="{92DE586E-58E9-4A43-BAC8-71457E0B0BA9}" type="presOf" srcId="{6C768534-6AFE-5744-A5F9-89029491409C}" destId="{05DD6391-78CD-3648-86AF-50E8F1CC4AB2}" srcOrd="0" destOrd="11" presId="urn:microsoft.com/office/officeart/2009/3/layout/PlusandMinus"/>
    <dgm:cxn modelId="{BBBC9274-309E-C34F-AE5C-5A756DFD3811}" type="presOf" srcId="{E9A29FCE-2B0A-AF48-9D76-AA504AE2B099}" destId="{05DD6391-78CD-3648-86AF-50E8F1CC4AB2}" srcOrd="0" destOrd="9" presId="urn:microsoft.com/office/officeart/2009/3/layout/PlusandMinus"/>
    <dgm:cxn modelId="{7677D174-E752-4842-AA05-2F0AD9E63A73}" type="presOf" srcId="{D3B98D02-4334-A449-9D69-B40856B4A183}" destId="{673C8077-402B-8442-81C0-8EDBCB81319E}" srcOrd="0" destOrd="7" presId="urn:microsoft.com/office/officeart/2009/3/layout/PlusandMinus"/>
    <dgm:cxn modelId="{88254575-F0F0-1C47-A1A8-009C62C72852}" type="presOf" srcId="{37FE3290-C803-E744-B7FF-9F2815D1416C}" destId="{673C8077-402B-8442-81C0-8EDBCB81319E}" srcOrd="0" destOrd="2" presId="urn:microsoft.com/office/officeart/2009/3/layout/PlusandMinus"/>
    <dgm:cxn modelId="{F86B918A-02DC-BF49-B091-1F9B6F1C8331}" type="presOf" srcId="{D00C8E2B-DF86-B347-9A59-E1AABE7758DC}" destId="{8E7E4D47-FCF6-CA4E-952B-52DB15E91D8B}" srcOrd="0" destOrd="0" presId="urn:microsoft.com/office/officeart/2009/3/layout/PlusandMinus"/>
    <dgm:cxn modelId="{B7ABB597-8C3C-AC44-9E70-BC12664D5708}" type="presOf" srcId="{79A95C19-9A54-5040-8532-8360561EFD10}" destId="{673C8077-402B-8442-81C0-8EDBCB81319E}" srcOrd="0" destOrd="6" presId="urn:microsoft.com/office/officeart/2009/3/layout/PlusandMinus"/>
    <dgm:cxn modelId="{83D3AF9A-9C47-6144-BA9D-EED300357402}" type="presOf" srcId="{400C4C3E-E647-1241-BF6F-936E7A29B0BE}" destId="{05DD6391-78CD-3648-86AF-50E8F1CC4AB2}" srcOrd="0" destOrd="4" presId="urn:microsoft.com/office/officeart/2009/3/layout/PlusandMinus"/>
    <dgm:cxn modelId="{0928F1AF-5883-5944-9970-CEA6B85FC3D0}" type="presOf" srcId="{247F3D16-6706-4B46-A5A1-74E74F90405D}" destId="{05DD6391-78CD-3648-86AF-50E8F1CC4AB2}" srcOrd="0" destOrd="10" presId="urn:microsoft.com/office/officeart/2009/3/layout/PlusandMinus"/>
    <dgm:cxn modelId="{ADFB57BB-52A9-7140-AB55-585173D6D939}" srcId="{A1616935-51A1-844A-A7E4-6C864704F493}" destId="{247F3D16-6706-4B46-A5A1-74E74F90405D}" srcOrd="9" destOrd="0" parTransId="{CB8DFFB6-D0E6-D34E-A5FE-D75AD1040A13}" sibTransId="{B4011EC0-1004-3E43-97A9-A90AE230E488}"/>
    <dgm:cxn modelId="{AABE98BD-A127-FE43-A54C-1EA643C27EBB}" srcId="{A1616935-51A1-844A-A7E4-6C864704F493}" destId="{6C768534-6AFE-5744-A5F9-89029491409C}" srcOrd="10" destOrd="0" parTransId="{BFCD76B0-62A3-C14E-B1EC-2FF3286CD59E}" sibTransId="{A65C1A7D-DCD4-1B4C-B93A-786B0988D45F}"/>
    <dgm:cxn modelId="{2B0FFBBF-9D3D-6644-A7CD-11877B544EA8}" type="presOf" srcId="{855DBB38-A7A9-9E47-8117-F25F9B90E0E4}" destId="{05DD6391-78CD-3648-86AF-50E8F1CC4AB2}" srcOrd="0" destOrd="3" presId="urn:microsoft.com/office/officeart/2009/3/layout/PlusandMinus"/>
    <dgm:cxn modelId="{E77B4CC1-089A-F74E-906E-CCBECC02ABC6}" type="presOf" srcId="{2A10BBBA-7E54-9043-A50E-DBBE020B62AE}" destId="{673C8077-402B-8442-81C0-8EDBCB81319E}" srcOrd="0" destOrd="0" presId="urn:microsoft.com/office/officeart/2009/3/layout/PlusandMinus"/>
    <dgm:cxn modelId="{FEED5AD1-00D4-CF48-92D7-97DCB3E6F564}" srcId="{2A10BBBA-7E54-9043-A50E-DBBE020B62AE}" destId="{4863EFE5-8804-1846-91F6-C122CE1215C5}" srcOrd="7" destOrd="0" parTransId="{86227455-C625-1442-B1CE-3F88B95F4B24}" sibTransId="{9874CD45-1F3C-1143-A1AF-25AEFA6C5F65}"/>
    <dgm:cxn modelId="{0E39CDD4-115F-6E44-A1EA-7D5068754713}" srcId="{A1616935-51A1-844A-A7E4-6C864704F493}" destId="{BB1989BB-B8C0-1944-B504-08126268A955}" srcOrd="4" destOrd="0" parTransId="{9B806D64-44BA-1349-AF04-9D2AFE369832}" sibTransId="{6892CE8C-8F97-D743-A789-C436C83051DB}"/>
    <dgm:cxn modelId="{C20668D6-CA93-B247-BD0A-E01FA8E8AAEF}" srcId="{A1616935-51A1-844A-A7E4-6C864704F493}" destId="{6A9EE8ED-7BC9-BB46-910F-AF05C09B0AAA}" srcOrd="1" destOrd="0" parTransId="{A4FE3C4F-F398-D341-B833-F2A5897D4098}" sibTransId="{55CF121D-BC3C-E54B-8E4A-3E5577BFA962}"/>
    <dgm:cxn modelId="{BFB03FDB-DDC4-A044-A158-F199C3C37062}" type="presOf" srcId="{5408FB04-F7C6-3847-9172-FB92A55117C1}" destId="{673C8077-402B-8442-81C0-8EDBCB81319E}" srcOrd="0" destOrd="4" presId="urn:microsoft.com/office/officeart/2009/3/layout/PlusandMinus"/>
    <dgm:cxn modelId="{0985D5E0-6BF3-4745-8501-8FE939ED114A}" srcId="{2A10BBBA-7E54-9043-A50E-DBBE020B62AE}" destId="{C182BE65-4F44-4444-9D9F-B46A4D60BB92}" srcOrd="2" destOrd="0" parTransId="{32E1D305-12F9-3547-ADAC-CA539C9A6C8C}" sibTransId="{6E6EF55F-BDC2-6B45-80F7-83E61C3FEC2D}"/>
    <dgm:cxn modelId="{6AE0EDE5-6B72-CE4E-BAD5-E4A697FCE637}" type="presOf" srcId="{C182BE65-4F44-4444-9D9F-B46A4D60BB92}" destId="{673C8077-402B-8442-81C0-8EDBCB81319E}" srcOrd="0" destOrd="3" presId="urn:microsoft.com/office/officeart/2009/3/layout/PlusandMinus"/>
    <dgm:cxn modelId="{14A2C2ED-8B47-C04C-865F-13ECF7634372}" type="presOf" srcId="{D0341560-55B3-F049-A387-1D333538458C}" destId="{05DD6391-78CD-3648-86AF-50E8F1CC4AB2}" srcOrd="0" destOrd="7" presId="urn:microsoft.com/office/officeart/2009/3/layout/PlusandMinus"/>
    <dgm:cxn modelId="{88DAE0F0-B6FB-AA41-BBEB-6A350530512E}" type="presOf" srcId="{A1616935-51A1-844A-A7E4-6C864704F493}" destId="{05DD6391-78CD-3648-86AF-50E8F1CC4AB2}" srcOrd="0" destOrd="0" presId="urn:microsoft.com/office/officeart/2009/3/layout/PlusandMinus"/>
    <dgm:cxn modelId="{A055E7F2-26FB-6D44-AAEC-019AD3AE2761}" srcId="{2A10BBBA-7E54-9043-A50E-DBBE020B62AE}" destId="{D6FCCC98-C03C-4C49-AD16-C68CD276650E}" srcOrd="0" destOrd="0" parTransId="{2EC43DCD-D6D4-FD49-89DB-8CB6051E3CC1}" sibTransId="{787F7F67-4D01-FC40-8AD1-83F6D70AEACF}"/>
    <dgm:cxn modelId="{55042BF6-2650-B44A-A752-2D59A83C4400}" srcId="{2A10BBBA-7E54-9043-A50E-DBBE020B62AE}" destId="{5408FB04-F7C6-3847-9172-FB92A55117C1}" srcOrd="3" destOrd="0" parTransId="{C89253B5-6D37-F44F-B9C7-174895EEBF74}" sibTransId="{A7879985-D994-1345-AFA0-41AA7C5561EF}"/>
    <dgm:cxn modelId="{174D49FB-4E32-714E-8507-AC26F6C235CA}" srcId="{A1616935-51A1-844A-A7E4-6C864704F493}" destId="{400C4C3E-E647-1241-BF6F-936E7A29B0BE}" srcOrd="3" destOrd="0" parTransId="{B750E1D6-18BF-FA4B-8E9A-A54B91CF0907}" sibTransId="{2CBE276A-F26E-364D-B073-C29A59613577}"/>
    <dgm:cxn modelId="{9B7FA189-CACA-0343-A439-29D50B2AFCC6}" type="presParOf" srcId="{8E7E4D47-FCF6-CA4E-952B-52DB15E91D8B}" destId="{F563FB48-7D20-7248-B66E-F30E8F85D1E5}" srcOrd="0" destOrd="0" presId="urn:microsoft.com/office/officeart/2009/3/layout/PlusandMinus"/>
    <dgm:cxn modelId="{4CE43CAB-0E33-4343-9134-C388E7CD0E8B}" type="presParOf" srcId="{8E7E4D47-FCF6-CA4E-952B-52DB15E91D8B}" destId="{05DD6391-78CD-3648-86AF-50E8F1CC4AB2}" srcOrd="1" destOrd="0" presId="urn:microsoft.com/office/officeart/2009/3/layout/PlusandMinus"/>
    <dgm:cxn modelId="{A6EAEA62-014B-A440-8AC4-D484A12B20CE}" type="presParOf" srcId="{8E7E4D47-FCF6-CA4E-952B-52DB15E91D8B}" destId="{673C8077-402B-8442-81C0-8EDBCB81319E}" srcOrd="2" destOrd="0" presId="urn:microsoft.com/office/officeart/2009/3/layout/PlusandMinus"/>
    <dgm:cxn modelId="{654D2593-FB34-4A4A-AAF7-6AB542849E14}" type="presParOf" srcId="{8E7E4D47-FCF6-CA4E-952B-52DB15E91D8B}" destId="{2B122B40-AAD5-6045-B454-C114E497FAB8}" srcOrd="3" destOrd="0" presId="urn:microsoft.com/office/officeart/2009/3/layout/PlusandMinus"/>
    <dgm:cxn modelId="{10D48AE9-8498-BC46-BDDF-A92075485A36}" type="presParOf" srcId="{8E7E4D47-FCF6-CA4E-952B-52DB15E91D8B}" destId="{0BE87E42-31AB-434F-B0A9-DD9BDCFDCCDE}" srcOrd="4" destOrd="0" presId="urn:microsoft.com/office/officeart/2009/3/layout/PlusandMinus"/>
    <dgm:cxn modelId="{D8DA1605-E8FE-4840-BBF7-BFE3A6E83463}" type="presParOf" srcId="{8E7E4D47-FCF6-CA4E-952B-52DB15E91D8B}" destId="{345D5E4C-ABEF-9049-8D6D-0735E0E8AA20}"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CD104E-230F-6A4B-B2B4-49E20282CEFF}"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GB"/>
        </a:p>
      </dgm:t>
    </dgm:pt>
    <dgm:pt modelId="{4479B057-7AC6-D545-96AA-9FBDF66D9A41}">
      <dgm:prSet phldrT="[Text]" custT="1"/>
      <dgm:spPr/>
      <dgm:t>
        <a:bodyPr/>
        <a:lstStyle/>
        <a:p>
          <a:r>
            <a:rPr lang="en-GB" sz="2400" dirty="0">
              <a:solidFill>
                <a:schemeClr val="bg2"/>
              </a:solidFill>
              <a:latin typeface="Montserrat" pitchFamily="2" charset="77"/>
            </a:rPr>
            <a:t>Emergency Assessment</a:t>
          </a:r>
        </a:p>
      </dgm:t>
    </dgm:pt>
    <dgm:pt modelId="{7F58FAB8-0E0F-3F4A-A37E-25948436BCE7}" type="parTrans" cxnId="{E8B4F7A5-E3F8-304F-A5C3-7A204FF0D49E}">
      <dgm:prSet/>
      <dgm:spPr/>
      <dgm:t>
        <a:bodyPr/>
        <a:lstStyle/>
        <a:p>
          <a:endParaRPr lang="en-GB" sz="2400">
            <a:solidFill>
              <a:schemeClr val="bg2"/>
            </a:solidFill>
            <a:latin typeface="Montserrat" pitchFamily="2" charset="77"/>
          </a:endParaRPr>
        </a:p>
      </dgm:t>
    </dgm:pt>
    <dgm:pt modelId="{5FDDA012-DDD0-FF48-8740-259C4BBEFF0D}" type="sibTrans" cxnId="{E8B4F7A5-E3F8-304F-A5C3-7A204FF0D49E}">
      <dgm:prSet/>
      <dgm:spPr/>
      <dgm:t>
        <a:bodyPr/>
        <a:lstStyle/>
        <a:p>
          <a:endParaRPr lang="en-GB" sz="2400">
            <a:solidFill>
              <a:schemeClr val="bg2"/>
            </a:solidFill>
            <a:latin typeface="Montserrat" pitchFamily="2" charset="77"/>
          </a:endParaRPr>
        </a:p>
      </dgm:t>
    </dgm:pt>
    <dgm:pt modelId="{756A981A-F7BE-9D47-9E8C-0787DF19E58E}">
      <dgm:prSet phldrT="[Text]" custT="1"/>
      <dgm:spPr/>
      <dgm:t>
        <a:bodyPr/>
        <a:lstStyle/>
        <a:p>
          <a:r>
            <a:rPr lang="en-GB" sz="2400" dirty="0">
              <a:solidFill>
                <a:schemeClr val="bg2"/>
              </a:solidFill>
              <a:latin typeface="Montserrat" pitchFamily="2" charset="77"/>
            </a:rPr>
            <a:t>Planning the response</a:t>
          </a:r>
        </a:p>
      </dgm:t>
    </dgm:pt>
    <dgm:pt modelId="{3F2DDE06-E4EE-2B40-9085-26D4C63475D8}" type="parTrans" cxnId="{D29CA043-D1E8-6E41-BD29-336B5B616952}">
      <dgm:prSet/>
      <dgm:spPr/>
      <dgm:t>
        <a:bodyPr/>
        <a:lstStyle/>
        <a:p>
          <a:endParaRPr lang="en-GB" sz="2400">
            <a:solidFill>
              <a:schemeClr val="bg2"/>
            </a:solidFill>
            <a:latin typeface="Montserrat" pitchFamily="2" charset="77"/>
          </a:endParaRPr>
        </a:p>
      </dgm:t>
    </dgm:pt>
    <dgm:pt modelId="{4B0AE7DE-18BE-724C-95B3-6F6F0991045D}" type="sibTrans" cxnId="{D29CA043-D1E8-6E41-BD29-336B5B616952}">
      <dgm:prSet/>
      <dgm:spPr/>
      <dgm:t>
        <a:bodyPr/>
        <a:lstStyle/>
        <a:p>
          <a:endParaRPr lang="en-GB" sz="2400">
            <a:solidFill>
              <a:schemeClr val="bg2"/>
            </a:solidFill>
            <a:latin typeface="Montserrat" pitchFamily="2" charset="77"/>
          </a:endParaRPr>
        </a:p>
      </dgm:t>
    </dgm:pt>
    <dgm:pt modelId="{90996879-14F3-C24D-809E-902BAA59FB8B}">
      <dgm:prSet phldrT="[Text]" custT="1"/>
      <dgm:spPr/>
      <dgm:t>
        <a:bodyPr/>
        <a:lstStyle/>
        <a:p>
          <a:r>
            <a:rPr lang="en-GB" sz="2400" dirty="0">
              <a:solidFill>
                <a:schemeClr val="bg2"/>
              </a:solidFill>
              <a:latin typeface="Montserrat" pitchFamily="2" charset="77"/>
            </a:rPr>
            <a:t>Implementing the response</a:t>
          </a:r>
        </a:p>
      </dgm:t>
    </dgm:pt>
    <dgm:pt modelId="{7CD70C35-D9AF-6445-9F02-24BE377D4FCE}" type="parTrans" cxnId="{BC35C067-AE78-C848-9950-31704B9856C4}">
      <dgm:prSet/>
      <dgm:spPr/>
      <dgm:t>
        <a:bodyPr/>
        <a:lstStyle/>
        <a:p>
          <a:endParaRPr lang="en-GB" sz="2400">
            <a:solidFill>
              <a:schemeClr val="bg2"/>
            </a:solidFill>
            <a:latin typeface="Montserrat" pitchFamily="2" charset="77"/>
          </a:endParaRPr>
        </a:p>
      </dgm:t>
    </dgm:pt>
    <dgm:pt modelId="{88FA7B5D-9B48-8040-950C-AD37F4A81586}" type="sibTrans" cxnId="{BC35C067-AE78-C848-9950-31704B9856C4}">
      <dgm:prSet/>
      <dgm:spPr/>
      <dgm:t>
        <a:bodyPr/>
        <a:lstStyle/>
        <a:p>
          <a:endParaRPr lang="en-GB" sz="2400">
            <a:solidFill>
              <a:schemeClr val="bg2"/>
            </a:solidFill>
            <a:latin typeface="Montserrat" pitchFamily="2" charset="77"/>
          </a:endParaRPr>
        </a:p>
      </dgm:t>
    </dgm:pt>
    <dgm:pt modelId="{C37E81FD-3DDC-6544-B112-51C434CB0745}">
      <dgm:prSet phldrT="[Text]" custT="1"/>
      <dgm:spPr/>
      <dgm:t>
        <a:bodyPr/>
        <a:lstStyle/>
        <a:p>
          <a:r>
            <a:rPr lang="en-GB" sz="2400" dirty="0">
              <a:solidFill>
                <a:schemeClr val="bg2"/>
              </a:solidFill>
              <a:latin typeface="Montserrat" pitchFamily="2" charset="77"/>
            </a:rPr>
            <a:t>Evaluation</a:t>
          </a:r>
        </a:p>
      </dgm:t>
    </dgm:pt>
    <dgm:pt modelId="{61306A1A-85B7-9D47-88F6-22B574E40D9F}" type="parTrans" cxnId="{F9520533-9BAA-DD4D-93EA-840898E1B92E}">
      <dgm:prSet/>
      <dgm:spPr/>
      <dgm:t>
        <a:bodyPr/>
        <a:lstStyle/>
        <a:p>
          <a:endParaRPr lang="en-GB" sz="2400">
            <a:solidFill>
              <a:schemeClr val="bg2"/>
            </a:solidFill>
            <a:latin typeface="Montserrat" pitchFamily="2" charset="77"/>
          </a:endParaRPr>
        </a:p>
      </dgm:t>
    </dgm:pt>
    <dgm:pt modelId="{7A7C9E18-350B-AB4B-89C0-42968F65F9C1}" type="sibTrans" cxnId="{F9520533-9BAA-DD4D-93EA-840898E1B92E}">
      <dgm:prSet/>
      <dgm:spPr/>
      <dgm:t>
        <a:bodyPr/>
        <a:lstStyle/>
        <a:p>
          <a:endParaRPr lang="en-GB" sz="2400">
            <a:solidFill>
              <a:schemeClr val="bg2"/>
            </a:solidFill>
            <a:latin typeface="Montserrat" pitchFamily="2" charset="77"/>
          </a:endParaRPr>
        </a:p>
      </dgm:t>
    </dgm:pt>
    <dgm:pt modelId="{EBFC8755-1CE2-EF49-A254-DA89E39B5E73}">
      <dgm:prSet custT="1"/>
      <dgm:spPr/>
      <dgm:t>
        <a:bodyPr/>
        <a:lstStyle/>
        <a:p>
          <a:r>
            <a:rPr lang="en-GB" sz="2400" dirty="0">
              <a:solidFill>
                <a:schemeClr val="bg2"/>
              </a:solidFill>
              <a:latin typeface="Montserrat" pitchFamily="2" charset="77"/>
            </a:rPr>
            <a:t>At all stages</a:t>
          </a:r>
        </a:p>
      </dgm:t>
    </dgm:pt>
    <dgm:pt modelId="{F44DF0DD-8F7C-4445-8B7E-5327CDE48B1A}" type="parTrans" cxnId="{4A83FED0-2ADE-0348-87A7-67CD68205BD5}">
      <dgm:prSet/>
      <dgm:spPr/>
      <dgm:t>
        <a:bodyPr/>
        <a:lstStyle/>
        <a:p>
          <a:endParaRPr lang="en-GB" sz="2400">
            <a:solidFill>
              <a:schemeClr val="bg2"/>
            </a:solidFill>
            <a:latin typeface="Montserrat" pitchFamily="2" charset="77"/>
          </a:endParaRPr>
        </a:p>
      </dgm:t>
    </dgm:pt>
    <dgm:pt modelId="{150CBF63-14EC-2641-B454-C8BB839AFFBD}" type="sibTrans" cxnId="{4A83FED0-2ADE-0348-87A7-67CD68205BD5}">
      <dgm:prSet/>
      <dgm:spPr/>
      <dgm:t>
        <a:bodyPr/>
        <a:lstStyle/>
        <a:p>
          <a:endParaRPr lang="en-GB" sz="2400">
            <a:solidFill>
              <a:schemeClr val="bg2"/>
            </a:solidFill>
            <a:latin typeface="Montserrat" pitchFamily="2" charset="77"/>
          </a:endParaRPr>
        </a:p>
      </dgm:t>
    </dgm:pt>
    <dgm:pt modelId="{31A2485C-FC49-774C-897F-33E4B1E488F2}" type="pres">
      <dgm:prSet presAssocID="{F0CD104E-230F-6A4B-B2B4-49E20282CEFF}" presName="cycle" presStyleCnt="0">
        <dgm:presLayoutVars>
          <dgm:dir/>
          <dgm:resizeHandles val="exact"/>
        </dgm:presLayoutVars>
      </dgm:prSet>
      <dgm:spPr/>
    </dgm:pt>
    <dgm:pt modelId="{75DFC18A-ECB3-DA42-AA30-4D57CC067310}" type="pres">
      <dgm:prSet presAssocID="{EBFC8755-1CE2-EF49-A254-DA89E39B5E73}" presName="node" presStyleLbl="node1" presStyleIdx="0" presStyleCnt="5">
        <dgm:presLayoutVars>
          <dgm:bulletEnabled val="1"/>
        </dgm:presLayoutVars>
      </dgm:prSet>
      <dgm:spPr/>
    </dgm:pt>
    <dgm:pt modelId="{6E157E73-4376-2441-8951-F0151804373E}" type="pres">
      <dgm:prSet presAssocID="{EBFC8755-1CE2-EF49-A254-DA89E39B5E73}" presName="spNode" presStyleCnt="0"/>
      <dgm:spPr/>
    </dgm:pt>
    <dgm:pt modelId="{565E35A5-7E8A-EA40-B220-220C89895AE8}" type="pres">
      <dgm:prSet presAssocID="{150CBF63-14EC-2641-B454-C8BB839AFFBD}" presName="sibTrans" presStyleLbl="sibTrans1D1" presStyleIdx="0" presStyleCnt="5"/>
      <dgm:spPr/>
    </dgm:pt>
    <dgm:pt modelId="{4F18BC4C-51A8-184B-AC1B-BFB45C65CCC4}" type="pres">
      <dgm:prSet presAssocID="{4479B057-7AC6-D545-96AA-9FBDF66D9A41}" presName="node" presStyleLbl="node1" presStyleIdx="1" presStyleCnt="5">
        <dgm:presLayoutVars>
          <dgm:bulletEnabled val="1"/>
        </dgm:presLayoutVars>
      </dgm:prSet>
      <dgm:spPr/>
    </dgm:pt>
    <dgm:pt modelId="{E7BC7945-DBF6-2043-ACFE-AF0D1B8C7EF2}" type="pres">
      <dgm:prSet presAssocID="{4479B057-7AC6-D545-96AA-9FBDF66D9A41}" presName="spNode" presStyleCnt="0"/>
      <dgm:spPr/>
    </dgm:pt>
    <dgm:pt modelId="{FBE5BF95-7023-6345-B07B-2A4CA11E96EE}" type="pres">
      <dgm:prSet presAssocID="{5FDDA012-DDD0-FF48-8740-259C4BBEFF0D}" presName="sibTrans" presStyleLbl="sibTrans1D1" presStyleIdx="1" presStyleCnt="5"/>
      <dgm:spPr/>
    </dgm:pt>
    <dgm:pt modelId="{6B861996-2829-1049-8D69-383F772CE63D}" type="pres">
      <dgm:prSet presAssocID="{756A981A-F7BE-9D47-9E8C-0787DF19E58E}" presName="node" presStyleLbl="node1" presStyleIdx="2" presStyleCnt="5" custRadScaleRad="96421" custRadScaleInc="-9357">
        <dgm:presLayoutVars>
          <dgm:bulletEnabled val="1"/>
        </dgm:presLayoutVars>
      </dgm:prSet>
      <dgm:spPr/>
    </dgm:pt>
    <dgm:pt modelId="{7522BE57-3F59-4E47-8DB0-19D489DA24EE}" type="pres">
      <dgm:prSet presAssocID="{756A981A-F7BE-9D47-9E8C-0787DF19E58E}" presName="spNode" presStyleCnt="0"/>
      <dgm:spPr/>
    </dgm:pt>
    <dgm:pt modelId="{4CDEA5D2-2693-9442-A792-C9606250465C}" type="pres">
      <dgm:prSet presAssocID="{4B0AE7DE-18BE-724C-95B3-6F6F0991045D}" presName="sibTrans" presStyleLbl="sibTrans1D1" presStyleIdx="2" presStyleCnt="5"/>
      <dgm:spPr/>
    </dgm:pt>
    <dgm:pt modelId="{E88FE31B-7009-EF4F-9B8C-2BEA0456155F}" type="pres">
      <dgm:prSet presAssocID="{90996879-14F3-C24D-809E-902BAA59FB8B}" presName="node" presStyleLbl="node1" presStyleIdx="3" presStyleCnt="5" custRadScaleRad="96845" custRadScaleInc="10677">
        <dgm:presLayoutVars>
          <dgm:bulletEnabled val="1"/>
        </dgm:presLayoutVars>
      </dgm:prSet>
      <dgm:spPr/>
    </dgm:pt>
    <dgm:pt modelId="{6C85B691-46CF-9E47-9A99-D6F49661C706}" type="pres">
      <dgm:prSet presAssocID="{90996879-14F3-C24D-809E-902BAA59FB8B}" presName="spNode" presStyleCnt="0"/>
      <dgm:spPr/>
    </dgm:pt>
    <dgm:pt modelId="{C82BB62D-3F6A-8045-A2B4-1F4290B04BE1}" type="pres">
      <dgm:prSet presAssocID="{88FA7B5D-9B48-8040-950C-AD37F4A81586}" presName="sibTrans" presStyleLbl="sibTrans1D1" presStyleIdx="3" presStyleCnt="5"/>
      <dgm:spPr/>
    </dgm:pt>
    <dgm:pt modelId="{F3E760B5-E46E-3748-A253-813DE5427A00}" type="pres">
      <dgm:prSet presAssocID="{C37E81FD-3DDC-6544-B112-51C434CB0745}" presName="node" presStyleLbl="node1" presStyleIdx="4" presStyleCnt="5">
        <dgm:presLayoutVars>
          <dgm:bulletEnabled val="1"/>
        </dgm:presLayoutVars>
      </dgm:prSet>
      <dgm:spPr/>
    </dgm:pt>
    <dgm:pt modelId="{5C8C9E14-2A14-CE48-B8A6-6D6B46EF9108}" type="pres">
      <dgm:prSet presAssocID="{C37E81FD-3DDC-6544-B112-51C434CB0745}" presName="spNode" presStyleCnt="0"/>
      <dgm:spPr/>
    </dgm:pt>
    <dgm:pt modelId="{BE2B0F2A-61E8-1743-8241-5779CAE85348}" type="pres">
      <dgm:prSet presAssocID="{7A7C9E18-350B-AB4B-89C0-42968F65F9C1}" presName="sibTrans" presStyleLbl="sibTrans1D1" presStyleIdx="4" presStyleCnt="5"/>
      <dgm:spPr/>
    </dgm:pt>
  </dgm:ptLst>
  <dgm:cxnLst>
    <dgm:cxn modelId="{72B50D05-DD53-3D4F-BB05-99678219C3BE}" type="presOf" srcId="{88FA7B5D-9B48-8040-950C-AD37F4A81586}" destId="{C82BB62D-3F6A-8045-A2B4-1F4290B04BE1}" srcOrd="0" destOrd="0" presId="urn:microsoft.com/office/officeart/2005/8/layout/cycle5"/>
    <dgm:cxn modelId="{E71D2C07-0292-2B40-847F-B04FD7EE9737}" type="presOf" srcId="{EBFC8755-1CE2-EF49-A254-DA89E39B5E73}" destId="{75DFC18A-ECB3-DA42-AA30-4D57CC067310}" srcOrd="0" destOrd="0" presId="urn:microsoft.com/office/officeart/2005/8/layout/cycle5"/>
    <dgm:cxn modelId="{474DA10E-89F5-4E4F-9728-40A45F721D3A}" type="presOf" srcId="{4B0AE7DE-18BE-724C-95B3-6F6F0991045D}" destId="{4CDEA5D2-2693-9442-A792-C9606250465C}" srcOrd="0" destOrd="0" presId="urn:microsoft.com/office/officeart/2005/8/layout/cycle5"/>
    <dgm:cxn modelId="{E9BC9018-5C87-6F45-9C82-7B1A53B1EBB3}" type="presOf" srcId="{5FDDA012-DDD0-FF48-8740-259C4BBEFF0D}" destId="{FBE5BF95-7023-6345-B07B-2A4CA11E96EE}" srcOrd="0" destOrd="0" presId="urn:microsoft.com/office/officeart/2005/8/layout/cycle5"/>
    <dgm:cxn modelId="{F9520533-9BAA-DD4D-93EA-840898E1B92E}" srcId="{F0CD104E-230F-6A4B-B2B4-49E20282CEFF}" destId="{C37E81FD-3DDC-6544-B112-51C434CB0745}" srcOrd="4" destOrd="0" parTransId="{61306A1A-85B7-9D47-88F6-22B574E40D9F}" sibTransId="{7A7C9E18-350B-AB4B-89C0-42968F65F9C1}"/>
    <dgm:cxn modelId="{D29CA043-D1E8-6E41-BD29-336B5B616952}" srcId="{F0CD104E-230F-6A4B-B2B4-49E20282CEFF}" destId="{756A981A-F7BE-9D47-9E8C-0787DF19E58E}" srcOrd="2" destOrd="0" parTransId="{3F2DDE06-E4EE-2B40-9085-26D4C63475D8}" sibTransId="{4B0AE7DE-18BE-724C-95B3-6F6F0991045D}"/>
    <dgm:cxn modelId="{937DF04E-AD86-8C45-92C6-145A528160F1}" type="presOf" srcId="{7A7C9E18-350B-AB4B-89C0-42968F65F9C1}" destId="{BE2B0F2A-61E8-1743-8241-5779CAE85348}" srcOrd="0" destOrd="0" presId="urn:microsoft.com/office/officeart/2005/8/layout/cycle5"/>
    <dgm:cxn modelId="{BC35C067-AE78-C848-9950-31704B9856C4}" srcId="{F0CD104E-230F-6A4B-B2B4-49E20282CEFF}" destId="{90996879-14F3-C24D-809E-902BAA59FB8B}" srcOrd="3" destOrd="0" parTransId="{7CD70C35-D9AF-6445-9F02-24BE377D4FCE}" sibTransId="{88FA7B5D-9B48-8040-950C-AD37F4A81586}"/>
    <dgm:cxn modelId="{FE492480-146C-7C4E-8ACB-3877AC0C80CF}" type="presOf" srcId="{C37E81FD-3DDC-6544-B112-51C434CB0745}" destId="{F3E760B5-E46E-3748-A253-813DE5427A00}" srcOrd="0" destOrd="0" presId="urn:microsoft.com/office/officeart/2005/8/layout/cycle5"/>
    <dgm:cxn modelId="{5D76CD85-5CCD-F04F-A3ED-C7C251168784}" type="presOf" srcId="{150CBF63-14EC-2641-B454-C8BB839AFFBD}" destId="{565E35A5-7E8A-EA40-B220-220C89895AE8}" srcOrd="0" destOrd="0" presId="urn:microsoft.com/office/officeart/2005/8/layout/cycle5"/>
    <dgm:cxn modelId="{E8B4F7A5-E3F8-304F-A5C3-7A204FF0D49E}" srcId="{F0CD104E-230F-6A4B-B2B4-49E20282CEFF}" destId="{4479B057-7AC6-D545-96AA-9FBDF66D9A41}" srcOrd="1" destOrd="0" parTransId="{7F58FAB8-0E0F-3F4A-A37E-25948436BCE7}" sibTransId="{5FDDA012-DDD0-FF48-8740-259C4BBEFF0D}"/>
    <dgm:cxn modelId="{56C66EB8-3D10-CF47-B0A1-3E1C808945F2}" type="presOf" srcId="{90996879-14F3-C24D-809E-902BAA59FB8B}" destId="{E88FE31B-7009-EF4F-9B8C-2BEA0456155F}" srcOrd="0" destOrd="0" presId="urn:microsoft.com/office/officeart/2005/8/layout/cycle5"/>
    <dgm:cxn modelId="{D45149C5-45FC-FD4A-B51B-4D986655F06A}" type="presOf" srcId="{4479B057-7AC6-D545-96AA-9FBDF66D9A41}" destId="{4F18BC4C-51A8-184B-AC1B-BFB45C65CCC4}" srcOrd="0" destOrd="0" presId="urn:microsoft.com/office/officeart/2005/8/layout/cycle5"/>
    <dgm:cxn modelId="{4A83FED0-2ADE-0348-87A7-67CD68205BD5}" srcId="{F0CD104E-230F-6A4B-B2B4-49E20282CEFF}" destId="{EBFC8755-1CE2-EF49-A254-DA89E39B5E73}" srcOrd="0" destOrd="0" parTransId="{F44DF0DD-8F7C-4445-8B7E-5327CDE48B1A}" sibTransId="{150CBF63-14EC-2641-B454-C8BB839AFFBD}"/>
    <dgm:cxn modelId="{EB9056D5-A4A7-F448-8876-4B87F76CC365}" type="presOf" srcId="{F0CD104E-230F-6A4B-B2B4-49E20282CEFF}" destId="{31A2485C-FC49-774C-897F-33E4B1E488F2}" srcOrd="0" destOrd="0" presId="urn:microsoft.com/office/officeart/2005/8/layout/cycle5"/>
    <dgm:cxn modelId="{08695BF6-2E17-B448-B3B5-EEB1AF0E544B}" type="presOf" srcId="{756A981A-F7BE-9D47-9E8C-0787DF19E58E}" destId="{6B861996-2829-1049-8D69-383F772CE63D}" srcOrd="0" destOrd="0" presId="urn:microsoft.com/office/officeart/2005/8/layout/cycle5"/>
    <dgm:cxn modelId="{8D02A3F0-A3B1-EE4C-BEF8-30C9886D57F9}" type="presParOf" srcId="{31A2485C-FC49-774C-897F-33E4B1E488F2}" destId="{75DFC18A-ECB3-DA42-AA30-4D57CC067310}" srcOrd="0" destOrd="0" presId="urn:microsoft.com/office/officeart/2005/8/layout/cycle5"/>
    <dgm:cxn modelId="{4298F983-79A7-C948-8B80-996AB683DBE2}" type="presParOf" srcId="{31A2485C-FC49-774C-897F-33E4B1E488F2}" destId="{6E157E73-4376-2441-8951-F0151804373E}" srcOrd="1" destOrd="0" presId="urn:microsoft.com/office/officeart/2005/8/layout/cycle5"/>
    <dgm:cxn modelId="{DE4526B3-BE1A-9D47-A383-C573578A9BAF}" type="presParOf" srcId="{31A2485C-FC49-774C-897F-33E4B1E488F2}" destId="{565E35A5-7E8A-EA40-B220-220C89895AE8}" srcOrd="2" destOrd="0" presId="urn:microsoft.com/office/officeart/2005/8/layout/cycle5"/>
    <dgm:cxn modelId="{34C4ABA9-C56D-964C-8684-CBF34725D6C7}" type="presParOf" srcId="{31A2485C-FC49-774C-897F-33E4B1E488F2}" destId="{4F18BC4C-51A8-184B-AC1B-BFB45C65CCC4}" srcOrd="3" destOrd="0" presId="urn:microsoft.com/office/officeart/2005/8/layout/cycle5"/>
    <dgm:cxn modelId="{0C000F0E-A08C-CF4D-B73F-FEDDCF12972D}" type="presParOf" srcId="{31A2485C-FC49-774C-897F-33E4B1E488F2}" destId="{E7BC7945-DBF6-2043-ACFE-AF0D1B8C7EF2}" srcOrd="4" destOrd="0" presId="urn:microsoft.com/office/officeart/2005/8/layout/cycle5"/>
    <dgm:cxn modelId="{07F47CA1-FC65-EA4D-A12E-DE49B8C6EB13}" type="presParOf" srcId="{31A2485C-FC49-774C-897F-33E4B1E488F2}" destId="{FBE5BF95-7023-6345-B07B-2A4CA11E96EE}" srcOrd="5" destOrd="0" presId="urn:microsoft.com/office/officeart/2005/8/layout/cycle5"/>
    <dgm:cxn modelId="{F30E97F2-B822-A64B-B9EE-650F4AA634AD}" type="presParOf" srcId="{31A2485C-FC49-774C-897F-33E4B1E488F2}" destId="{6B861996-2829-1049-8D69-383F772CE63D}" srcOrd="6" destOrd="0" presId="urn:microsoft.com/office/officeart/2005/8/layout/cycle5"/>
    <dgm:cxn modelId="{57C72EB8-5DE8-834D-A9CA-0EAB2939A338}" type="presParOf" srcId="{31A2485C-FC49-774C-897F-33E4B1E488F2}" destId="{7522BE57-3F59-4E47-8DB0-19D489DA24EE}" srcOrd="7" destOrd="0" presId="urn:microsoft.com/office/officeart/2005/8/layout/cycle5"/>
    <dgm:cxn modelId="{9CE98EBB-E83B-7B4D-A069-A311A4CB37F0}" type="presParOf" srcId="{31A2485C-FC49-774C-897F-33E4B1E488F2}" destId="{4CDEA5D2-2693-9442-A792-C9606250465C}" srcOrd="8" destOrd="0" presId="urn:microsoft.com/office/officeart/2005/8/layout/cycle5"/>
    <dgm:cxn modelId="{827CBB91-E9BE-004B-A8E3-A303F7299C00}" type="presParOf" srcId="{31A2485C-FC49-774C-897F-33E4B1E488F2}" destId="{E88FE31B-7009-EF4F-9B8C-2BEA0456155F}" srcOrd="9" destOrd="0" presId="urn:microsoft.com/office/officeart/2005/8/layout/cycle5"/>
    <dgm:cxn modelId="{C331E844-3EB2-174E-BAC4-1305426D7CD7}" type="presParOf" srcId="{31A2485C-FC49-774C-897F-33E4B1E488F2}" destId="{6C85B691-46CF-9E47-9A99-D6F49661C706}" srcOrd="10" destOrd="0" presId="urn:microsoft.com/office/officeart/2005/8/layout/cycle5"/>
    <dgm:cxn modelId="{975A2E1E-0B40-3D4F-92D8-E60F3CD05F6C}" type="presParOf" srcId="{31A2485C-FC49-774C-897F-33E4B1E488F2}" destId="{C82BB62D-3F6A-8045-A2B4-1F4290B04BE1}" srcOrd="11" destOrd="0" presId="urn:microsoft.com/office/officeart/2005/8/layout/cycle5"/>
    <dgm:cxn modelId="{E380474D-1BF6-3845-9942-918D0849AEC1}" type="presParOf" srcId="{31A2485C-FC49-774C-897F-33E4B1E488F2}" destId="{F3E760B5-E46E-3748-A253-813DE5427A00}" srcOrd="12" destOrd="0" presId="urn:microsoft.com/office/officeart/2005/8/layout/cycle5"/>
    <dgm:cxn modelId="{FA391D8F-B338-074D-9729-520F0F7500D0}" type="presParOf" srcId="{31A2485C-FC49-774C-897F-33E4B1E488F2}" destId="{5C8C9E14-2A14-CE48-B8A6-6D6B46EF9108}" srcOrd="13" destOrd="0" presId="urn:microsoft.com/office/officeart/2005/8/layout/cycle5"/>
    <dgm:cxn modelId="{35FD0785-0321-FB41-84AC-561AEF5CD508}" type="presParOf" srcId="{31A2485C-FC49-774C-897F-33E4B1E488F2}" destId="{BE2B0F2A-61E8-1743-8241-5779CAE85348}"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29B486-0D92-ED49-B627-EC06465AF5CD}"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3460E2D-454C-984D-9003-A78BB5551D9F}">
      <dgm:prSet phldrT="[Text]" custT="1"/>
      <dgm:spPr/>
      <dgm:t>
        <a:bodyPr/>
        <a:lstStyle/>
        <a:p>
          <a:r>
            <a:rPr lang="en-GB" sz="2400">
              <a:solidFill>
                <a:schemeClr val="bg2"/>
              </a:solidFill>
              <a:latin typeface="Montserrat" pitchFamily="2" charset="77"/>
            </a:rPr>
            <a:t>Community demographics &amp; structures</a:t>
          </a:r>
        </a:p>
      </dgm:t>
    </dgm:pt>
    <dgm:pt modelId="{2B16A6AA-82FD-854B-AE24-80D87D891AE8}" type="parTrans" cxnId="{8882557B-12E9-C24F-939B-DC5C2A1FACE1}">
      <dgm:prSet/>
      <dgm:spPr/>
      <dgm:t>
        <a:bodyPr/>
        <a:lstStyle/>
        <a:p>
          <a:endParaRPr lang="en-GB"/>
        </a:p>
      </dgm:t>
    </dgm:pt>
    <dgm:pt modelId="{AE5B09DB-ED14-C248-8122-24AE4589474B}" type="sibTrans" cxnId="{8882557B-12E9-C24F-939B-DC5C2A1FACE1}">
      <dgm:prSet/>
      <dgm:spPr/>
      <dgm:t>
        <a:bodyPr/>
        <a:lstStyle/>
        <a:p>
          <a:endParaRPr lang="en-GB"/>
        </a:p>
      </dgm:t>
    </dgm:pt>
    <dgm:pt modelId="{8BB77E2C-F864-2E47-BD86-53B36884CC17}">
      <dgm:prSet phldrT="[Text]" custT="1"/>
      <dgm:spPr/>
      <dgm:t>
        <a:bodyPr/>
        <a:lstStyle/>
        <a:p>
          <a:pPr>
            <a:spcAft>
              <a:spcPts val="1200"/>
            </a:spcAft>
          </a:pPr>
          <a:r>
            <a:rPr lang="en-GB" sz="2200">
              <a:solidFill>
                <a:schemeClr val="tx2"/>
              </a:solidFill>
              <a:latin typeface="Open Sans" panose="020B0606030504020204" pitchFamily="34" charset="0"/>
              <a:ea typeface="Open Sans" panose="020B0606030504020204" pitchFamily="34" charset="0"/>
              <a:cs typeface="Open Sans" panose="020B0606030504020204" pitchFamily="34" charset="0"/>
            </a:rPr>
            <a:t>Languages, religions, ethnic groups, poverty, literacy, livelihoods, education levels</a:t>
          </a:r>
        </a:p>
      </dgm:t>
    </dgm:pt>
    <dgm:pt modelId="{AC760CE0-DF15-284A-B933-450F822ABFD6}" type="parTrans" cxnId="{2FC992B8-EF22-6148-82C4-4FE65B495F6A}">
      <dgm:prSet/>
      <dgm:spPr/>
      <dgm:t>
        <a:bodyPr/>
        <a:lstStyle/>
        <a:p>
          <a:endParaRPr lang="en-GB"/>
        </a:p>
      </dgm:t>
    </dgm:pt>
    <dgm:pt modelId="{88C9A815-B3AE-F649-A370-2FF7FD8EB3FA}" type="sibTrans" cxnId="{2FC992B8-EF22-6148-82C4-4FE65B495F6A}">
      <dgm:prSet/>
      <dgm:spPr/>
      <dgm:t>
        <a:bodyPr/>
        <a:lstStyle/>
        <a:p>
          <a:endParaRPr lang="en-GB"/>
        </a:p>
      </dgm:t>
    </dgm:pt>
    <dgm:pt modelId="{E8491AC2-2EE7-1D46-B189-7E4649E6408F}">
      <dgm:prSet phldrT="[Text]" custT="1"/>
      <dgm:spPr/>
      <dgm:t>
        <a:bodyPr/>
        <a:lstStyle/>
        <a:p>
          <a:r>
            <a:rPr lang="en-GB" sz="2400">
              <a:solidFill>
                <a:schemeClr val="bg2"/>
              </a:solidFill>
              <a:latin typeface="Montserrat" pitchFamily="2" charset="77"/>
            </a:rPr>
            <a:t>Community relations &amp; communication</a:t>
          </a:r>
        </a:p>
      </dgm:t>
    </dgm:pt>
    <dgm:pt modelId="{1793222C-8C92-7244-96EE-FBEC12D5044A}" type="parTrans" cxnId="{A39A7AC2-E8CD-1F40-A858-B5DEA71A2674}">
      <dgm:prSet/>
      <dgm:spPr/>
      <dgm:t>
        <a:bodyPr/>
        <a:lstStyle/>
        <a:p>
          <a:endParaRPr lang="en-GB"/>
        </a:p>
      </dgm:t>
    </dgm:pt>
    <dgm:pt modelId="{9D306007-2113-6F44-83B1-4121F55B0FCA}" type="sibTrans" cxnId="{A39A7AC2-E8CD-1F40-A858-B5DEA71A2674}">
      <dgm:prSet/>
      <dgm:spPr/>
      <dgm:t>
        <a:bodyPr/>
        <a:lstStyle/>
        <a:p>
          <a:endParaRPr lang="en-GB"/>
        </a:p>
      </dgm:t>
    </dgm:pt>
    <dgm:pt modelId="{3CC43918-FF69-424E-993E-348C1EEED5B1}">
      <dgm:prSet phldrT="[Text]" custT="1"/>
      <dgm:spPr/>
      <dgm: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Gender roles and attitudes towards different group, including any discrimination</a:t>
          </a:r>
        </a:p>
      </dgm:t>
    </dgm:pt>
    <dgm:pt modelId="{97CD48E8-5B7A-A945-B4CC-0382C8D8AD3A}" type="parTrans" cxnId="{2BDA0599-5331-BF48-B5C4-3F600BC96328}">
      <dgm:prSet/>
      <dgm:spPr/>
      <dgm:t>
        <a:bodyPr/>
        <a:lstStyle/>
        <a:p>
          <a:endParaRPr lang="en-GB"/>
        </a:p>
      </dgm:t>
    </dgm:pt>
    <dgm:pt modelId="{4AF0BA3D-991E-FD4B-B457-EB6D37657A0A}" type="sibTrans" cxnId="{2BDA0599-5331-BF48-B5C4-3F600BC96328}">
      <dgm:prSet/>
      <dgm:spPr/>
      <dgm:t>
        <a:bodyPr/>
        <a:lstStyle/>
        <a:p>
          <a:endParaRPr lang="en-GB"/>
        </a:p>
      </dgm:t>
    </dgm:pt>
    <dgm:pt modelId="{091A49C7-3EE9-854A-B50C-9933932E4C3B}">
      <dgm:prSet phldrT="[Text]" custT="1"/>
      <dgm:spPr/>
      <dgm:t>
        <a:bodyPr/>
        <a:lstStyle/>
        <a:p>
          <a:r>
            <a:rPr lang="en-GB" sz="2400">
              <a:solidFill>
                <a:schemeClr val="bg2"/>
              </a:solidFill>
              <a:latin typeface="Montserrat" pitchFamily="2" charset="77"/>
            </a:rPr>
            <a:t>Community capacity</a:t>
          </a:r>
        </a:p>
      </dgm:t>
    </dgm:pt>
    <dgm:pt modelId="{15D3BD2D-7B1D-E24B-B22B-73F3A162B8D9}" type="parTrans" cxnId="{B0C89454-1B02-B14A-A52F-7820E2859552}">
      <dgm:prSet/>
      <dgm:spPr/>
      <dgm:t>
        <a:bodyPr/>
        <a:lstStyle/>
        <a:p>
          <a:endParaRPr lang="en-GB"/>
        </a:p>
      </dgm:t>
    </dgm:pt>
    <dgm:pt modelId="{362A87E2-4E90-0448-B855-96B7F1E91A81}" type="sibTrans" cxnId="{B0C89454-1B02-B14A-A52F-7820E2859552}">
      <dgm:prSet/>
      <dgm:spPr/>
      <dgm:t>
        <a:bodyPr/>
        <a:lstStyle/>
        <a:p>
          <a:endParaRPr lang="en-GB"/>
        </a:p>
      </dgm:t>
    </dgm:pt>
    <dgm:pt modelId="{F5AA3D3F-35E2-844D-8887-BAAFF0D44AE6}">
      <dgm:prSet phldrT="[Text]" custT="1"/>
      <dgm:spPr/>
      <dgm:t>
        <a:bodyPr/>
        <a:lstStyle/>
        <a:p>
          <a:r>
            <a:rPr lang="en-GB" sz="2400">
              <a:solidFill>
                <a:schemeClr val="bg2"/>
              </a:solidFill>
              <a:latin typeface="Montserrat" pitchFamily="2" charset="77"/>
            </a:rPr>
            <a:t>Perceptions and trust in the RCRC</a:t>
          </a:r>
        </a:p>
      </dgm:t>
    </dgm:pt>
    <dgm:pt modelId="{B935D838-6A36-6043-AD85-0081F46AA94E}" type="parTrans" cxnId="{CBD32F9D-07B4-CF48-A536-8B085C9BC1EB}">
      <dgm:prSet/>
      <dgm:spPr/>
      <dgm:t>
        <a:bodyPr/>
        <a:lstStyle/>
        <a:p>
          <a:endParaRPr lang="en-GB"/>
        </a:p>
      </dgm:t>
    </dgm:pt>
    <dgm:pt modelId="{FAB47A4E-C937-3143-9201-55E0DFD78CD3}" type="sibTrans" cxnId="{CBD32F9D-07B4-CF48-A536-8B085C9BC1EB}">
      <dgm:prSet/>
      <dgm:spPr/>
      <dgm:t>
        <a:bodyPr/>
        <a:lstStyle/>
        <a:p>
          <a:endParaRPr lang="en-GB"/>
        </a:p>
      </dgm:t>
    </dgm:pt>
    <dgm:pt modelId="{0FD8D92A-3A9B-4444-B011-E6196BE12197}">
      <dgm:prSet phldrT="[Text]" custT="1"/>
      <dgm:spPr/>
      <dgm:t>
        <a:bodyPr/>
        <a:lstStyle/>
        <a:p>
          <a:pPr>
            <a:spcAft>
              <a:spcPts val="1200"/>
            </a:spcAft>
          </a:pPr>
          <a:r>
            <a:rPr lang="en-GB" sz="2200">
              <a:solidFill>
                <a:schemeClr val="tx2"/>
              </a:solidFill>
              <a:latin typeface="Open Sans" panose="020B0606030504020204" pitchFamily="34" charset="0"/>
              <a:ea typeface="Open Sans" panose="020B0606030504020204" pitchFamily="34" charset="0"/>
              <a:cs typeface="Open Sans" panose="020B0606030504020204" pitchFamily="34" charset="0"/>
            </a:rPr>
            <a:t>Preferred ways to receive information and provide feedback, information needs, barriers faced </a:t>
          </a:r>
        </a:p>
      </dgm:t>
    </dgm:pt>
    <dgm:pt modelId="{C890F042-4E76-B84D-B5D8-67883AC6F7A7}" type="parTrans" cxnId="{4CCB5C87-F561-2D4E-9F0B-E99993C1B4C7}">
      <dgm:prSet/>
      <dgm:spPr/>
      <dgm:t>
        <a:bodyPr/>
        <a:lstStyle/>
        <a:p>
          <a:endParaRPr lang="en-GB"/>
        </a:p>
      </dgm:t>
    </dgm:pt>
    <dgm:pt modelId="{AA8A8B97-BF76-4547-A149-B2EFECA3CF72}" type="sibTrans" cxnId="{4CCB5C87-F561-2D4E-9F0B-E99993C1B4C7}">
      <dgm:prSet/>
      <dgm:spPr/>
      <dgm:t>
        <a:bodyPr/>
        <a:lstStyle/>
        <a:p>
          <a:endParaRPr lang="en-GB"/>
        </a:p>
      </dgm:t>
    </dgm:pt>
    <dgm:pt modelId="{D4B5D898-D66A-0846-9786-8FC88B60185C}">
      <dgm:prSet phldrT="[Text]" custT="1"/>
      <dgm:spPr/>
      <dgm: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Community resources, skills and capacities</a:t>
          </a:r>
        </a:p>
      </dgm:t>
    </dgm:pt>
    <dgm:pt modelId="{8001A853-4963-BB46-A220-14462884FEAB}" type="parTrans" cxnId="{537E23DC-197B-4E4A-B5F8-88BCA83DC4F7}">
      <dgm:prSet/>
      <dgm:spPr/>
      <dgm:t>
        <a:bodyPr/>
        <a:lstStyle/>
        <a:p>
          <a:endParaRPr lang="en-GB"/>
        </a:p>
      </dgm:t>
    </dgm:pt>
    <dgm:pt modelId="{853E128A-EE26-284A-82F3-47BC4E8269BD}" type="sibTrans" cxnId="{537E23DC-197B-4E4A-B5F8-88BCA83DC4F7}">
      <dgm:prSet/>
      <dgm:spPr/>
      <dgm:t>
        <a:bodyPr/>
        <a:lstStyle/>
        <a:p>
          <a:endParaRPr lang="en-GB"/>
        </a:p>
      </dgm:t>
    </dgm:pt>
    <dgm:pt modelId="{1F5D377F-D00E-8746-A995-663DB85C3DD5}">
      <dgm:prSet phldrT="[Text]" custT="1"/>
      <dgm:spPr/>
      <dgm: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What do people know about the RCRC, do they trust us?</a:t>
          </a:r>
        </a:p>
      </dgm:t>
    </dgm:pt>
    <dgm:pt modelId="{AAFCDBEF-A4AF-954D-BBAA-5AB058B9A08B}" type="parTrans" cxnId="{31A011BB-ED80-0C49-9490-95A2B45F5D56}">
      <dgm:prSet/>
      <dgm:spPr/>
      <dgm:t>
        <a:bodyPr/>
        <a:lstStyle/>
        <a:p>
          <a:endParaRPr lang="en-GB"/>
        </a:p>
      </dgm:t>
    </dgm:pt>
    <dgm:pt modelId="{8C22BDAB-E23D-594F-BED8-5032E14CF66B}" type="sibTrans" cxnId="{31A011BB-ED80-0C49-9490-95A2B45F5D56}">
      <dgm:prSet/>
      <dgm:spPr/>
      <dgm:t>
        <a:bodyPr/>
        <a:lstStyle/>
        <a:p>
          <a:endParaRPr lang="en-GB"/>
        </a:p>
      </dgm:t>
    </dgm:pt>
    <dgm:pt modelId="{614F669C-4A9C-4E49-9249-70769FBBF6C0}">
      <dgm:prSet phldrT="[Text]" custT="1"/>
      <dgm:spPr/>
      <dgm: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Actions already taken by the community</a:t>
          </a:r>
        </a:p>
      </dgm:t>
    </dgm:pt>
    <dgm:pt modelId="{5F20F27F-C219-B04A-AC18-A8582C3FF225}" type="parTrans" cxnId="{DC78D6CF-BC08-6B4F-BBA4-210935347FCD}">
      <dgm:prSet/>
      <dgm:spPr/>
      <dgm:t>
        <a:bodyPr/>
        <a:lstStyle/>
        <a:p>
          <a:endParaRPr lang="en-GB"/>
        </a:p>
      </dgm:t>
    </dgm:pt>
    <dgm:pt modelId="{A3BEB824-81C0-4B49-B365-52DBB4A4A3B9}" type="sibTrans" cxnId="{DC78D6CF-BC08-6B4F-BBA4-210935347FCD}">
      <dgm:prSet/>
      <dgm:spPr/>
      <dgm:t>
        <a:bodyPr/>
        <a:lstStyle/>
        <a:p>
          <a:endParaRPr lang="en-GB"/>
        </a:p>
      </dgm:t>
    </dgm:pt>
    <dgm:pt modelId="{7E298DD9-234C-044D-A57E-2BEAEE5DF2CE}">
      <dgm:prSet phldrT="[Text]" custT="1"/>
      <dgm:spPr/>
      <dgm:t>
        <a:bodyPr/>
        <a:lstStyle/>
        <a:p>
          <a:pPr>
            <a:spcAft>
              <a:spcPts val="1200"/>
            </a:spcAft>
          </a:pPr>
          <a:r>
            <a:rPr lang="en-GB" sz="2200">
              <a:solidFill>
                <a:schemeClr val="tx2"/>
              </a:solidFill>
              <a:latin typeface="Open Sans" panose="020B0606030504020204" pitchFamily="34" charset="0"/>
              <a:ea typeface="Open Sans" panose="020B0606030504020204" pitchFamily="34" charset="0"/>
              <a:cs typeface="Open Sans" panose="020B0606030504020204" pitchFamily="34" charset="0"/>
            </a:rPr>
            <a:t>Community leaders, groups, associations, and other stakeholders, e.g., local authorities and NGOs etc</a:t>
          </a:r>
        </a:p>
      </dgm:t>
    </dgm:pt>
    <dgm:pt modelId="{03C40250-BD81-4E49-8CB4-242FC8914D18}" type="sibTrans" cxnId="{9FDCA5DB-96A1-7545-A9D2-2CDC43E7A1D2}">
      <dgm:prSet/>
      <dgm:spPr/>
      <dgm:t>
        <a:bodyPr/>
        <a:lstStyle/>
        <a:p>
          <a:endParaRPr lang="en-GB"/>
        </a:p>
      </dgm:t>
    </dgm:pt>
    <dgm:pt modelId="{30299CF7-8F7E-C04D-938A-90CCD7BF6DB6}" type="parTrans" cxnId="{9FDCA5DB-96A1-7545-A9D2-2CDC43E7A1D2}">
      <dgm:prSet/>
      <dgm:spPr/>
      <dgm:t>
        <a:bodyPr/>
        <a:lstStyle/>
        <a:p>
          <a:endParaRPr lang="en-GB"/>
        </a:p>
      </dgm:t>
    </dgm:pt>
    <dgm:pt modelId="{A3176116-F5C8-CD45-AE78-A52F0B268746}">
      <dgm:prSet phldrT="[Text]" custT="1"/>
      <dgm:spPr/>
      <dgm:t>
        <a:bodyPr/>
        <a:lstStyle/>
        <a:p>
          <a:r>
            <a:rPr lang="en-GB" sz="2400">
              <a:solidFill>
                <a:schemeClr val="bg2"/>
              </a:solidFill>
              <a:latin typeface="Montserrat" pitchFamily="2" charset="77"/>
            </a:rPr>
            <a:t>Priority needs</a:t>
          </a:r>
        </a:p>
      </dgm:t>
    </dgm:pt>
    <dgm:pt modelId="{7190D43E-F8CC-CE4E-953C-A894AEB21146}" type="parTrans" cxnId="{328A47D4-6A6F-F947-AF74-874FC5FADDDE}">
      <dgm:prSet/>
      <dgm:spPr/>
      <dgm:t>
        <a:bodyPr/>
        <a:lstStyle/>
        <a:p>
          <a:endParaRPr lang="en-GB"/>
        </a:p>
      </dgm:t>
    </dgm:pt>
    <dgm:pt modelId="{633CC3AF-7E41-7A42-A1B2-BF4D212221C5}" type="sibTrans" cxnId="{328A47D4-6A6F-F947-AF74-874FC5FADDDE}">
      <dgm:prSet/>
      <dgm:spPr/>
      <dgm:t>
        <a:bodyPr/>
        <a:lstStyle/>
        <a:p>
          <a:endParaRPr lang="en-GB"/>
        </a:p>
      </dgm:t>
    </dgm:pt>
    <dgm:pt modelId="{FE6532BB-63CB-DA4F-96DA-108A9C713566}">
      <dgm:prSet phldrT="[Text]" custT="1"/>
      <dgm:spPr/>
      <dgm:t>
        <a:bodyPr/>
        <a:lstStyle/>
        <a:p>
          <a:r>
            <a:rPr lang="en-GB" sz="2200">
              <a:solidFill>
                <a:schemeClr val="tx2"/>
              </a:solidFill>
              <a:latin typeface="Open Sans" panose="020B0606030504020204" pitchFamily="34" charset="0"/>
              <a:ea typeface="Open Sans" panose="020B0606030504020204" pitchFamily="34" charset="0"/>
              <a:cs typeface="Open Sans" panose="020B0606030504020204" pitchFamily="34" charset="0"/>
            </a:rPr>
            <a:t>Main needs and preferred ways to receive support</a:t>
          </a:r>
        </a:p>
      </dgm:t>
    </dgm:pt>
    <dgm:pt modelId="{05B88620-31DA-6F4E-A002-CDCE1896BA50}" type="parTrans" cxnId="{4C0A3713-4F43-DC44-BEF7-6305ED20DDB5}">
      <dgm:prSet/>
      <dgm:spPr/>
      <dgm:t>
        <a:bodyPr/>
        <a:lstStyle/>
        <a:p>
          <a:endParaRPr lang="en-GB"/>
        </a:p>
      </dgm:t>
    </dgm:pt>
    <dgm:pt modelId="{79115160-8CF5-3947-866C-AA51EA3B0C54}" type="sibTrans" cxnId="{4C0A3713-4F43-DC44-BEF7-6305ED20DDB5}">
      <dgm:prSet/>
      <dgm:spPr/>
      <dgm:t>
        <a:bodyPr/>
        <a:lstStyle/>
        <a:p>
          <a:endParaRPr lang="en-GB"/>
        </a:p>
      </dgm:t>
    </dgm:pt>
    <dgm:pt modelId="{39EF2446-B287-2141-9936-E47CBD83C1DE}">
      <dgm:prSet phldrT="[Text]" custT="1"/>
      <dgm:spPr/>
      <dgm:t>
        <a:bodyPr/>
        <a:lstStyle/>
        <a:p>
          <a:pPr>
            <a:spcAft>
              <a:spcPts val="1200"/>
            </a:spcAft>
          </a:pPr>
          <a:r>
            <a:rPr lang="en-GB" sz="2200">
              <a:solidFill>
                <a:schemeClr val="tx2"/>
              </a:solidFill>
              <a:latin typeface="Open Sans" panose="020B0606030504020204" pitchFamily="34" charset="0"/>
              <a:ea typeface="Open Sans" panose="020B0606030504020204" pitchFamily="34" charset="0"/>
              <a:cs typeface="Open Sans" panose="020B0606030504020204" pitchFamily="34" charset="0"/>
            </a:rPr>
            <a:t>How are decisions made, who participates and who is excluded, level of trust, tensions and conflict</a:t>
          </a:r>
        </a:p>
      </dgm:t>
    </dgm:pt>
    <dgm:pt modelId="{AE1FEFB4-A41F-8A4A-A626-45C2ACD3C4CD}" type="parTrans" cxnId="{288A7994-9136-7247-89E5-DA3CEE930171}">
      <dgm:prSet/>
      <dgm:spPr/>
      <dgm:t>
        <a:bodyPr/>
        <a:lstStyle/>
        <a:p>
          <a:endParaRPr lang="en-GB"/>
        </a:p>
      </dgm:t>
    </dgm:pt>
    <dgm:pt modelId="{0250E6C5-9635-914F-9CE8-904ADCB1E262}" type="sibTrans" cxnId="{288A7994-9136-7247-89E5-DA3CEE930171}">
      <dgm:prSet/>
      <dgm:spPr/>
      <dgm:t>
        <a:bodyPr/>
        <a:lstStyle/>
        <a:p>
          <a:endParaRPr lang="en-GB"/>
        </a:p>
      </dgm:t>
    </dgm:pt>
    <dgm:pt modelId="{1DD4553C-3BC7-584B-919F-ACA2F0243D3D}">
      <dgm:prSet phldrT="[Text]" custT="1"/>
      <dgm:spPr/>
      <dgm:t>
        <a:bodyPr/>
        <a:lstStyle/>
        <a:p>
          <a:r>
            <a:rPr lang="en-GB" sz="2400">
              <a:solidFill>
                <a:schemeClr val="bg2"/>
              </a:solidFill>
              <a:latin typeface="Montserrat" pitchFamily="2" charset="77"/>
            </a:rPr>
            <a:t>Culture &amp; beliefs</a:t>
          </a:r>
        </a:p>
      </dgm:t>
    </dgm:pt>
    <dgm:pt modelId="{52D1299F-D45D-4842-9ADF-0D39A32D9E23}" type="sibTrans" cxnId="{7F553F65-14F5-3D49-B6C7-CF6349A4FC68}">
      <dgm:prSet/>
      <dgm:spPr/>
      <dgm:t>
        <a:bodyPr/>
        <a:lstStyle/>
        <a:p>
          <a:endParaRPr lang="en-GB"/>
        </a:p>
      </dgm:t>
    </dgm:pt>
    <dgm:pt modelId="{EC4FEAA9-E341-6346-8A87-062AD96EF786}" type="parTrans" cxnId="{7F553F65-14F5-3D49-B6C7-CF6349A4FC68}">
      <dgm:prSet/>
      <dgm:spPr/>
      <dgm:t>
        <a:bodyPr/>
        <a:lstStyle/>
        <a:p>
          <a:endParaRPr lang="en-GB"/>
        </a:p>
      </dgm:t>
    </dgm:pt>
    <dgm:pt modelId="{A1167310-5D1D-9143-8C01-E1D4A0E274A8}" type="pres">
      <dgm:prSet presAssocID="{3C29B486-0D92-ED49-B627-EC06465AF5CD}" presName="Name0" presStyleCnt="0">
        <dgm:presLayoutVars>
          <dgm:dir/>
          <dgm:animLvl val="lvl"/>
          <dgm:resizeHandles val="exact"/>
        </dgm:presLayoutVars>
      </dgm:prSet>
      <dgm:spPr/>
    </dgm:pt>
    <dgm:pt modelId="{CC4EF8DD-5C76-0245-A324-FC5D1D107A96}" type="pres">
      <dgm:prSet presAssocID="{A3176116-F5C8-CD45-AE78-A52F0B268746}" presName="linNode" presStyleCnt="0"/>
      <dgm:spPr/>
    </dgm:pt>
    <dgm:pt modelId="{D0D29837-8B96-4840-A0A8-E2274A898735}" type="pres">
      <dgm:prSet presAssocID="{A3176116-F5C8-CD45-AE78-A52F0B268746}" presName="parentText" presStyleLbl="node1" presStyleIdx="0" presStyleCnt="6" custScaleX="45241">
        <dgm:presLayoutVars>
          <dgm:chMax val="1"/>
          <dgm:bulletEnabled val="1"/>
        </dgm:presLayoutVars>
      </dgm:prSet>
      <dgm:spPr/>
    </dgm:pt>
    <dgm:pt modelId="{61D3A7AA-5992-D649-B99D-745AC5C3E426}" type="pres">
      <dgm:prSet presAssocID="{A3176116-F5C8-CD45-AE78-A52F0B268746}" presName="descendantText" presStyleLbl="alignAccFollowNode1" presStyleIdx="0" presStyleCnt="6" custScaleX="116744">
        <dgm:presLayoutVars>
          <dgm:bulletEnabled val="1"/>
        </dgm:presLayoutVars>
      </dgm:prSet>
      <dgm:spPr/>
    </dgm:pt>
    <dgm:pt modelId="{8FFCEB18-DC9B-1746-8A0D-714843A3203A}" type="pres">
      <dgm:prSet presAssocID="{633CC3AF-7E41-7A42-A1B2-BF4D212221C5}" presName="sp" presStyleCnt="0"/>
      <dgm:spPr/>
    </dgm:pt>
    <dgm:pt modelId="{733BB094-4FD6-EC41-9E7A-122D73A5E59E}" type="pres">
      <dgm:prSet presAssocID="{23460E2D-454C-984D-9003-A78BB5551D9F}" presName="linNode" presStyleCnt="0"/>
      <dgm:spPr/>
    </dgm:pt>
    <dgm:pt modelId="{12F3BD05-1C2C-C542-9DB8-CE8C18A6D6A8}" type="pres">
      <dgm:prSet presAssocID="{23460E2D-454C-984D-9003-A78BB5551D9F}" presName="parentText" presStyleLbl="node1" presStyleIdx="1" presStyleCnt="6" custScaleX="45241">
        <dgm:presLayoutVars>
          <dgm:chMax val="1"/>
          <dgm:bulletEnabled val="1"/>
        </dgm:presLayoutVars>
      </dgm:prSet>
      <dgm:spPr/>
    </dgm:pt>
    <dgm:pt modelId="{F3B9454D-02EA-7E46-87A7-26E5E9091A1D}" type="pres">
      <dgm:prSet presAssocID="{23460E2D-454C-984D-9003-A78BB5551D9F}" presName="descendantText" presStyleLbl="alignAccFollowNode1" presStyleIdx="1" presStyleCnt="6" custScaleX="116744">
        <dgm:presLayoutVars>
          <dgm:bulletEnabled val="1"/>
        </dgm:presLayoutVars>
      </dgm:prSet>
      <dgm:spPr/>
    </dgm:pt>
    <dgm:pt modelId="{691ED0F1-25BF-B241-B6A3-3DA236395F11}" type="pres">
      <dgm:prSet presAssocID="{AE5B09DB-ED14-C248-8122-24AE4589474B}" presName="sp" presStyleCnt="0"/>
      <dgm:spPr/>
    </dgm:pt>
    <dgm:pt modelId="{CB5DC9F6-EA34-414F-BD5E-BC4B72C1EF99}" type="pres">
      <dgm:prSet presAssocID="{E8491AC2-2EE7-1D46-B189-7E4649E6408F}" presName="linNode" presStyleCnt="0"/>
      <dgm:spPr/>
    </dgm:pt>
    <dgm:pt modelId="{A88FDD63-CEDD-8044-89F2-E4926D3EBB4E}" type="pres">
      <dgm:prSet presAssocID="{E8491AC2-2EE7-1D46-B189-7E4649E6408F}" presName="parentText" presStyleLbl="node1" presStyleIdx="2" presStyleCnt="6" custScaleX="45241">
        <dgm:presLayoutVars>
          <dgm:chMax val="1"/>
          <dgm:bulletEnabled val="1"/>
        </dgm:presLayoutVars>
      </dgm:prSet>
      <dgm:spPr/>
    </dgm:pt>
    <dgm:pt modelId="{247D6BBB-70BA-FF40-A006-A736301F4BB6}" type="pres">
      <dgm:prSet presAssocID="{E8491AC2-2EE7-1D46-B189-7E4649E6408F}" presName="descendantText" presStyleLbl="alignAccFollowNode1" presStyleIdx="2" presStyleCnt="6" custScaleX="116744">
        <dgm:presLayoutVars>
          <dgm:bulletEnabled val="1"/>
        </dgm:presLayoutVars>
      </dgm:prSet>
      <dgm:spPr/>
    </dgm:pt>
    <dgm:pt modelId="{472211D4-98AD-6B43-89A2-6C5157738927}" type="pres">
      <dgm:prSet presAssocID="{9D306007-2113-6F44-83B1-4121F55B0FCA}" presName="sp" presStyleCnt="0"/>
      <dgm:spPr/>
    </dgm:pt>
    <dgm:pt modelId="{34403323-3E50-5349-B3E2-C43E9E5858EF}" type="pres">
      <dgm:prSet presAssocID="{1DD4553C-3BC7-584B-919F-ACA2F0243D3D}" presName="linNode" presStyleCnt="0"/>
      <dgm:spPr/>
    </dgm:pt>
    <dgm:pt modelId="{214E34C9-427F-154F-94C6-17698314B899}" type="pres">
      <dgm:prSet presAssocID="{1DD4553C-3BC7-584B-919F-ACA2F0243D3D}" presName="parentText" presStyleLbl="node1" presStyleIdx="3" presStyleCnt="6" custScaleX="45241">
        <dgm:presLayoutVars>
          <dgm:chMax val="1"/>
          <dgm:bulletEnabled val="1"/>
        </dgm:presLayoutVars>
      </dgm:prSet>
      <dgm:spPr/>
    </dgm:pt>
    <dgm:pt modelId="{DAC24D66-8572-BE45-88E6-46D82FF5FC61}" type="pres">
      <dgm:prSet presAssocID="{1DD4553C-3BC7-584B-919F-ACA2F0243D3D}" presName="descendantText" presStyleLbl="alignAccFollowNode1" presStyleIdx="3" presStyleCnt="6" custScaleX="116744">
        <dgm:presLayoutVars>
          <dgm:bulletEnabled val="1"/>
        </dgm:presLayoutVars>
      </dgm:prSet>
      <dgm:spPr/>
    </dgm:pt>
    <dgm:pt modelId="{60A33B21-F8BC-644D-B49E-3FD4CD2BEF2F}" type="pres">
      <dgm:prSet presAssocID="{52D1299F-D45D-4842-9ADF-0D39A32D9E23}" presName="sp" presStyleCnt="0"/>
      <dgm:spPr/>
    </dgm:pt>
    <dgm:pt modelId="{F8CA623B-3DD4-EC43-9DB9-0005AF811C8D}" type="pres">
      <dgm:prSet presAssocID="{091A49C7-3EE9-854A-B50C-9933932E4C3B}" presName="linNode" presStyleCnt="0"/>
      <dgm:spPr/>
    </dgm:pt>
    <dgm:pt modelId="{FEFCB59A-5D1E-6349-849D-4CD4BCFF35F9}" type="pres">
      <dgm:prSet presAssocID="{091A49C7-3EE9-854A-B50C-9933932E4C3B}" presName="parentText" presStyleLbl="node1" presStyleIdx="4" presStyleCnt="6" custScaleX="45241">
        <dgm:presLayoutVars>
          <dgm:chMax val="1"/>
          <dgm:bulletEnabled val="1"/>
        </dgm:presLayoutVars>
      </dgm:prSet>
      <dgm:spPr/>
    </dgm:pt>
    <dgm:pt modelId="{316DB134-425E-0544-A67C-F869121FB560}" type="pres">
      <dgm:prSet presAssocID="{091A49C7-3EE9-854A-B50C-9933932E4C3B}" presName="descendantText" presStyleLbl="alignAccFollowNode1" presStyleIdx="4" presStyleCnt="6" custScaleX="116744">
        <dgm:presLayoutVars>
          <dgm:bulletEnabled val="1"/>
        </dgm:presLayoutVars>
      </dgm:prSet>
      <dgm:spPr/>
    </dgm:pt>
    <dgm:pt modelId="{18945E7A-2C2B-BD41-9863-6DF23930827D}" type="pres">
      <dgm:prSet presAssocID="{362A87E2-4E90-0448-B855-96B7F1E91A81}" presName="sp" presStyleCnt="0"/>
      <dgm:spPr/>
    </dgm:pt>
    <dgm:pt modelId="{CD9AD919-F42C-874D-B847-BEF6CC1ADEAE}" type="pres">
      <dgm:prSet presAssocID="{F5AA3D3F-35E2-844D-8887-BAAFF0D44AE6}" presName="linNode" presStyleCnt="0"/>
      <dgm:spPr/>
    </dgm:pt>
    <dgm:pt modelId="{8B14C9BC-C454-874E-A192-12F6C0C255B9}" type="pres">
      <dgm:prSet presAssocID="{F5AA3D3F-35E2-844D-8887-BAAFF0D44AE6}" presName="parentText" presStyleLbl="node1" presStyleIdx="5" presStyleCnt="6" custScaleX="45241">
        <dgm:presLayoutVars>
          <dgm:chMax val="1"/>
          <dgm:bulletEnabled val="1"/>
        </dgm:presLayoutVars>
      </dgm:prSet>
      <dgm:spPr/>
    </dgm:pt>
    <dgm:pt modelId="{3D7EC829-6283-6540-ADC8-14AA4EE81CBC}" type="pres">
      <dgm:prSet presAssocID="{F5AA3D3F-35E2-844D-8887-BAAFF0D44AE6}" presName="descendantText" presStyleLbl="alignAccFollowNode1" presStyleIdx="5" presStyleCnt="6" custScaleX="116744">
        <dgm:presLayoutVars>
          <dgm:bulletEnabled val="1"/>
        </dgm:presLayoutVars>
      </dgm:prSet>
      <dgm:spPr/>
    </dgm:pt>
  </dgm:ptLst>
  <dgm:cxnLst>
    <dgm:cxn modelId="{CED95B02-783D-9742-8610-516E3643CFE0}" type="presOf" srcId="{1F5D377F-D00E-8746-A995-663DB85C3DD5}" destId="{3D7EC829-6283-6540-ADC8-14AA4EE81CBC}" srcOrd="0" destOrd="0" presId="urn:microsoft.com/office/officeart/2005/8/layout/vList5"/>
    <dgm:cxn modelId="{19F55206-7D06-BE47-B7E4-882A91D19FA4}" type="presOf" srcId="{E8491AC2-2EE7-1D46-B189-7E4649E6408F}" destId="{A88FDD63-CEDD-8044-89F2-E4926D3EBB4E}" srcOrd="0" destOrd="0" presId="urn:microsoft.com/office/officeart/2005/8/layout/vList5"/>
    <dgm:cxn modelId="{0C61320C-A3FE-8C42-BBBA-DE5FB1454CBB}" type="presOf" srcId="{614F669C-4A9C-4E49-9249-70769FBBF6C0}" destId="{316DB134-425E-0544-A67C-F869121FB560}" srcOrd="0" destOrd="1" presId="urn:microsoft.com/office/officeart/2005/8/layout/vList5"/>
    <dgm:cxn modelId="{B4661111-9D8B-584F-85AD-30A4F82CCAC8}" type="presOf" srcId="{091A49C7-3EE9-854A-B50C-9933932E4C3B}" destId="{FEFCB59A-5D1E-6349-849D-4CD4BCFF35F9}" srcOrd="0" destOrd="0" presId="urn:microsoft.com/office/officeart/2005/8/layout/vList5"/>
    <dgm:cxn modelId="{696B1111-B089-514F-A0FD-876E97A92F90}" type="presOf" srcId="{39EF2446-B287-2141-9936-E47CBD83C1DE}" destId="{247D6BBB-70BA-FF40-A006-A736301F4BB6}" srcOrd="0" destOrd="0" presId="urn:microsoft.com/office/officeart/2005/8/layout/vList5"/>
    <dgm:cxn modelId="{4C0A3713-4F43-DC44-BEF7-6305ED20DDB5}" srcId="{A3176116-F5C8-CD45-AE78-A52F0B268746}" destId="{FE6532BB-63CB-DA4F-96DA-108A9C713566}" srcOrd="0" destOrd="0" parTransId="{05B88620-31DA-6F4E-A002-CDCE1896BA50}" sibTransId="{79115160-8CF5-3947-866C-AA51EA3B0C54}"/>
    <dgm:cxn modelId="{F8DD7023-4A05-D64A-AA60-3784EE039E3C}" type="presOf" srcId="{A3176116-F5C8-CD45-AE78-A52F0B268746}" destId="{D0D29837-8B96-4840-A0A8-E2274A898735}" srcOrd="0" destOrd="0" presId="urn:microsoft.com/office/officeart/2005/8/layout/vList5"/>
    <dgm:cxn modelId="{B0C89454-1B02-B14A-A52F-7820E2859552}" srcId="{3C29B486-0D92-ED49-B627-EC06465AF5CD}" destId="{091A49C7-3EE9-854A-B50C-9933932E4C3B}" srcOrd="4" destOrd="0" parTransId="{15D3BD2D-7B1D-E24B-B22B-73F3A162B8D9}" sibTransId="{362A87E2-4E90-0448-B855-96B7F1E91A81}"/>
    <dgm:cxn modelId="{D3A31858-126B-684A-8ED8-706C15ACA769}" type="presOf" srcId="{FE6532BB-63CB-DA4F-96DA-108A9C713566}" destId="{61D3A7AA-5992-D649-B99D-745AC5C3E426}" srcOrd="0" destOrd="0" presId="urn:microsoft.com/office/officeart/2005/8/layout/vList5"/>
    <dgm:cxn modelId="{7F553F65-14F5-3D49-B6C7-CF6349A4FC68}" srcId="{3C29B486-0D92-ED49-B627-EC06465AF5CD}" destId="{1DD4553C-3BC7-584B-919F-ACA2F0243D3D}" srcOrd="3" destOrd="0" parTransId="{EC4FEAA9-E341-6346-8A87-062AD96EF786}" sibTransId="{52D1299F-D45D-4842-9ADF-0D39A32D9E23}"/>
    <dgm:cxn modelId="{E2714F69-DFF0-4241-B2B4-D048C8B41A37}" type="presOf" srcId="{0FD8D92A-3A9B-4444-B011-E6196BE12197}" destId="{247D6BBB-70BA-FF40-A006-A736301F4BB6}" srcOrd="0" destOrd="1" presId="urn:microsoft.com/office/officeart/2005/8/layout/vList5"/>
    <dgm:cxn modelId="{8882557B-12E9-C24F-939B-DC5C2A1FACE1}" srcId="{3C29B486-0D92-ED49-B627-EC06465AF5CD}" destId="{23460E2D-454C-984D-9003-A78BB5551D9F}" srcOrd="1" destOrd="0" parTransId="{2B16A6AA-82FD-854B-AE24-80D87D891AE8}" sibTransId="{AE5B09DB-ED14-C248-8122-24AE4589474B}"/>
    <dgm:cxn modelId="{7BD29D80-249A-B44C-AAAC-A45BFD986958}" type="presOf" srcId="{F5AA3D3F-35E2-844D-8887-BAAFF0D44AE6}" destId="{8B14C9BC-C454-874E-A192-12F6C0C255B9}" srcOrd="0" destOrd="0" presId="urn:microsoft.com/office/officeart/2005/8/layout/vList5"/>
    <dgm:cxn modelId="{DC8E2883-B16E-704F-A6D9-AD27E712574A}" type="presOf" srcId="{23460E2D-454C-984D-9003-A78BB5551D9F}" destId="{12F3BD05-1C2C-C542-9DB8-CE8C18A6D6A8}" srcOrd="0" destOrd="0" presId="urn:microsoft.com/office/officeart/2005/8/layout/vList5"/>
    <dgm:cxn modelId="{93A00E87-7D95-E846-B115-B95EE1BAC83D}" type="presOf" srcId="{1DD4553C-3BC7-584B-919F-ACA2F0243D3D}" destId="{214E34C9-427F-154F-94C6-17698314B899}" srcOrd="0" destOrd="0" presId="urn:microsoft.com/office/officeart/2005/8/layout/vList5"/>
    <dgm:cxn modelId="{4CCB5C87-F561-2D4E-9F0B-E99993C1B4C7}" srcId="{E8491AC2-2EE7-1D46-B189-7E4649E6408F}" destId="{0FD8D92A-3A9B-4444-B011-E6196BE12197}" srcOrd="1" destOrd="0" parTransId="{C890F042-4E76-B84D-B5D8-67883AC6F7A7}" sibTransId="{AA8A8B97-BF76-4547-A149-B2EFECA3CF72}"/>
    <dgm:cxn modelId="{288A7994-9136-7247-89E5-DA3CEE930171}" srcId="{E8491AC2-2EE7-1D46-B189-7E4649E6408F}" destId="{39EF2446-B287-2141-9936-E47CBD83C1DE}" srcOrd="0" destOrd="0" parTransId="{AE1FEFB4-A41F-8A4A-A626-45C2ACD3C4CD}" sibTransId="{0250E6C5-9635-914F-9CE8-904ADCB1E262}"/>
    <dgm:cxn modelId="{2BDA0599-5331-BF48-B5C4-3F600BC96328}" srcId="{1DD4553C-3BC7-584B-919F-ACA2F0243D3D}" destId="{3CC43918-FF69-424E-993E-348C1EEED5B1}" srcOrd="0" destOrd="0" parTransId="{97CD48E8-5B7A-A945-B4CC-0382C8D8AD3A}" sibTransId="{4AF0BA3D-991E-FD4B-B457-EB6D37657A0A}"/>
    <dgm:cxn modelId="{CBD32F9D-07B4-CF48-A536-8B085C9BC1EB}" srcId="{3C29B486-0D92-ED49-B627-EC06465AF5CD}" destId="{F5AA3D3F-35E2-844D-8887-BAAFF0D44AE6}" srcOrd="5" destOrd="0" parTransId="{B935D838-6A36-6043-AD85-0081F46AA94E}" sibTransId="{FAB47A4E-C937-3143-9201-55E0DFD78CD3}"/>
    <dgm:cxn modelId="{D8368C9F-7556-FD49-8F17-E965778FADE1}" type="presOf" srcId="{8BB77E2C-F864-2E47-BD86-53B36884CC17}" destId="{F3B9454D-02EA-7E46-87A7-26E5E9091A1D}" srcOrd="0" destOrd="0" presId="urn:microsoft.com/office/officeart/2005/8/layout/vList5"/>
    <dgm:cxn modelId="{05C0EFAB-2955-E349-8A9C-FAB05EA75AB4}" type="presOf" srcId="{3CC43918-FF69-424E-993E-348C1EEED5B1}" destId="{DAC24D66-8572-BE45-88E6-46D82FF5FC61}" srcOrd="0" destOrd="0" presId="urn:microsoft.com/office/officeart/2005/8/layout/vList5"/>
    <dgm:cxn modelId="{2FC992B8-EF22-6148-82C4-4FE65B495F6A}" srcId="{23460E2D-454C-984D-9003-A78BB5551D9F}" destId="{8BB77E2C-F864-2E47-BD86-53B36884CC17}" srcOrd="0" destOrd="0" parTransId="{AC760CE0-DF15-284A-B933-450F822ABFD6}" sibTransId="{88C9A815-B3AE-F649-A370-2FF7FD8EB3FA}"/>
    <dgm:cxn modelId="{31A011BB-ED80-0C49-9490-95A2B45F5D56}" srcId="{F5AA3D3F-35E2-844D-8887-BAAFF0D44AE6}" destId="{1F5D377F-D00E-8746-A995-663DB85C3DD5}" srcOrd="0" destOrd="0" parTransId="{AAFCDBEF-A4AF-954D-BBAA-5AB058B9A08B}" sibTransId="{8C22BDAB-E23D-594F-BED8-5032E14CF66B}"/>
    <dgm:cxn modelId="{68AF5ABF-A31F-7044-A709-9795D04D5ECB}" type="presOf" srcId="{7E298DD9-234C-044D-A57E-2BEAEE5DF2CE}" destId="{F3B9454D-02EA-7E46-87A7-26E5E9091A1D}" srcOrd="0" destOrd="1" presId="urn:microsoft.com/office/officeart/2005/8/layout/vList5"/>
    <dgm:cxn modelId="{A39A7AC2-E8CD-1F40-A858-B5DEA71A2674}" srcId="{3C29B486-0D92-ED49-B627-EC06465AF5CD}" destId="{E8491AC2-2EE7-1D46-B189-7E4649E6408F}" srcOrd="2" destOrd="0" parTransId="{1793222C-8C92-7244-96EE-FBEC12D5044A}" sibTransId="{9D306007-2113-6F44-83B1-4121F55B0FCA}"/>
    <dgm:cxn modelId="{DC78D6CF-BC08-6B4F-BBA4-210935347FCD}" srcId="{091A49C7-3EE9-854A-B50C-9933932E4C3B}" destId="{614F669C-4A9C-4E49-9249-70769FBBF6C0}" srcOrd="1" destOrd="0" parTransId="{5F20F27F-C219-B04A-AC18-A8582C3FF225}" sibTransId="{A3BEB824-81C0-4B49-B365-52DBB4A4A3B9}"/>
    <dgm:cxn modelId="{328A47D4-6A6F-F947-AF74-874FC5FADDDE}" srcId="{3C29B486-0D92-ED49-B627-EC06465AF5CD}" destId="{A3176116-F5C8-CD45-AE78-A52F0B268746}" srcOrd="0" destOrd="0" parTransId="{7190D43E-F8CC-CE4E-953C-A894AEB21146}" sibTransId="{633CC3AF-7E41-7A42-A1B2-BF4D212221C5}"/>
    <dgm:cxn modelId="{9FDCA5DB-96A1-7545-A9D2-2CDC43E7A1D2}" srcId="{23460E2D-454C-984D-9003-A78BB5551D9F}" destId="{7E298DD9-234C-044D-A57E-2BEAEE5DF2CE}" srcOrd="1" destOrd="0" parTransId="{30299CF7-8F7E-C04D-938A-90CCD7BF6DB6}" sibTransId="{03C40250-BD81-4E49-8CB4-242FC8914D18}"/>
    <dgm:cxn modelId="{537E23DC-197B-4E4A-B5F8-88BCA83DC4F7}" srcId="{091A49C7-3EE9-854A-B50C-9933932E4C3B}" destId="{D4B5D898-D66A-0846-9786-8FC88B60185C}" srcOrd="0" destOrd="0" parTransId="{8001A853-4963-BB46-A220-14462884FEAB}" sibTransId="{853E128A-EE26-284A-82F3-47BC4E8269BD}"/>
    <dgm:cxn modelId="{049301E4-8324-9D42-BD67-E75FA7876CD3}" type="presOf" srcId="{D4B5D898-D66A-0846-9786-8FC88B60185C}" destId="{316DB134-425E-0544-A67C-F869121FB560}" srcOrd="0" destOrd="0" presId="urn:microsoft.com/office/officeart/2005/8/layout/vList5"/>
    <dgm:cxn modelId="{BA26FFFA-B5E5-BD4B-8640-0A7DAF53E9DB}" type="presOf" srcId="{3C29B486-0D92-ED49-B627-EC06465AF5CD}" destId="{A1167310-5D1D-9143-8C01-E1D4A0E274A8}" srcOrd="0" destOrd="0" presId="urn:microsoft.com/office/officeart/2005/8/layout/vList5"/>
    <dgm:cxn modelId="{2EFCAF6B-1F01-924A-AF4E-9FC7CBCE7E3C}" type="presParOf" srcId="{A1167310-5D1D-9143-8C01-E1D4A0E274A8}" destId="{CC4EF8DD-5C76-0245-A324-FC5D1D107A96}" srcOrd="0" destOrd="0" presId="urn:microsoft.com/office/officeart/2005/8/layout/vList5"/>
    <dgm:cxn modelId="{45E31451-1503-9144-8DA5-629A4AB912DA}" type="presParOf" srcId="{CC4EF8DD-5C76-0245-A324-FC5D1D107A96}" destId="{D0D29837-8B96-4840-A0A8-E2274A898735}" srcOrd="0" destOrd="0" presId="urn:microsoft.com/office/officeart/2005/8/layout/vList5"/>
    <dgm:cxn modelId="{6A3636E1-D5C2-774D-A898-AE4990371DB1}" type="presParOf" srcId="{CC4EF8DD-5C76-0245-A324-FC5D1D107A96}" destId="{61D3A7AA-5992-D649-B99D-745AC5C3E426}" srcOrd="1" destOrd="0" presId="urn:microsoft.com/office/officeart/2005/8/layout/vList5"/>
    <dgm:cxn modelId="{085A4CB7-8A86-B145-BF7A-52B64B16990A}" type="presParOf" srcId="{A1167310-5D1D-9143-8C01-E1D4A0E274A8}" destId="{8FFCEB18-DC9B-1746-8A0D-714843A3203A}" srcOrd="1" destOrd="0" presId="urn:microsoft.com/office/officeart/2005/8/layout/vList5"/>
    <dgm:cxn modelId="{E8B905F9-988A-7B4E-8757-47DA69BF72D0}" type="presParOf" srcId="{A1167310-5D1D-9143-8C01-E1D4A0E274A8}" destId="{733BB094-4FD6-EC41-9E7A-122D73A5E59E}" srcOrd="2" destOrd="0" presId="urn:microsoft.com/office/officeart/2005/8/layout/vList5"/>
    <dgm:cxn modelId="{4F887943-0618-7244-9097-154CA64DA95E}" type="presParOf" srcId="{733BB094-4FD6-EC41-9E7A-122D73A5E59E}" destId="{12F3BD05-1C2C-C542-9DB8-CE8C18A6D6A8}" srcOrd="0" destOrd="0" presId="urn:microsoft.com/office/officeart/2005/8/layout/vList5"/>
    <dgm:cxn modelId="{C9126209-1630-0A4F-838B-418B1FC18C65}" type="presParOf" srcId="{733BB094-4FD6-EC41-9E7A-122D73A5E59E}" destId="{F3B9454D-02EA-7E46-87A7-26E5E9091A1D}" srcOrd="1" destOrd="0" presId="urn:microsoft.com/office/officeart/2005/8/layout/vList5"/>
    <dgm:cxn modelId="{F148A106-6482-6D46-B2A2-BD09BB61EBB3}" type="presParOf" srcId="{A1167310-5D1D-9143-8C01-E1D4A0E274A8}" destId="{691ED0F1-25BF-B241-B6A3-3DA236395F11}" srcOrd="3" destOrd="0" presId="urn:microsoft.com/office/officeart/2005/8/layout/vList5"/>
    <dgm:cxn modelId="{C7C40D77-DBC9-6746-A489-DAFA506DFFFD}" type="presParOf" srcId="{A1167310-5D1D-9143-8C01-E1D4A0E274A8}" destId="{CB5DC9F6-EA34-414F-BD5E-BC4B72C1EF99}" srcOrd="4" destOrd="0" presId="urn:microsoft.com/office/officeart/2005/8/layout/vList5"/>
    <dgm:cxn modelId="{8708D3DC-69AB-BE43-9F5B-70E977E20759}" type="presParOf" srcId="{CB5DC9F6-EA34-414F-BD5E-BC4B72C1EF99}" destId="{A88FDD63-CEDD-8044-89F2-E4926D3EBB4E}" srcOrd="0" destOrd="0" presId="urn:microsoft.com/office/officeart/2005/8/layout/vList5"/>
    <dgm:cxn modelId="{8AF50352-62BE-E04E-A184-4902E4F1AF87}" type="presParOf" srcId="{CB5DC9F6-EA34-414F-BD5E-BC4B72C1EF99}" destId="{247D6BBB-70BA-FF40-A006-A736301F4BB6}" srcOrd="1" destOrd="0" presId="urn:microsoft.com/office/officeart/2005/8/layout/vList5"/>
    <dgm:cxn modelId="{B21C8437-BB70-2946-81BC-2590A3F0700F}" type="presParOf" srcId="{A1167310-5D1D-9143-8C01-E1D4A0E274A8}" destId="{472211D4-98AD-6B43-89A2-6C5157738927}" srcOrd="5" destOrd="0" presId="urn:microsoft.com/office/officeart/2005/8/layout/vList5"/>
    <dgm:cxn modelId="{1BBF8B28-C65F-A44B-BDB2-CB9961068465}" type="presParOf" srcId="{A1167310-5D1D-9143-8C01-E1D4A0E274A8}" destId="{34403323-3E50-5349-B3E2-C43E9E5858EF}" srcOrd="6" destOrd="0" presId="urn:microsoft.com/office/officeart/2005/8/layout/vList5"/>
    <dgm:cxn modelId="{34A5F895-738C-BC49-BC9F-760C1E611E00}" type="presParOf" srcId="{34403323-3E50-5349-B3E2-C43E9E5858EF}" destId="{214E34C9-427F-154F-94C6-17698314B899}" srcOrd="0" destOrd="0" presId="urn:microsoft.com/office/officeart/2005/8/layout/vList5"/>
    <dgm:cxn modelId="{68867CFF-241D-C741-A164-6194CE5EC677}" type="presParOf" srcId="{34403323-3E50-5349-B3E2-C43E9E5858EF}" destId="{DAC24D66-8572-BE45-88E6-46D82FF5FC61}" srcOrd="1" destOrd="0" presId="urn:microsoft.com/office/officeart/2005/8/layout/vList5"/>
    <dgm:cxn modelId="{E2675ECB-1491-9D4E-8E7B-8DCAE71C753D}" type="presParOf" srcId="{A1167310-5D1D-9143-8C01-E1D4A0E274A8}" destId="{60A33B21-F8BC-644D-B49E-3FD4CD2BEF2F}" srcOrd="7" destOrd="0" presId="urn:microsoft.com/office/officeart/2005/8/layout/vList5"/>
    <dgm:cxn modelId="{3BE56A24-F6B0-2B45-8F03-8BDDD84804C8}" type="presParOf" srcId="{A1167310-5D1D-9143-8C01-E1D4A0E274A8}" destId="{F8CA623B-3DD4-EC43-9DB9-0005AF811C8D}" srcOrd="8" destOrd="0" presId="urn:microsoft.com/office/officeart/2005/8/layout/vList5"/>
    <dgm:cxn modelId="{1512FB06-A4D6-3049-9403-D99421DCF714}" type="presParOf" srcId="{F8CA623B-3DD4-EC43-9DB9-0005AF811C8D}" destId="{FEFCB59A-5D1E-6349-849D-4CD4BCFF35F9}" srcOrd="0" destOrd="0" presId="urn:microsoft.com/office/officeart/2005/8/layout/vList5"/>
    <dgm:cxn modelId="{22F92907-6A27-8147-AE70-EC2C2FD445DA}" type="presParOf" srcId="{F8CA623B-3DD4-EC43-9DB9-0005AF811C8D}" destId="{316DB134-425E-0544-A67C-F869121FB560}" srcOrd="1" destOrd="0" presId="urn:microsoft.com/office/officeart/2005/8/layout/vList5"/>
    <dgm:cxn modelId="{DFA61878-7BF2-4146-977C-F5427BCE1688}" type="presParOf" srcId="{A1167310-5D1D-9143-8C01-E1D4A0E274A8}" destId="{18945E7A-2C2B-BD41-9863-6DF23930827D}" srcOrd="9" destOrd="0" presId="urn:microsoft.com/office/officeart/2005/8/layout/vList5"/>
    <dgm:cxn modelId="{A41B0A68-43D9-B147-B5C1-4985E8966219}" type="presParOf" srcId="{A1167310-5D1D-9143-8C01-E1D4A0E274A8}" destId="{CD9AD919-F42C-874D-B847-BEF6CC1ADEAE}" srcOrd="10" destOrd="0" presId="urn:microsoft.com/office/officeart/2005/8/layout/vList5"/>
    <dgm:cxn modelId="{F215DDB1-029B-A84F-BC97-846617D3563B}" type="presParOf" srcId="{CD9AD919-F42C-874D-B847-BEF6CC1ADEAE}" destId="{8B14C9BC-C454-874E-A192-12F6C0C255B9}" srcOrd="0" destOrd="0" presId="urn:microsoft.com/office/officeart/2005/8/layout/vList5"/>
    <dgm:cxn modelId="{BC1647C0-BFDA-D54C-8633-B5B4EEDC36DD}" type="presParOf" srcId="{CD9AD919-F42C-874D-B847-BEF6CC1ADEAE}" destId="{3D7EC829-6283-6540-ADC8-14AA4EE81CB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1F18F7-6819-854E-98C0-75006211873E}"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F3517E2E-96AE-D344-A0F5-73A2F5C1BD08}">
      <dgm:prSet phldrT="[Text]" custT="1"/>
      <dgm:spPr/>
      <dgm:t>
        <a:bodyPr/>
        <a:lstStyle/>
        <a:p>
          <a:r>
            <a:rPr lang="en-GB" sz="2600">
              <a:solidFill>
                <a:schemeClr val="bg2"/>
              </a:solidFill>
              <a:latin typeface="Montserrat" pitchFamily="2" charset="77"/>
            </a:rPr>
            <a:t>Discuss in advance with community stakeholders, volunteers and local authorities</a:t>
          </a:r>
        </a:p>
      </dgm:t>
    </dgm:pt>
    <dgm:pt modelId="{05E1DA52-A686-7743-864D-1F2CB48330AF}" type="parTrans" cxnId="{E4C5DA87-290D-8D41-94A1-7C31E949C9AC}">
      <dgm:prSet/>
      <dgm:spPr/>
      <dgm:t>
        <a:bodyPr/>
        <a:lstStyle/>
        <a:p>
          <a:endParaRPr lang="en-GB">
            <a:solidFill>
              <a:schemeClr val="bg2"/>
            </a:solidFill>
            <a:latin typeface="Montserrat" pitchFamily="2" charset="77"/>
          </a:endParaRPr>
        </a:p>
      </dgm:t>
    </dgm:pt>
    <dgm:pt modelId="{69D10938-44E8-5B41-9405-957F477D04A0}" type="sibTrans" cxnId="{E4C5DA87-290D-8D41-94A1-7C31E949C9AC}">
      <dgm:prSet/>
      <dgm:spPr/>
      <dgm:t>
        <a:bodyPr/>
        <a:lstStyle/>
        <a:p>
          <a:endParaRPr lang="en-GB">
            <a:solidFill>
              <a:schemeClr val="bg2"/>
            </a:solidFill>
            <a:latin typeface="Montserrat" pitchFamily="2" charset="77"/>
          </a:endParaRPr>
        </a:p>
      </dgm:t>
    </dgm:pt>
    <dgm:pt modelId="{B2721CBE-C49B-5B4D-933A-73DDB07D6417}">
      <dgm:prSet phldrT="[Text]" custT="1"/>
      <dgm:spPr/>
      <dgm:t>
        <a:bodyPr/>
        <a:lstStyle/>
        <a:p>
          <a:r>
            <a:rPr lang="en-GB" sz="2600">
              <a:solidFill>
                <a:schemeClr val="bg2"/>
              </a:solidFill>
              <a:latin typeface="Montserrat" pitchFamily="2" charset="77"/>
            </a:rPr>
            <a:t>Information to share with the wider community e.g., through a community meeting </a:t>
          </a:r>
        </a:p>
      </dgm:t>
    </dgm:pt>
    <dgm:pt modelId="{F1252446-FC2E-EF45-89AC-BF8C468EE6CC}" type="parTrans" cxnId="{3A27C0AD-3424-7344-8721-10D66E22A8C4}">
      <dgm:prSet/>
      <dgm:spPr/>
      <dgm:t>
        <a:bodyPr/>
        <a:lstStyle/>
        <a:p>
          <a:endParaRPr lang="en-GB">
            <a:solidFill>
              <a:schemeClr val="bg2"/>
            </a:solidFill>
            <a:latin typeface="Montserrat" pitchFamily="2" charset="77"/>
          </a:endParaRPr>
        </a:p>
      </dgm:t>
    </dgm:pt>
    <dgm:pt modelId="{54190C64-3534-4441-802B-1F848E2188FC}" type="sibTrans" cxnId="{3A27C0AD-3424-7344-8721-10D66E22A8C4}">
      <dgm:prSet/>
      <dgm:spPr/>
      <dgm:t>
        <a:bodyPr/>
        <a:lstStyle/>
        <a:p>
          <a:endParaRPr lang="en-GB">
            <a:solidFill>
              <a:schemeClr val="bg2"/>
            </a:solidFill>
            <a:latin typeface="Montserrat" pitchFamily="2" charset="77"/>
          </a:endParaRPr>
        </a:p>
      </dgm:t>
    </dgm:pt>
    <dgm:pt modelId="{694BE25B-96E3-5240-84EE-B51D9FB54C1C}">
      <dgm:prSet phldrT="[Text]" custT="1"/>
      <dgm:spPr/>
      <dgm:t>
        <a:bodyPr/>
        <a:lstStyle/>
        <a:p>
          <a:r>
            <a:rPr lang="en-GB" sz="2600">
              <a:solidFill>
                <a:schemeClr val="bg2"/>
              </a:solidFill>
              <a:latin typeface="Montserrat" pitchFamily="2" charset="77"/>
            </a:rPr>
            <a:t>Topics to brief assessment teams on</a:t>
          </a:r>
        </a:p>
      </dgm:t>
    </dgm:pt>
    <dgm:pt modelId="{B423B5DB-4AC1-B546-AA71-60C06CC7213E}" type="parTrans" cxnId="{C1A4CAED-2C38-0948-AEA1-671ED5595127}">
      <dgm:prSet/>
      <dgm:spPr/>
      <dgm:t>
        <a:bodyPr/>
        <a:lstStyle/>
        <a:p>
          <a:endParaRPr lang="en-GB">
            <a:solidFill>
              <a:schemeClr val="bg2"/>
            </a:solidFill>
            <a:latin typeface="Montserrat" pitchFamily="2" charset="77"/>
          </a:endParaRPr>
        </a:p>
      </dgm:t>
    </dgm:pt>
    <dgm:pt modelId="{FCB05A5A-EFCC-9245-A7DE-9229478F3B3B}" type="sibTrans" cxnId="{C1A4CAED-2C38-0948-AEA1-671ED5595127}">
      <dgm:prSet/>
      <dgm:spPr/>
      <dgm:t>
        <a:bodyPr/>
        <a:lstStyle/>
        <a:p>
          <a:endParaRPr lang="en-GB">
            <a:solidFill>
              <a:schemeClr val="bg2"/>
            </a:solidFill>
            <a:latin typeface="Montserrat" pitchFamily="2" charset="77"/>
          </a:endParaRPr>
        </a:p>
      </dgm:t>
    </dgm:pt>
    <dgm:pt modelId="{659562B9-F97A-6D48-8AC9-2EC3E0F3DC05}" type="pres">
      <dgm:prSet presAssocID="{A21F18F7-6819-854E-98C0-75006211873E}" presName="Name0" presStyleCnt="0">
        <dgm:presLayoutVars>
          <dgm:dir/>
          <dgm:resizeHandles val="exact"/>
        </dgm:presLayoutVars>
      </dgm:prSet>
      <dgm:spPr/>
    </dgm:pt>
    <dgm:pt modelId="{4724BD90-52B0-8749-9C2E-69965B66551E}" type="pres">
      <dgm:prSet presAssocID="{F3517E2E-96AE-D344-A0F5-73A2F5C1BD08}" presName="node" presStyleLbl="node1" presStyleIdx="0" presStyleCnt="3">
        <dgm:presLayoutVars>
          <dgm:bulletEnabled val="1"/>
        </dgm:presLayoutVars>
      </dgm:prSet>
      <dgm:spPr/>
    </dgm:pt>
    <dgm:pt modelId="{C8E8B5AA-951B-E040-A5EE-7053E38709B4}" type="pres">
      <dgm:prSet presAssocID="{69D10938-44E8-5B41-9405-957F477D04A0}" presName="sibTrans" presStyleLbl="sibTrans2D1" presStyleIdx="0" presStyleCnt="2"/>
      <dgm:spPr/>
    </dgm:pt>
    <dgm:pt modelId="{D172FD97-0F19-594A-9C71-24F6E58BC9F1}" type="pres">
      <dgm:prSet presAssocID="{69D10938-44E8-5B41-9405-957F477D04A0}" presName="connectorText" presStyleLbl="sibTrans2D1" presStyleIdx="0" presStyleCnt="2"/>
      <dgm:spPr/>
    </dgm:pt>
    <dgm:pt modelId="{2AD82744-A177-FD4A-95F1-B6C1DB04C527}" type="pres">
      <dgm:prSet presAssocID="{B2721CBE-C49B-5B4D-933A-73DDB07D6417}" presName="node" presStyleLbl="node1" presStyleIdx="1" presStyleCnt="3">
        <dgm:presLayoutVars>
          <dgm:bulletEnabled val="1"/>
        </dgm:presLayoutVars>
      </dgm:prSet>
      <dgm:spPr/>
    </dgm:pt>
    <dgm:pt modelId="{9E64450D-9E23-764C-8555-7E4195373DA5}" type="pres">
      <dgm:prSet presAssocID="{54190C64-3534-4441-802B-1F848E2188FC}" presName="sibTrans" presStyleLbl="sibTrans2D1" presStyleIdx="1" presStyleCnt="2"/>
      <dgm:spPr/>
    </dgm:pt>
    <dgm:pt modelId="{F8A1729F-EBAC-8347-9E27-39A0975D7B7D}" type="pres">
      <dgm:prSet presAssocID="{54190C64-3534-4441-802B-1F848E2188FC}" presName="connectorText" presStyleLbl="sibTrans2D1" presStyleIdx="1" presStyleCnt="2"/>
      <dgm:spPr/>
    </dgm:pt>
    <dgm:pt modelId="{10120E6C-5E35-1E48-AC86-9986063F84DB}" type="pres">
      <dgm:prSet presAssocID="{694BE25B-96E3-5240-84EE-B51D9FB54C1C}" presName="node" presStyleLbl="node1" presStyleIdx="2" presStyleCnt="3">
        <dgm:presLayoutVars>
          <dgm:bulletEnabled val="1"/>
        </dgm:presLayoutVars>
      </dgm:prSet>
      <dgm:spPr/>
    </dgm:pt>
  </dgm:ptLst>
  <dgm:cxnLst>
    <dgm:cxn modelId="{69BFEA1B-364D-0E44-9EE4-AC71C8A0A92B}" type="presOf" srcId="{A21F18F7-6819-854E-98C0-75006211873E}" destId="{659562B9-F97A-6D48-8AC9-2EC3E0F3DC05}" srcOrd="0" destOrd="0" presId="urn:microsoft.com/office/officeart/2005/8/layout/process1"/>
    <dgm:cxn modelId="{3632222E-4A9C-984B-AFFC-53D42FF405E2}" type="presOf" srcId="{694BE25B-96E3-5240-84EE-B51D9FB54C1C}" destId="{10120E6C-5E35-1E48-AC86-9986063F84DB}" srcOrd="0" destOrd="0" presId="urn:microsoft.com/office/officeart/2005/8/layout/process1"/>
    <dgm:cxn modelId="{36E40364-5ED5-A84B-86C7-5D7DD365F31A}" type="presOf" srcId="{54190C64-3534-4441-802B-1F848E2188FC}" destId="{F8A1729F-EBAC-8347-9E27-39A0975D7B7D}" srcOrd="1" destOrd="0" presId="urn:microsoft.com/office/officeart/2005/8/layout/process1"/>
    <dgm:cxn modelId="{0364AD7E-36C7-5F41-AC12-8D61F8242A28}" type="presOf" srcId="{B2721CBE-C49B-5B4D-933A-73DDB07D6417}" destId="{2AD82744-A177-FD4A-95F1-B6C1DB04C527}" srcOrd="0" destOrd="0" presId="urn:microsoft.com/office/officeart/2005/8/layout/process1"/>
    <dgm:cxn modelId="{E4C5DA87-290D-8D41-94A1-7C31E949C9AC}" srcId="{A21F18F7-6819-854E-98C0-75006211873E}" destId="{F3517E2E-96AE-D344-A0F5-73A2F5C1BD08}" srcOrd="0" destOrd="0" parTransId="{05E1DA52-A686-7743-864D-1F2CB48330AF}" sibTransId="{69D10938-44E8-5B41-9405-957F477D04A0}"/>
    <dgm:cxn modelId="{69E618A3-8FB1-9945-8DC0-3D0529E914EA}" type="presOf" srcId="{F3517E2E-96AE-D344-A0F5-73A2F5C1BD08}" destId="{4724BD90-52B0-8749-9C2E-69965B66551E}" srcOrd="0" destOrd="0" presId="urn:microsoft.com/office/officeart/2005/8/layout/process1"/>
    <dgm:cxn modelId="{3A27C0AD-3424-7344-8721-10D66E22A8C4}" srcId="{A21F18F7-6819-854E-98C0-75006211873E}" destId="{B2721CBE-C49B-5B4D-933A-73DDB07D6417}" srcOrd="1" destOrd="0" parTransId="{F1252446-FC2E-EF45-89AC-BF8C468EE6CC}" sibTransId="{54190C64-3534-4441-802B-1F848E2188FC}"/>
    <dgm:cxn modelId="{8C6D64DB-DD39-3B4D-BD49-09C03338915B}" type="presOf" srcId="{69D10938-44E8-5B41-9405-957F477D04A0}" destId="{D172FD97-0F19-594A-9C71-24F6E58BC9F1}" srcOrd="1" destOrd="0" presId="urn:microsoft.com/office/officeart/2005/8/layout/process1"/>
    <dgm:cxn modelId="{D10C6CDB-D1CE-FD44-AD3A-EA0EE001304A}" type="presOf" srcId="{69D10938-44E8-5B41-9405-957F477D04A0}" destId="{C8E8B5AA-951B-E040-A5EE-7053E38709B4}" srcOrd="0" destOrd="0" presId="urn:microsoft.com/office/officeart/2005/8/layout/process1"/>
    <dgm:cxn modelId="{C1A4CAED-2C38-0948-AEA1-671ED5595127}" srcId="{A21F18F7-6819-854E-98C0-75006211873E}" destId="{694BE25B-96E3-5240-84EE-B51D9FB54C1C}" srcOrd="2" destOrd="0" parTransId="{B423B5DB-4AC1-B546-AA71-60C06CC7213E}" sibTransId="{FCB05A5A-EFCC-9245-A7DE-9229478F3B3B}"/>
    <dgm:cxn modelId="{6B1E15F4-1BBE-8141-B133-5EA74B699F7C}" type="presOf" srcId="{54190C64-3534-4441-802B-1F848E2188FC}" destId="{9E64450D-9E23-764C-8555-7E4195373DA5}" srcOrd="0" destOrd="0" presId="urn:microsoft.com/office/officeart/2005/8/layout/process1"/>
    <dgm:cxn modelId="{C2529432-6A12-FA4C-ADBC-00FDC607D3D8}" type="presParOf" srcId="{659562B9-F97A-6D48-8AC9-2EC3E0F3DC05}" destId="{4724BD90-52B0-8749-9C2E-69965B66551E}" srcOrd="0" destOrd="0" presId="urn:microsoft.com/office/officeart/2005/8/layout/process1"/>
    <dgm:cxn modelId="{EDF5C78B-EAD9-1F45-AD48-C3011A2CED0C}" type="presParOf" srcId="{659562B9-F97A-6D48-8AC9-2EC3E0F3DC05}" destId="{C8E8B5AA-951B-E040-A5EE-7053E38709B4}" srcOrd="1" destOrd="0" presId="urn:microsoft.com/office/officeart/2005/8/layout/process1"/>
    <dgm:cxn modelId="{1788AC4B-9B10-534D-AE70-E4C75742B0D7}" type="presParOf" srcId="{C8E8B5AA-951B-E040-A5EE-7053E38709B4}" destId="{D172FD97-0F19-594A-9C71-24F6E58BC9F1}" srcOrd="0" destOrd="0" presId="urn:microsoft.com/office/officeart/2005/8/layout/process1"/>
    <dgm:cxn modelId="{C1A9D33F-7C65-C346-AB6B-349A5C252AE6}" type="presParOf" srcId="{659562B9-F97A-6D48-8AC9-2EC3E0F3DC05}" destId="{2AD82744-A177-FD4A-95F1-B6C1DB04C527}" srcOrd="2" destOrd="0" presId="urn:microsoft.com/office/officeart/2005/8/layout/process1"/>
    <dgm:cxn modelId="{691553E7-72D4-A242-9C5A-419C5FEFE0EC}" type="presParOf" srcId="{659562B9-F97A-6D48-8AC9-2EC3E0F3DC05}" destId="{9E64450D-9E23-764C-8555-7E4195373DA5}" srcOrd="3" destOrd="0" presId="urn:microsoft.com/office/officeart/2005/8/layout/process1"/>
    <dgm:cxn modelId="{1A54259C-54BB-A04D-8F36-E44FAA8FFDD5}" type="presParOf" srcId="{9E64450D-9E23-764C-8555-7E4195373DA5}" destId="{F8A1729F-EBAC-8347-9E27-39A0975D7B7D}" srcOrd="0" destOrd="0" presId="urn:microsoft.com/office/officeart/2005/8/layout/process1"/>
    <dgm:cxn modelId="{88CB4983-24F7-0943-8CCB-58FD1BFE97F7}" type="presParOf" srcId="{659562B9-F97A-6D48-8AC9-2EC3E0F3DC05}" destId="{10120E6C-5E35-1E48-AC86-9986063F84D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66B02F0-6A84-7C45-868E-0D037A6942C9}"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08523BCD-3541-E04F-B4E5-DD0830185A50}">
      <dgm:prSet phldrT="[Text]" custT="1"/>
      <dgm:spPr/>
      <dgm:t>
        <a:bodyPr/>
        <a:lstStyle/>
        <a:p>
          <a:r>
            <a:rPr lang="en-GB" sz="2800" b="1" dirty="0">
              <a:solidFill>
                <a:schemeClr val="tx2"/>
              </a:solidFill>
              <a:latin typeface="Montserrat" pitchFamily="2" charset="77"/>
            </a:rPr>
            <a:t>1. Build understanding and acceptance to use selection criteria</a:t>
          </a:r>
        </a:p>
      </dgm:t>
    </dgm:pt>
    <dgm:pt modelId="{4ECA9AE3-3938-3144-83C1-E7D6096DF669}" type="parTrans" cxnId="{5A87AE9E-7241-A544-AD68-868D5747A8B7}">
      <dgm:prSet/>
      <dgm:spPr/>
      <dgm:t>
        <a:bodyPr/>
        <a:lstStyle/>
        <a:p>
          <a:endParaRPr lang="en-GB"/>
        </a:p>
      </dgm:t>
    </dgm:pt>
    <dgm:pt modelId="{87506282-05F7-2747-94AB-A22C19DCEFA2}" type="sibTrans" cxnId="{5A87AE9E-7241-A544-AD68-868D5747A8B7}">
      <dgm:prSet/>
      <dgm:spPr/>
      <dgm:t>
        <a:bodyPr/>
        <a:lstStyle/>
        <a:p>
          <a:endParaRPr lang="en-GB"/>
        </a:p>
      </dgm:t>
    </dgm:pt>
    <dgm:pt modelId="{08D28404-96A5-7D42-A283-7F6FFA499D8D}">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Explain why it's needed – openly and widely</a:t>
          </a:r>
        </a:p>
      </dgm:t>
    </dgm:pt>
    <dgm:pt modelId="{C3606A66-1F01-B547-8C13-C8147C3C9A48}" type="parTrans" cxnId="{AAB475F6-8A4C-E64D-BCA3-EAEB4DC1ED73}">
      <dgm:prSet/>
      <dgm:spPr/>
      <dgm:t>
        <a:bodyPr/>
        <a:lstStyle/>
        <a:p>
          <a:endParaRPr lang="en-GB"/>
        </a:p>
      </dgm:t>
    </dgm:pt>
    <dgm:pt modelId="{12981215-9BB7-BD4A-A970-6CFB69128ED1}" type="sibTrans" cxnId="{AAB475F6-8A4C-E64D-BCA3-EAEB4DC1ED73}">
      <dgm:prSet/>
      <dgm:spPr/>
      <dgm:t>
        <a:bodyPr/>
        <a:lstStyle/>
        <a:p>
          <a:endParaRPr lang="en-GB"/>
        </a:p>
      </dgm:t>
    </dgm:pt>
    <dgm:pt modelId="{38822B81-D542-FF4A-992C-53689F85E924}">
      <dgm:prSet phldrT="[Text]" custT="1"/>
      <dgm:spPr/>
      <dgm:t>
        <a:bodyPr/>
        <a:lstStyle/>
        <a:p>
          <a:r>
            <a:rPr lang="en-GB" sz="2800" b="1">
              <a:solidFill>
                <a:schemeClr val="tx2"/>
              </a:solidFill>
              <a:latin typeface="Montserrat" pitchFamily="2" charset="77"/>
            </a:rPr>
            <a:t>2. Discuss and agree the selection criteria</a:t>
          </a:r>
        </a:p>
      </dgm:t>
    </dgm:pt>
    <dgm:pt modelId="{2877B465-19FF-714C-B305-A9CBC0DCD207}" type="parTrans" cxnId="{3A48FC60-7D3B-E248-A483-63BCA879B1AB}">
      <dgm:prSet/>
      <dgm:spPr/>
      <dgm:t>
        <a:bodyPr/>
        <a:lstStyle/>
        <a:p>
          <a:endParaRPr lang="en-GB"/>
        </a:p>
      </dgm:t>
    </dgm:pt>
    <dgm:pt modelId="{47A22FCE-579B-BB47-B1E0-FA84449F7B99}" type="sibTrans" cxnId="{3A48FC60-7D3B-E248-A483-63BCA879B1AB}">
      <dgm:prSet/>
      <dgm:spPr/>
      <dgm:t>
        <a:bodyPr/>
        <a:lstStyle/>
        <a:p>
          <a:endParaRPr lang="en-GB"/>
        </a:p>
      </dgm:t>
    </dgm:pt>
    <dgm:pt modelId="{7866ACBB-6BC4-BD41-B15A-E331D29A57A9}">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Discuss with a wide range of groups</a:t>
          </a:r>
        </a:p>
      </dgm:t>
    </dgm:pt>
    <dgm:pt modelId="{2C14ABE1-C129-5048-85E7-DFA0711FE198}" type="parTrans" cxnId="{695F1F6D-C515-004F-A5AB-1F28FB7F9481}">
      <dgm:prSet/>
      <dgm:spPr/>
      <dgm:t>
        <a:bodyPr/>
        <a:lstStyle/>
        <a:p>
          <a:endParaRPr lang="en-GB"/>
        </a:p>
      </dgm:t>
    </dgm:pt>
    <dgm:pt modelId="{B6CE183B-968F-A44F-B17F-78320D5B538B}" type="sibTrans" cxnId="{695F1F6D-C515-004F-A5AB-1F28FB7F9481}">
      <dgm:prSet/>
      <dgm:spPr/>
      <dgm:t>
        <a:bodyPr/>
        <a:lstStyle/>
        <a:p>
          <a:endParaRPr lang="en-GB"/>
        </a:p>
      </dgm:t>
    </dgm:pt>
    <dgm:pt modelId="{05C83B80-8873-444C-AE47-6EE5AB5C06CD}">
      <dgm:prSet phldrT="[Text]" custT="1"/>
      <dgm:spPr/>
      <dgm:t>
        <a:bodyPr/>
        <a:lstStyle/>
        <a:p>
          <a:r>
            <a:rPr lang="en-GB" sz="2800" b="1" dirty="0">
              <a:solidFill>
                <a:schemeClr val="tx2"/>
              </a:solidFill>
              <a:latin typeface="Montserrat" pitchFamily="2" charset="77"/>
            </a:rPr>
            <a:t>3. Communicate the agreed criteria widely and answer questions</a:t>
          </a:r>
        </a:p>
      </dgm:t>
    </dgm:pt>
    <dgm:pt modelId="{57F3F737-4A5B-E64F-8847-9DDACC9B88D1}" type="parTrans" cxnId="{B744D514-B7A5-254E-91D7-825CEA649C8A}">
      <dgm:prSet/>
      <dgm:spPr/>
      <dgm:t>
        <a:bodyPr/>
        <a:lstStyle/>
        <a:p>
          <a:endParaRPr lang="en-GB"/>
        </a:p>
      </dgm:t>
    </dgm:pt>
    <dgm:pt modelId="{5E320C21-74BC-C64A-9E56-CF1573DC8075}" type="sibTrans" cxnId="{B744D514-B7A5-254E-91D7-825CEA649C8A}">
      <dgm:prSet/>
      <dgm:spPr/>
      <dgm:t>
        <a:bodyPr/>
        <a:lstStyle/>
        <a:p>
          <a:endParaRPr lang="en-GB"/>
        </a:p>
      </dgm:t>
    </dgm:pt>
    <dgm:pt modelId="{17DE7D51-7BEF-134B-9DBE-2AED366285FC}">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Communicate final criteria clearly and widely</a:t>
          </a:r>
        </a:p>
      </dgm:t>
    </dgm:pt>
    <dgm:pt modelId="{6FF9CE4E-3FCC-7F42-A1FD-9E8DEBA1DE7B}" type="parTrans" cxnId="{CF1092EB-1F01-1540-9557-E2B9DA9DF189}">
      <dgm:prSet/>
      <dgm:spPr/>
      <dgm:t>
        <a:bodyPr/>
        <a:lstStyle/>
        <a:p>
          <a:endParaRPr lang="en-GB"/>
        </a:p>
      </dgm:t>
    </dgm:pt>
    <dgm:pt modelId="{E13CEDF8-A657-1C45-9B61-5313A6DAEA51}" type="sibTrans" cxnId="{CF1092EB-1F01-1540-9557-E2B9DA9DF189}">
      <dgm:prSet/>
      <dgm:spPr/>
      <dgm:t>
        <a:bodyPr/>
        <a:lstStyle/>
        <a:p>
          <a:endParaRPr lang="en-GB"/>
        </a:p>
      </dgm:t>
    </dgm:pt>
    <dgm:pt modelId="{F09C5CA1-7200-6647-9559-00E4AC9AF67A}">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Understand resistance</a:t>
          </a:r>
        </a:p>
      </dgm:t>
    </dgm:pt>
    <dgm:pt modelId="{9D428215-C228-D448-9922-39A8AB6A20A2}" type="parTrans" cxnId="{611AC3DF-236C-A646-8FC9-9BE4D4D83B19}">
      <dgm:prSet/>
      <dgm:spPr/>
      <dgm:t>
        <a:bodyPr/>
        <a:lstStyle/>
        <a:p>
          <a:endParaRPr lang="en-GB"/>
        </a:p>
      </dgm:t>
    </dgm:pt>
    <dgm:pt modelId="{B9A98F0C-62E5-C74B-AE31-17793CF1BD53}" type="sibTrans" cxnId="{611AC3DF-236C-A646-8FC9-9BE4D4D83B19}">
      <dgm:prSet/>
      <dgm:spPr/>
      <dgm:t>
        <a:bodyPr/>
        <a:lstStyle/>
        <a:p>
          <a:endParaRPr lang="en-GB"/>
        </a:p>
      </dgm:t>
    </dgm:pt>
    <dgm:pt modelId="{15B926F9-C65B-F846-9BE7-831CFB1D0670}">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Compromise to build acceptance</a:t>
          </a:r>
        </a:p>
      </dgm:t>
    </dgm:pt>
    <dgm:pt modelId="{D5A86CA4-DCA0-6144-A107-FBB9B3D01236}" type="parTrans" cxnId="{ECED3861-E11A-2946-800F-74407427E82C}">
      <dgm:prSet/>
      <dgm:spPr/>
      <dgm:t>
        <a:bodyPr/>
        <a:lstStyle/>
        <a:p>
          <a:endParaRPr lang="en-GB"/>
        </a:p>
      </dgm:t>
    </dgm:pt>
    <dgm:pt modelId="{D11A8A2C-683A-2B4D-A8EE-D644C86804CB}" type="sibTrans" cxnId="{ECED3861-E11A-2946-800F-74407427E82C}">
      <dgm:prSet/>
      <dgm:spPr/>
      <dgm:t>
        <a:bodyPr/>
        <a:lstStyle/>
        <a:p>
          <a:endParaRPr lang="en-GB"/>
        </a:p>
      </dgm:t>
    </dgm:pt>
    <dgm:pt modelId="{2B06F4B8-046B-564F-AC8F-970A0317CA1D}">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Understand the context </a:t>
          </a:r>
        </a:p>
      </dgm:t>
    </dgm:pt>
    <dgm:pt modelId="{D607D91D-91B0-AE49-AEA9-BDCC86BBFB50}" type="parTrans" cxnId="{BE38FD7E-F1B4-C544-A162-C0036CF8F06F}">
      <dgm:prSet/>
      <dgm:spPr/>
      <dgm:t>
        <a:bodyPr/>
        <a:lstStyle/>
        <a:p>
          <a:endParaRPr lang="en-GB"/>
        </a:p>
      </dgm:t>
    </dgm:pt>
    <dgm:pt modelId="{3D3E710C-098C-C44D-BC49-D8D35675D2C2}" type="sibTrans" cxnId="{BE38FD7E-F1B4-C544-A162-C0036CF8F06F}">
      <dgm:prSet/>
      <dgm:spPr/>
      <dgm:t>
        <a:bodyPr/>
        <a:lstStyle/>
        <a:p>
          <a:endParaRPr lang="en-GB"/>
        </a:p>
      </dgm:t>
    </dgm:pt>
    <dgm:pt modelId="{D4BAB349-0D2B-794E-8997-50A730F91A8E}">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A feedback mechanism is essential – with confidential channels</a:t>
          </a:r>
        </a:p>
      </dgm:t>
    </dgm:pt>
    <dgm:pt modelId="{092C0BDD-AE4B-EB4E-9BDA-1F69A3B1935D}" type="parTrans" cxnId="{523FE662-9351-3B4A-B9D5-CD32899994D8}">
      <dgm:prSet/>
      <dgm:spPr/>
      <dgm:t>
        <a:bodyPr/>
        <a:lstStyle/>
        <a:p>
          <a:endParaRPr lang="en-GB"/>
        </a:p>
      </dgm:t>
    </dgm:pt>
    <dgm:pt modelId="{497CB010-08B7-1549-B640-DC505BD94EA8}" type="sibTrans" cxnId="{523FE662-9351-3B4A-B9D5-CD32899994D8}">
      <dgm:prSet/>
      <dgm:spPr/>
      <dgm:t>
        <a:bodyPr/>
        <a:lstStyle/>
        <a:p>
          <a:endParaRPr lang="en-GB"/>
        </a:p>
      </dgm:t>
    </dgm:pt>
    <dgm:pt modelId="{5A4272FE-65D4-D04A-AB34-91867E5F326F}">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Include volunteers &amp; committees</a:t>
          </a:r>
        </a:p>
      </dgm:t>
    </dgm:pt>
    <dgm:pt modelId="{72BB429D-EC76-6348-AF77-AED8C6E37543}" type="parTrans" cxnId="{4871397D-61DA-D44C-80B7-2361EF06CC12}">
      <dgm:prSet/>
      <dgm:spPr/>
      <dgm:t>
        <a:bodyPr/>
        <a:lstStyle/>
        <a:p>
          <a:endParaRPr lang="en-GB"/>
        </a:p>
      </dgm:t>
    </dgm:pt>
    <dgm:pt modelId="{90D7600B-AB10-394E-B430-AA629B16B060}" type="sibTrans" cxnId="{4871397D-61DA-D44C-80B7-2361EF06CC12}">
      <dgm:prSet/>
      <dgm:spPr/>
      <dgm:t>
        <a:bodyPr/>
        <a:lstStyle/>
        <a:p>
          <a:endParaRPr lang="en-GB"/>
        </a:p>
      </dgm:t>
    </dgm:pt>
    <dgm:pt modelId="{61524B19-DD25-3E42-AD36-9F8E0FD5E94C}">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Practical and fair criteria</a:t>
          </a:r>
        </a:p>
      </dgm:t>
    </dgm:pt>
    <dgm:pt modelId="{33D8BC1D-32FD-9A48-8172-02265C426887}" type="parTrans" cxnId="{AB471AB3-1404-6C45-957D-4741AF7FDFC0}">
      <dgm:prSet/>
      <dgm:spPr/>
      <dgm:t>
        <a:bodyPr/>
        <a:lstStyle/>
        <a:p>
          <a:endParaRPr lang="en-GB"/>
        </a:p>
      </dgm:t>
    </dgm:pt>
    <dgm:pt modelId="{05A3F31D-4730-6D4D-A139-86078AB45AD9}" type="sibTrans" cxnId="{AB471AB3-1404-6C45-957D-4741AF7FDFC0}">
      <dgm:prSet/>
      <dgm:spPr/>
      <dgm:t>
        <a:bodyPr/>
        <a:lstStyle/>
        <a:p>
          <a:endParaRPr lang="en-GB"/>
        </a:p>
      </dgm:t>
    </dgm:pt>
    <dgm:pt modelId="{0AD83479-C584-1643-A15A-CE788AD50A22}">
      <dgm:prSet phldrT="[Text]" custT="1"/>
      <dgm:spPr>
        <a:solidFill>
          <a:srgbClr val="01C8C3"/>
        </a:solidFill>
        <a:ln>
          <a:solidFill>
            <a:srgbClr val="01C8C3"/>
          </a:solidFill>
        </a:ln>
      </dgm:spPr>
      <dgm:t>
        <a:bodyPr tIns="0"/>
        <a:lstStyle/>
        <a:p>
          <a:pPr>
            <a:spcAft>
              <a:spcPts val="1200"/>
            </a:spcAft>
          </a:pPr>
          <a:r>
            <a:rPr lang="en-GB" sz="2400">
              <a:latin typeface="Open Sans" panose="020B0606030504020204" pitchFamily="34" charset="0"/>
              <a:ea typeface="Open Sans" panose="020B0606030504020204" pitchFamily="34" charset="0"/>
              <a:cs typeface="Open Sans" panose="020B0606030504020204" pitchFamily="34" charset="0"/>
            </a:rPr>
            <a:t>Discuss targeting</a:t>
          </a:r>
        </a:p>
      </dgm:t>
    </dgm:pt>
    <dgm:pt modelId="{52B3E9EB-F6F9-6E4E-8EC1-95D7B350F44C}" type="parTrans" cxnId="{C71948CE-FC05-9542-A9C9-7F482BF372E9}">
      <dgm:prSet/>
      <dgm:spPr/>
      <dgm:t>
        <a:bodyPr/>
        <a:lstStyle/>
        <a:p>
          <a:endParaRPr lang="en-GB"/>
        </a:p>
      </dgm:t>
    </dgm:pt>
    <dgm:pt modelId="{0F9C3819-D55B-DF47-A0BA-ED343E22126D}" type="sibTrans" cxnId="{C71948CE-FC05-9542-A9C9-7F482BF372E9}">
      <dgm:prSet/>
      <dgm:spPr/>
      <dgm:t>
        <a:bodyPr/>
        <a:lstStyle/>
        <a:p>
          <a:endParaRPr lang="en-GB"/>
        </a:p>
      </dgm:t>
    </dgm:pt>
    <dgm:pt modelId="{5596B7CF-4FA0-0C46-B0B6-93A615125A95}">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Ask the community who needs the support most</a:t>
          </a:r>
        </a:p>
      </dgm:t>
    </dgm:pt>
    <dgm:pt modelId="{6F011F6E-E0BF-1440-B413-9A551A27A20E}" type="parTrans" cxnId="{5750059C-9D5E-2B4E-B716-D0DEFB1DCB6B}">
      <dgm:prSet/>
      <dgm:spPr/>
      <dgm:t>
        <a:bodyPr/>
        <a:lstStyle/>
        <a:p>
          <a:endParaRPr lang="en-GB"/>
        </a:p>
      </dgm:t>
    </dgm:pt>
    <dgm:pt modelId="{5932A20E-3C6C-6645-A135-ED0000F49BAF}" type="sibTrans" cxnId="{5750059C-9D5E-2B4E-B716-D0DEFB1DCB6B}">
      <dgm:prSet/>
      <dgm:spPr/>
      <dgm:t>
        <a:bodyPr/>
        <a:lstStyle/>
        <a:p>
          <a:endParaRPr lang="en-GB"/>
        </a:p>
      </dgm:t>
    </dgm:pt>
    <dgm:pt modelId="{E9D6D03E-C194-424A-B855-CD1024BA3C3C}">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Brief staff and volunteers</a:t>
          </a:r>
        </a:p>
      </dgm:t>
    </dgm:pt>
    <dgm:pt modelId="{773968A9-0DA5-584C-9AE0-9120FD62B19B}" type="parTrans" cxnId="{60C7AF5D-DA45-B34F-8FC7-CA1CBDEFF241}">
      <dgm:prSet/>
      <dgm:spPr/>
      <dgm:t>
        <a:bodyPr/>
        <a:lstStyle/>
        <a:p>
          <a:endParaRPr lang="en-GB"/>
        </a:p>
      </dgm:t>
    </dgm:pt>
    <dgm:pt modelId="{96E7925F-C574-6D49-809C-DBBE9F1B5C1A}" type="sibTrans" cxnId="{60C7AF5D-DA45-B34F-8FC7-CA1CBDEFF241}">
      <dgm:prSet/>
      <dgm:spPr/>
      <dgm:t>
        <a:bodyPr/>
        <a:lstStyle/>
        <a:p>
          <a:endParaRPr lang="en-GB"/>
        </a:p>
      </dgm:t>
    </dgm:pt>
    <dgm:pt modelId="{0108D39F-4A19-0F48-93C2-1D9EA5049000}" type="pres">
      <dgm:prSet presAssocID="{266B02F0-6A84-7C45-868E-0D037A6942C9}" presName="Name0" presStyleCnt="0">
        <dgm:presLayoutVars>
          <dgm:dir/>
          <dgm:animLvl val="lvl"/>
          <dgm:resizeHandles val="exact"/>
        </dgm:presLayoutVars>
      </dgm:prSet>
      <dgm:spPr/>
    </dgm:pt>
    <dgm:pt modelId="{19FFF7F8-650C-474C-A625-3F00108FABF2}" type="pres">
      <dgm:prSet presAssocID="{266B02F0-6A84-7C45-868E-0D037A6942C9}" presName="tSp" presStyleCnt="0"/>
      <dgm:spPr/>
    </dgm:pt>
    <dgm:pt modelId="{C8A134E5-D14B-204E-BA46-08090C1225FB}" type="pres">
      <dgm:prSet presAssocID="{266B02F0-6A84-7C45-868E-0D037A6942C9}" presName="bSp" presStyleCnt="0"/>
      <dgm:spPr/>
    </dgm:pt>
    <dgm:pt modelId="{2B2C2EC5-F0BF-9D42-A45D-3D18217A51C0}" type="pres">
      <dgm:prSet presAssocID="{266B02F0-6A84-7C45-868E-0D037A6942C9}" presName="process" presStyleCnt="0"/>
      <dgm:spPr/>
    </dgm:pt>
    <dgm:pt modelId="{F116C68C-FDE7-BF4F-89FA-7CC0D1ADA4D7}" type="pres">
      <dgm:prSet presAssocID="{08523BCD-3541-E04F-B4E5-DD0830185A50}" presName="composite1" presStyleCnt="0"/>
      <dgm:spPr/>
    </dgm:pt>
    <dgm:pt modelId="{26976ED9-0E4F-5142-816F-430B5C83E23B}" type="pres">
      <dgm:prSet presAssocID="{08523BCD-3541-E04F-B4E5-DD0830185A50}" presName="dummyNode1" presStyleLbl="node1" presStyleIdx="0" presStyleCnt="3"/>
      <dgm:spPr/>
    </dgm:pt>
    <dgm:pt modelId="{FA0F91C1-7DB2-6446-908F-EF85114EE5CB}" type="pres">
      <dgm:prSet presAssocID="{08523BCD-3541-E04F-B4E5-DD0830185A50}" presName="childNode1" presStyleLbl="bgAcc1" presStyleIdx="0" presStyleCnt="3" custScaleX="137482" custScaleY="173533">
        <dgm:presLayoutVars>
          <dgm:bulletEnabled val="1"/>
        </dgm:presLayoutVars>
      </dgm:prSet>
      <dgm:spPr/>
    </dgm:pt>
    <dgm:pt modelId="{935E7D48-C2B0-F74B-BB32-C992005FF12D}" type="pres">
      <dgm:prSet presAssocID="{08523BCD-3541-E04F-B4E5-DD0830185A50}" presName="childNode1tx" presStyleLbl="bgAcc1" presStyleIdx="0" presStyleCnt="3">
        <dgm:presLayoutVars>
          <dgm:bulletEnabled val="1"/>
        </dgm:presLayoutVars>
      </dgm:prSet>
      <dgm:spPr/>
    </dgm:pt>
    <dgm:pt modelId="{0278BFE1-75F6-7E49-87C8-863FBF89B6E2}" type="pres">
      <dgm:prSet presAssocID="{08523BCD-3541-E04F-B4E5-DD0830185A50}" presName="parentNode1" presStyleLbl="node1" presStyleIdx="0" presStyleCnt="3" custScaleX="143954" custScaleY="142073" custLinFactNeighborX="-132" custLinFactNeighborY="74072">
        <dgm:presLayoutVars>
          <dgm:chMax val="1"/>
          <dgm:bulletEnabled val="1"/>
        </dgm:presLayoutVars>
      </dgm:prSet>
      <dgm:spPr/>
    </dgm:pt>
    <dgm:pt modelId="{E69F7F0D-1E92-3244-897A-31BF974296DE}" type="pres">
      <dgm:prSet presAssocID="{08523BCD-3541-E04F-B4E5-DD0830185A50}" presName="connSite1" presStyleCnt="0"/>
      <dgm:spPr/>
    </dgm:pt>
    <dgm:pt modelId="{415453CB-D949-624D-BF4E-76BC5C12891E}" type="pres">
      <dgm:prSet presAssocID="{87506282-05F7-2747-94AB-A22C19DCEFA2}" presName="Name9" presStyleLbl="sibTrans2D1" presStyleIdx="0" presStyleCnt="2" custAng="1350276" custLinFactNeighborY="-3203"/>
      <dgm:spPr/>
    </dgm:pt>
    <dgm:pt modelId="{67D9298D-1E0E-BF4D-802F-5D2266CEFEF6}" type="pres">
      <dgm:prSet presAssocID="{38822B81-D542-FF4A-992C-53689F85E924}" presName="composite2" presStyleCnt="0"/>
      <dgm:spPr/>
    </dgm:pt>
    <dgm:pt modelId="{A3ABA133-4AFC-7044-A9AC-F73B15CFB9DE}" type="pres">
      <dgm:prSet presAssocID="{38822B81-D542-FF4A-992C-53689F85E924}" presName="dummyNode2" presStyleLbl="node1" presStyleIdx="0" presStyleCnt="3"/>
      <dgm:spPr/>
    </dgm:pt>
    <dgm:pt modelId="{B0EC277C-8D8F-4B4D-97B4-F96767B65F39}" type="pres">
      <dgm:prSet presAssocID="{38822B81-D542-FF4A-992C-53689F85E924}" presName="childNode2" presStyleLbl="bgAcc1" presStyleIdx="1" presStyleCnt="3" custScaleX="159558" custScaleY="193405">
        <dgm:presLayoutVars>
          <dgm:bulletEnabled val="1"/>
        </dgm:presLayoutVars>
      </dgm:prSet>
      <dgm:spPr/>
    </dgm:pt>
    <dgm:pt modelId="{8D38F8F9-A6D4-604F-B27D-76425CA50BDE}" type="pres">
      <dgm:prSet presAssocID="{38822B81-D542-FF4A-992C-53689F85E924}" presName="childNode2tx" presStyleLbl="bgAcc1" presStyleIdx="1" presStyleCnt="3">
        <dgm:presLayoutVars>
          <dgm:bulletEnabled val="1"/>
        </dgm:presLayoutVars>
      </dgm:prSet>
      <dgm:spPr/>
    </dgm:pt>
    <dgm:pt modelId="{A1DB2EB9-BDA4-F246-9F6B-DC40DB0AC3F0}" type="pres">
      <dgm:prSet presAssocID="{38822B81-D542-FF4A-992C-53689F85E924}" presName="parentNode2" presStyleLbl="node1" presStyleIdx="1" presStyleCnt="3" custScaleX="143954" custScaleY="142073" custLinFactY="-4934" custLinFactNeighborX="-154" custLinFactNeighborY="-100000">
        <dgm:presLayoutVars>
          <dgm:chMax val="0"/>
          <dgm:bulletEnabled val="1"/>
        </dgm:presLayoutVars>
      </dgm:prSet>
      <dgm:spPr/>
    </dgm:pt>
    <dgm:pt modelId="{21F2A4C4-334B-D54D-98C9-EEE4D11743B6}" type="pres">
      <dgm:prSet presAssocID="{38822B81-D542-FF4A-992C-53689F85E924}" presName="connSite2" presStyleCnt="0"/>
      <dgm:spPr/>
    </dgm:pt>
    <dgm:pt modelId="{51F4BE5C-6D10-7041-BB57-355FA3C35D37}" type="pres">
      <dgm:prSet presAssocID="{47A22FCE-579B-BB47-B1E0-FA84449F7B99}" presName="Name18" presStyleLbl="sibTrans2D1" presStyleIdx="1" presStyleCnt="2" custAng="20670730" custLinFactNeighborX="8091" custLinFactNeighborY="3949"/>
      <dgm:spPr/>
    </dgm:pt>
    <dgm:pt modelId="{A5BC490F-9745-8F41-85AC-7379FEF62B71}" type="pres">
      <dgm:prSet presAssocID="{05C83B80-8873-444C-AE47-6EE5AB5C06CD}" presName="composite1" presStyleCnt="0"/>
      <dgm:spPr/>
    </dgm:pt>
    <dgm:pt modelId="{EA323A60-9D8B-244C-8B31-F591EE83C2C9}" type="pres">
      <dgm:prSet presAssocID="{05C83B80-8873-444C-AE47-6EE5AB5C06CD}" presName="dummyNode1" presStyleLbl="node1" presStyleIdx="1" presStyleCnt="3"/>
      <dgm:spPr/>
    </dgm:pt>
    <dgm:pt modelId="{8C7287EC-E35C-9541-BE1F-5F0E227D7059}" type="pres">
      <dgm:prSet presAssocID="{05C83B80-8873-444C-AE47-6EE5AB5C06CD}" presName="childNode1" presStyleLbl="bgAcc1" presStyleIdx="2" presStyleCnt="3" custScaleX="137482" custScaleY="173533">
        <dgm:presLayoutVars>
          <dgm:bulletEnabled val="1"/>
        </dgm:presLayoutVars>
      </dgm:prSet>
      <dgm:spPr/>
    </dgm:pt>
    <dgm:pt modelId="{C63E5176-1254-C143-A4E8-F74207FD68F0}" type="pres">
      <dgm:prSet presAssocID="{05C83B80-8873-444C-AE47-6EE5AB5C06CD}" presName="childNode1tx" presStyleLbl="bgAcc1" presStyleIdx="2" presStyleCnt="3">
        <dgm:presLayoutVars>
          <dgm:bulletEnabled val="1"/>
        </dgm:presLayoutVars>
      </dgm:prSet>
      <dgm:spPr/>
    </dgm:pt>
    <dgm:pt modelId="{8EED5BA5-C845-E745-8A6B-1764A8E97031}" type="pres">
      <dgm:prSet presAssocID="{05C83B80-8873-444C-AE47-6EE5AB5C06CD}" presName="parentNode1" presStyleLbl="node1" presStyleIdx="2" presStyleCnt="3" custScaleX="143954" custScaleY="142073" custLinFactNeighborX="-391" custLinFactNeighborY="74072">
        <dgm:presLayoutVars>
          <dgm:chMax val="1"/>
          <dgm:bulletEnabled val="1"/>
        </dgm:presLayoutVars>
      </dgm:prSet>
      <dgm:spPr/>
    </dgm:pt>
    <dgm:pt modelId="{EA4D5ED1-DF56-F444-BC3A-AB0166686B44}" type="pres">
      <dgm:prSet presAssocID="{05C83B80-8873-444C-AE47-6EE5AB5C06CD}" presName="connSite1" presStyleCnt="0"/>
      <dgm:spPr/>
    </dgm:pt>
  </dgm:ptLst>
  <dgm:cxnLst>
    <dgm:cxn modelId="{FD4F030A-3122-F244-9F53-DCA5606D4972}" type="presOf" srcId="{0AD83479-C584-1643-A15A-CE788AD50A22}" destId="{B0EC277C-8D8F-4B4D-97B4-F96767B65F39}" srcOrd="0" destOrd="4" presId="urn:microsoft.com/office/officeart/2005/8/layout/hProcess4"/>
    <dgm:cxn modelId="{B744D514-B7A5-254E-91D7-825CEA649C8A}" srcId="{266B02F0-6A84-7C45-868E-0D037A6942C9}" destId="{05C83B80-8873-444C-AE47-6EE5AB5C06CD}" srcOrd="2" destOrd="0" parTransId="{57F3F737-4A5B-E64F-8847-9DDACC9B88D1}" sibTransId="{5E320C21-74BC-C64A-9E56-CF1573DC8075}"/>
    <dgm:cxn modelId="{0BD51F22-62E7-7941-9D2E-581C9DA2CC6A}" type="presOf" srcId="{61524B19-DD25-3E42-AD36-9F8E0FD5E94C}" destId="{8D38F8F9-A6D4-604F-B27D-76425CA50BDE}" srcOrd="1" destOrd="5" presId="urn:microsoft.com/office/officeart/2005/8/layout/hProcess4"/>
    <dgm:cxn modelId="{D1D0EF23-93EC-874F-B0DD-A4419698DD87}" type="presOf" srcId="{E9D6D03E-C194-424A-B855-CD1024BA3C3C}" destId="{8C7287EC-E35C-9541-BE1F-5F0E227D7059}" srcOrd="0" destOrd="1" presId="urn:microsoft.com/office/officeart/2005/8/layout/hProcess4"/>
    <dgm:cxn modelId="{F6E80E48-279C-8B40-B8C4-93F39C78A201}" type="presOf" srcId="{5A4272FE-65D4-D04A-AB34-91867E5F326F}" destId="{FA0F91C1-7DB2-6446-908F-EF85114EE5CB}" srcOrd="0" destOrd="2" presId="urn:microsoft.com/office/officeart/2005/8/layout/hProcess4"/>
    <dgm:cxn modelId="{4AAC7F48-C6CD-3B40-A5D3-05A984F6D735}" type="presOf" srcId="{2B06F4B8-046B-564F-AC8F-970A0317CA1D}" destId="{8D38F8F9-A6D4-604F-B27D-76425CA50BDE}" srcOrd="1" destOrd="0" presId="urn:microsoft.com/office/officeart/2005/8/layout/hProcess4"/>
    <dgm:cxn modelId="{BE984157-B723-7248-BAC9-92A5AFEA7C4D}" type="presOf" srcId="{0AD83479-C584-1643-A15A-CE788AD50A22}" destId="{8D38F8F9-A6D4-604F-B27D-76425CA50BDE}" srcOrd="1" destOrd="4" presId="urn:microsoft.com/office/officeart/2005/8/layout/hProcess4"/>
    <dgm:cxn modelId="{BD80435C-834D-1F49-85F4-BCE9ADC55C85}" type="presOf" srcId="{7866ACBB-6BC4-BD41-B15A-E331D29A57A9}" destId="{B0EC277C-8D8F-4B4D-97B4-F96767B65F39}" srcOrd="0" destOrd="1" presId="urn:microsoft.com/office/officeart/2005/8/layout/hProcess4"/>
    <dgm:cxn modelId="{60C7AF5D-DA45-B34F-8FC7-CA1CBDEFF241}" srcId="{05C83B80-8873-444C-AE47-6EE5AB5C06CD}" destId="{E9D6D03E-C194-424A-B855-CD1024BA3C3C}" srcOrd="1" destOrd="0" parTransId="{773968A9-0DA5-584C-9AE0-9120FD62B19B}" sibTransId="{96E7925F-C574-6D49-809C-DBBE9F1B5C1A}"/>
    <dgm:cxn modelId="{3A48FC60-7D3B-E248-A483-63BCA879B1AB}" srcId="{266B02F0-6A84-7C45-868E-0D037A6942C9}" destId="{38822B81-D542-FF4A-992C-53689F85E924}" srcOrd="1" destOrd="0" parTransId="{2877B465-19FF-714C-B305-A9CBC0DCD207}" sibTransId="{47A22FCE-579B-BB47-B1E0-FA84449F7B99}"/>
    <dgm:cxn modelId="{ECED3861-E11A-2946-800F-74407427E82C}" srcId="{38822B81-D542-FF4A-992C-53689F85E924}" destId="{15B926F9-C65B-F846-9BE7-831CFB1D0670}" srcOrd="3" destOrd="0" parTransId="{D5A86CA4-DCA0-6144-A107-FBB9B3D01236}" sibTransId="{D11A8A2C-683A-2B4D-A8EE-D644C86804CB}"/>
    <dgm:cxn modelId="{523FE662-9351-3B4A-B9D5-CD32899994D8}" srcId="{05C83B80-8873-444C-AE47-6EE5AB5C06CD}" destId="{D4BAB349-0D2B-794E-8997-50A730F91A8E}" srcOrd="2" destOrd="0" parTransId="{092C0BDD-AE4B-EB4E-9BDA-1F69A3B1935D}" sibTransId="{497CB010-08B7-1549-B640-DC505BD94EA8}"/>
    <dgm:cxn modelId="{695F1F6D-C515-004F-A5AB-1F28FB7F9481}" srcId="{38822B81-D542-FF4A-992C-53689F85E924}" destId="{7866ACBB-6BC4-BD41-B15A-E331D29A57A9}" srcOrd="1" destOrd="0" parTransId="{2C14ABE1-C129-5048-85E7-DFA0711FE198}" sibTransId="{B6CE183B-968F-A44F-B17F-78320D5B538B}"/>
    <dgm:cxn modelId="{0DACD472-DE29-AB4A-9ED1-3E9D6336BCEC}" type="presOf" srcId="{E9D6D03E-C194-424A-B855-CD1024BA3C3C}" destId="{C63E5176-1254-C143-A4E8-F74207FD68F0}" srcOrd="1" destOrd="1" presId="urn:microsoft.com/office/officeart/2005/8/layout/hProcess4"/>
    <dgm:cxn modelId="{1041AB74-ADA1-4745-99EB-07A4D6202589}" type="presOf" srcId="{5596B7CF-4FA0-0C46-B0B6-93A615125A95}" destId="{B0EC277C-8D8F-4B4D-97B4-F96767B65F39}" srcOrd="0" destOrd="2" presId="urn:microsoft.com/office/officeart/2005/8/layout/hProcess4"/>
    <dgm:cxn modelId="{4871397D-61DA-D44C-80B7-2361EF06CC12}" srcId="{08523BCD-3541-E04F-B4E5-DD0830185A50}" destId="{5A4272FE-65D4-D04A-AB34-91867E5F326F}" srcOrd="2" destOrd="0" parTransId="{72BB429D-EC76-6348-AF77-AED8C6E37543}" sibTransId="{90D7600B-AB10-394E-B430-AA629B16B060}"/>
    <dgm:cxn modelId="{BE38FD7E-F1B4-C544-A162-C0036CF8F06F}" srcId="{38822B81-D542-FF4A-992C-53689F85E924}" destId="{2B06F4B8-046B-564F-AC8F-970A0317CA1D}" srcOrd="0" destOrd="0" parTransId="{D607D91D-91B0-AE49-AEA9-BDCC86BBFB50}" sibTransId="{3D3E710C-098C-C44D-BC49-D8D35675D2C2}"/>
    <dgm:cxn modelId="{50E1A27F-24FB-5245-955A-43711C31B887}" type="presOf" srcId="{5A4272FE-65D4-D04A-AB34-91867E5F326F}" destId="{935E7D48-C2B0-F74B-BB32-C992005FF12D}" srcOrd="1" destOrd="2" presId="urn:microsoft.com/office/officeart/2005/8/layout/hProcess4"/>
    <dgm:cxn modelId="{6EF0458D-BE79-6644-B1AE-D4B44A5E981D}" type="presOf" srcId="{D4BAB349-0D2B-794E-8997-50A730F91A8E}" destId="{8C7287EC-E35C-9541-BE1F-5F0E227D7059}" srcOrd="0" destOrd="2" presId="urn:microsoft.com/office/officeart/2005/8/layout/hProcess4"/>
    <dgm:cxn modelId="{7E0B7A8E-0D92-1843-A0FB-6F69A10E7251}" type="presOf" srcId="{17DE7D51-7BEF-134B-9DBE-2AED366285FC}" destId="{8C7287EC-E35C-9541-BE1F-5F0E227D7059}" srcOrd="0" destOrd="0" presId="urn:microsoft.com/office/officeart/2005/8/layout/hProcess4"/>
    <dgm:cxn modelId="{B102A68F-3419-0043-AD3B-7F71D56BA7CD}" type="presOf" srcId="{15B926F9-C65B-F846-9BE7-831CFB1D0670}" destId="{8D38F8F9-A6D4-604F-B27D-76425CA50BDE}" srcOrd="1" destOrd="3" presId="urn:microsoft.com/office/officeart/2005/8/layout/hProcess4"/>
    <dgm:cxn modelId="{2CDB0E91-E985-AA49-BA59-25D8CFC87DA9}" type="presOf" srcId="{08523BCD-3541-E04F-B4E5-DD0830185A50}" destId="{0278BFE1-75F6-7E49-87C8-863FBF89B6E2}" srcOrd="0" destOrd="0" presId="urn:microsoft.com/office/officeart/2005/8/layout/hProcess4"/>
    <dgm:cxn modelId="{EEB7F195-5343-F543-ADD0-4D503D7D9607}" type="presOf" srcId="{47A22FCE-579B-BB47-B1E0-FA84449F7B99}" destId="{51F4BE5C-6D10-7041-BB57-355FA3C35D37}" srcOrd="0" destOrd="0" presId="urn:microsoft.com/office/officeart/2005/8/layout/hProcess4"/>
    <dgm:cxn modelId="{81CF0C97-B0CA-C748-A673-BD1EB3781CF7}" type="presOf" srcId="{D4BAB349-0D2B-794E-8997-50A730F91A8E}" destId="{C63E5176-1254-C143-A4E8-F74207FD68F0}" srcOrd="1" destOrd="2" presId="urn:microsoft.com/office/officeart/2005/8/layout/hProcess4"/>
    <dgm:cxn modelId="{84AD6B97-3B0D-FD47-99FC-48466C5CF407}" type="presOf" srcId="{2B06F4B8-046B-564F-AC8F-970A0317CA1D}" destId="{B0EC277C-8D8F-4B4D-97B4-F96767B65F39}" srcOrd="0" destOrd="0" presId="urn:microsoft.com/office/officeart/2005/8/layout/hProcess4"/>
    <dgm:cxn modelId="{5750059C-9D5E-2B4E-B716-D0DEFB1DCB6B}" srcId="{38822B81-D542-FF4A-992C-53689F85E924}" destId="{5596B7CF-4FA0-0C46-B0B6-93A615125A95}" srcOrd="2" destOrd="0" parTransId="{6F011F6E-E0BF-1440-B413-9A551A27A20E}" sibTransId="{5932A20E-3C6C-6645-A135-ED0000F49BAF}"/>
    <dgm:cxn modelId="{5A87AE9E-7241-A544-AD68-868D5747A8B7}" srcId="{266B02F0-6A84-7C45-868E-0D037A6942C9}" destId="{08523BCD-3541-E04F-B4E5-DD0830185A50}" srcOrd="0" destOrd="0" parTransId="{4ECA9AE3-3938-3144-83C1-E7D6096DF669}" sibTransId="{87506282-05F7-2747-94AB-A22C19DCEFA2}"/>
    <dgm:cxn modelId="{37DED0A2-7C80-854E-AF73-E5B84AF0CA20}" type="presOf" srcId="{08D28404-96A5-7D42-A283-7F6FFA499D8D}" destId="{935E7D48-C2B0-F74B-BB32-C992005FF12D}" srcOrd="1" destOrd="1" presId="urn:microsoft.com/office/officeart/2005/8/layout/hProcess4"/>
    <dgm:cxn modelId="{ABCC83AF-3ACF-E342-945B-CA393C3BD409}" type="presOf" srcId="{7866ACBB-6BC4-BD41-B15A-E331D29A57A9}" destId="{8D38F8F9-A6D4-604F-B27D-76425CA50BDE}" srcOrd="1" destOrd="1" presId="urn:microsoft.com/office/officeart/2005/8/layout/hProcess4"/>
    <dgm:cxn modelId="{AB471AB3-1404-6C45-957D-4741AF7FDFC0}" srcId="{38822B81-D542-FF4A-992C-53689F85E924}" destId="{61524B19-DD25-3E42-AD36-9F8E0FD5E94C}" srcOrd="5" destOrd="0" parTransId="{33D8BC1D-32FD-9A48-8172-02265C426887}" sibTransId="{05A3F31D-4730-6D4D-A139-86078AB45AD9}"/>
    <dgm:cxn modelId="{DFC629BA-DF9B-1F48-B441-34E609946212}" type="presOf" srcId="{87506282-05F7-2747-94AB-A22C19DCEFA2}" destId="{415453CB-D949-624D-BF4E-76BC5C12891E}" srcOrd="0" destOrd="0" presId="urn:microsoft.com/office/officeart/2005/8/layout/hProcess4"/>
    <dgm:cxn modelId="{19C7D2BF-6AAF-6D4D-9A66-BB229534593C}" type="presOf" srcId="{15B926F9-C65B-F846-9BE7-831CFB1D0670}" destId="{B0EC277C-8D8F-4B4D-97B4-F96767B65F39}" srcOrd="0" destOrd="3" presId="urn:microsoft.com/office/officeart/2005/8/layout/hProcess4"/>
    <dgm:cxn modelId="{C71948CE-FC05-9542-A9C9-7F482BF372E9}" srcId="{38822B81-D542-FF4A-992C-53689F85E924}" destId="{0AD83479-C584-1643-A15A-CE788AD50A22}" srcOrd="4" destOrd="0" parTransId="{52B3E9EB-F6F9-6E4E-8EC1-95D7B350F44C}" sibTransId="{0F9C3819-D55B-DF47-A0BA-ED343E22126D}"/>
    <dgm:cxn modelId="{1C3236D0-AE1C-9D4D-9CE7-D9A481BD0035}" type="presOf" srcId="{05C83B80-8873-444C-AE47-6EE5AB5C06CD}" destId="{8EED5BA5-C845-E745-8A6B-1764A8E97031}" srcOrd="0" destOrd="0" presId="urn:microsoft.com/office/officeart/2005/8/layout/hProcess4"/>
    <dgm:cxn modelId="{006672D2-6E62-DF49-943E-894843BB6D3E}" type="presOf" srcId="{61524B19-DD25-3E42-AD36-9F8E0FD5E94C}" destId="{B0EC277C-8D8F-4B4D-97B4-F96767B65F39}" srcOrd="0" destOrd="5" presId="urn:microsoft.com/office/officeart/2005/8/layout/hProcess4"/>
    <dgm:cxn modelId="{3A86D1DC-8B4C-664D-BDEC-FE75CADEF091}" type="presOf" srcId="{F09C5CA1-7200-6647-9559-00E4AC9AF67A}" destId="{935E7D48-C2B0-F74B-BB32-C992005FF12D}" srcOrd="1" destOrd="0" presId="urn:microsoft.com/office/officeart/2005/8/layout/hProcess4"/>
    <dgm:cxn modelId="{611AC3DF-236C-A646-8FC9-9BE4D4D83B19}" srcId="{08523BCD-3541-E04F-B4E5-DD0830185A50}" destId="{F09C5CA1-7200-6647-9559-00E4AC9AF67A}" srcOrd="0" destOrd="0" parTransId="{9D428215-C228-D448-9922-39A8AB6A20A2}" sibTransId="{B9A98F0C-62E5-C74B-AE31-17793CF1BD53}"/>
    <dgm:cxn modelId="{06430BE0-5815-EE4E-B076-7202E7216546}" type="presOf" srcId="{38822B81-D542-FF4A-992C-53689F85E924}" destId="{A1DB2EB9-BDA4-F246-9F6B-DC40DB0AC3F0}" srcOrd="0" destOrd="0" presId="urn:microsoft.com/office/officeart/2005/8/layout/hProcess4"/>
    <dgm:cxn modelId="{6D55A3E6-3C9A-EB42-9417-1CB398260C6F}" type="presOf" srcId="{F09C5CA1-7200-6647-9559-00E4AC9AF67A}" destId="{FA0F91C1-7DB2-6446-908F-EF85114EE5CB}" srcOrd="0" destOrd="0" presId="urn:microsoft.com/office/officeart/2005/8/layout/hProcess4"/>
    <dgm:cxn modelId="{0AA0F6E7-068B-9C41-9D87-24D6BD6CDE11}" type="presOf" srcId="{08D28404-96A5-7D42-A283-7F6FFA499D8D}" destId="{FA0F91C1-7DB2-6446-908F-EF85114EE5CB}" srcOrd="0" destOrd="1" presId="urn:microsoft.com/office/officeart/2005/8/layout/hProcess4"/>
    <dgm:cxn modelId="{E877A6E8-F67C-0240-BCE5-AD4B3E39DB8D}" type="presOf" srcId="{17DE7D51-7BEF-134B-9DBE-2AED366285FC}" destId="{C63E5176-1254-C143-A4E8-F74207FD68F0}" srcOrd="1" destOrd="0" presId="urn:microsoft.com/office/officeart/2005/8/layout/hProcess4"/>
    <dgm:cxn modelId="{61B556EB-1431-D846-9100-595ABB612525}" type="presOf" srcId="{266B02F0-6A84-7C45-868E-0D037A6942C9}" destId="{0108D39F-4A19-0F48-93C2-1D9EA5049000}" srcOrd="0" destOrd="0" presId="urn:microsoft.com/office/officeart/2005/8/layout/hProcess4"/>
    <dgm:cxn modelId="{CF1092EB-1F01-1540-9557-E2B9DA9DF189}" srcId="{05C83B80-8873-444C-AE47-6EE5AB5C06CD}" destId="{17DE7D51-7BEF-134B-9DBE-2AED366285FC}" srcOrd="0" destOrd="0" parTransId="{6FF9CE4E-3FCC-7F42-A1FD-9E8DEBA1DE7B}" sibTransId="{E13CEDF8-A657-1C45-9B61-5313A6DAEA51}"/>
    <dgm:cxn modelId="{AAB475F6-8A4C-E64D-BCA3-EAEB4DC1ED73}" srcId="{08523BCD-3541-E04F-B4E5-DD0830185A50}" destId="{08D28404-96A5-7D42-A283-7F6FFA499D8D}" srcOrd="1" destOrd="0" parTransId="{C3606A66-1F01-B547-8C13-C8147C3C9A48}" sibTransId="{12981215-9BB7-BD4A-A970-6CFB69128ED1}"/>
    <dgm:cxn modelId="{47772FFA-E37B-8845-ABC2-17A701200C07}" type="presOf" srcId="{5596B7CF-4FA0-0C46-B0B6-93A615125A95}" destId="{8D38F8F9-A6D4-604F-B27D-76425CA50BDE}" srcOrd="1" destOrd="2" presId="urn:microsoft.com/office/officeart/2005/8/layout/hProcess4"/>
    <dgm:cxn modelId="{A2171A77-5CCB-AB4E-9D22-CF79DA62E9B1}" type="presParOf" srcId="{0108D39F-4A19-0F48-93C2-1D9EA5049000}" destId="{19FFF7F8-650C-474C-A625-3F00108FABF2}" srcOrd="0" destOrd="0" presId="urn:microsoft.com/office/officeart/2005/8/layout/hProcess4"/>
    <dgm:cxn modelId="{46407F43-C6F3-6E4C-AF33-CD6AC0D28D9B}" type="presParOf" srcId="{0108D39F-4A19-0F48-93C2-1D9EA5049000}" destId="{C8A134E5-D14B-204E-BA46-08090C1225FB}" srcOrd="1" destOrd="0" presId="urn:microsoft.com/office/officeart/2005/8/layout/hProcess4"/>
    <dgm:cxn modelId="{E5296625-C517-754F-89C2-7E1B9BEFFA29}" type="presParOf" srcId="{0108D39F-4A19-0F48-93C2-1D9EA5049000}" destId="{2B2C2EC5-F0BF-9D42-A45D-3D18217A51C0}" srcOrd="2" destOrd="0" presId="urn:microsoft.com/office/officeart/2005/8/layout/hProcess4"/>
    <dgm:cxn modelId="{E366A692-FE3E-DF4D-B8D4-DA62BAC30A26}" type="presParOf" srcId="{2B2C2EC5-F0BF-9D42-A45D-3D18217A51C0}" destId="{F116C68C-FDE7-BF4F-89FA-7CC0D1ADA4D7}" srcOrd="0" destOrd="0" presId="urn:microsoft.com/office/officeart/2005/8/layout/hProcess4"/>
    <dgm:cxn modelId="{06724D3E-C81A-AE47-93FB-B5B1FFBFAAFB}" type="presParOf" srcId="{F116C68C-FDE7-BF4F-89FA-7CC0D1ADA4D7}" destId="{26976ED9-0E4F-5142-816F-430B5C83E23B}" srcOrd="0" destOrd="0" presId="urn:microsoft.com/office/officeart/2005/8/layout/hProcess4"/>
    <dgm:cxn modelId="{B44D72F1-6E05-A54C-9496-112F8A528BD7}" type="presParOf" srcId="{F116C68C-FDE7-BF4F-89FA-7CC0D1ADA4D7}" destId="{FA0F91C1-7DB2-6446-908F-EF85114EE5CB}" srcOrd="1" destOrd="0" presId="urn:microsoft.com/office/officeart/2005/8/layout/hProcess4"/>
    <dgm:cxn modelId="{4022A7E0-3FAA-5849-B617-1A3DF7E2A27F}" type="presParOf" srcId="{F116C68C-FDE7-BF4F-89FA-7CC0D1ADA4D7}" destId="{935E7D48-C2B0-F74B-BB32-C992005FF12D}" srcOrd="2" destOrd="0" presId="urn:microsoft.com/office/officeart/2005/8/layout/hProcess4"/>
    <dgm:cxn modelId="{835287DE-8DC6-B94C-8F97-FE4E8134EB27}" type="presParOf" srcId="{F116C68C-FDE7-BF4F-89FA-7CC0D1ADA4D7}" destId="{0278BFE1-75F6-7E49-87C8-863FBF89B6E2}" srcOrd="3" destOrd="0" presId="urn:microsoft.com/office/officeart/2005/8/layout/hProcess4"/>
    <dgm:cxn modelId="{62A8978C-B8FF-7E4D-B8E0-043F9A46BB3C}" type="presParOf" srcId="{F116C68C-FDE7-BF4F-89FA-7CC0D1ADA4D7}" destId="{E69F7F0D-1E92-3244-897A-31BF974296DE}" srcOrd="4" destOrd="0" presId="urn:microsoft.com/office/officeart/2005/8/layout/hProcess4"/>
    <dgm:cxn modelId="{561224F0-FCFB-2143-9428-4BEE47B05C4D}" type="presParOf" srcId="{2B2C2EC5-F0BF-9D42-A45D-3D18217A51C0}" destId="{415453CB-D949-624D-BF4E-76BC5C12891E}" srcOrd="1" destOrd="0" presId="urn:microsoft.com/office/officeart/2005/8/layout/hProcess4"/>
    <dgm:cxn modelId="{8F8F9522-3AC5-1147-B285-0E958EF2385F}" type="presParOf" srcId="{2B2C2EC5-F0BF-9D42-A45D-3D18217A51C0}" destId="{67D9298D-1E0E-BF4D-802F-5D2266CEFEF6}" srcOrd="2" destOrd="0" presId="urn:microsoft.com/office/officeart/2005/8/layout/hProcess4"/>
    <dgm:cxn modelId="{F1B71025-C0EB-9543-80D1-7540630BBD4B}" type="presParOf" srcId="{67D9298D-1E0E-BF4D-802F-5D2266CEFEF6}" destId="{A3ABA133-4AFC-7044-A9AC-F73B15CFB9DE}" srcOrd="0" destOrd="0" presId="urn:microsoft.com/office/officeart/2005/8/layout/hProcess4"/>
    <dgm:cxn modelId="{85A2CF32-C55A-C144-A1B6-46CED442139B}" type="presParOf" srcId="{67D9298D-1E0E-BF4D-802F-5D2266CEFEF6}" destId="{B0EC277C-8D8F-4B4D-97B4-F96767B65F39}" srcOrd="1" destOrd="0" presId="urn:microsoft.com/office/officeart/2005/8/layout/hProcess4"/>
    <dgm:cxn modelId="{13470C6E-02C3-7440-A543-D40C64F36886}" type="presParOf" srcId="{67D9298D-1E0E-BF4D-802F-5D2266CEFEF6}" destId="{8D38F8F9-A6D4-604F-B27D-76425CA50BDE}" srcOrd="2" destOrd="0" presId="urn:microsoft.com/office/officeart/2005/8/layout/hProcess4"/>
    <dgm:cxn modelId="{FCF2BBA0-C8F0-F348-93E1-C81B8152B9AB}" type="presParOf" srcId="{67D9298D-1E0E-BF4D-802F-5D2266CEFEF6}" destId="{A1DB2EB9-BDA4-F246-9F6B-DC40DB0AC3F0}" srcOrd="3" destOrd="0" presId="urn:microsoft.com/office/officeart/2005/8/layout/hProcess4"/>
    <dgm:cxn modelId="{9E0F3763-6FAC-1C41-87B5-F42557671250}" type="presParOf" srcId="{67D9298D-1E0E-BF4D-802F-5D2266CEFEF6}" destId="{21F2A4C4-334B-D54D-98C9-EEE4D11743B6}" srcOrd="4" destOrd="0" presId="urn:microsoft.com/office/officeart/2005/8/layout/hProcess4"/>
    <dgm:cxn modelId="{491E0B1A-6923-814A-942F-A42B7B0D37C1}" type="presParOf" srcId="{2B2C2EC5-F0BF-9D42-A45D-3D18217A51C0}" destId="{51F4BE5C-6D10-7041-BB57-355FA3C35D37}" srcOrd="3" destOrd="0" presId="urn:microsoft.com/office/officeart/2005/8/layout/hProcess4"/>
    <dgm:cxn modelId="{8ECB6465-9B16-844C-B0F8-5CD917725AEB}" type="presParOf" srcId="{2B2C2EC5-F0BF-9D42-A45D-3D18217A51C0}" destId="{A5BC490F-9745-8F41-85AC-7379FEF62B71}" srcOrd="4" destOrd="0" presId="urn:microsoft.com/office/officeart/2005/8/layout/hProcess4"/>
    <dgm:cxn modelId="{4C55529F-2580-104B-815B-71B919C424A9}" type="presParOf" srcId="{A5BC490F-9745-8F41-85AC-7379FEF62B71}" destId="{EA323A60-9D8B-244C-8B31-F591EE83C2C9}" srcOrd="0" destOrd="0" presId="urn:microsoft.com/office/officeart/2005/8/layout/hProcess4"/>
    <dgm:cxn modelId="{B2BCE5C7-44F3-544B-B8A0-B6490613D791}" type="presParOf" srcId="{A5BC490F-9745-8F41-85AC-7379FEF62B71}" destId="{8C7287EC-E35C-9541-BE1F-5F0E227D7059}" srcOrd="1" destOrd="0" presId="urn:microsoft.com/office/officeart/2005/8/layout/hProcess4"/>
    <dgm:cxn modelId="{751F8D82-E4F8-1C4D-9EA8-DEEB395E1D3C}" type="presParOf" srcId="{A5BC490F-9745-8F41-85AC-7379FEF62B71}" destId="{C63E5176-1254-C143-A4E8-F74207FD68F0}" srcOrd="2" destOrd="0" presId="urn:microsoft.com/office/officeart/2005/8/layout/hProcess4"/>
    <dgm:cxn modelId="{65DA3B62-02FA-7840-AE8A-6FFDA7637F78}" type="presParOf" srcId="{A5BC490F-9745-8F41-85AC-7379FEF62B71}" destId="{8EED5BA5-C845-E745-8A6B-1764A8E97031}" srcOrd="3" destOrd="0" presId="urn:microsoft.com/office/officeart/2005/8/layout/hProcess4"/>
    <dgm:cxn modelId="{002844AB-6809-D44D-8832-D89E594BFDBB}" type="presParOf" srcId="{A5BC490F-9745-8F41-85AC-7379FEF62B71}" destId="{EA4D5ED1-DF56-F444-BC3A-AB0166686B44}"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1DEE471-922F-8142-870C-249D3907A06C}"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A6CF044E-D5A7-A649-A1C9-3D207FBFACB0}">
      <dgm:prSet phldrT="[Text]" custT="1"/>
      <dgm:spPr/>
      <dgm:t>
        <a:bodyPr/>
        <a:lstStyle/>
        <a:p>
          <a:r>
            <a:rPr lang="en-GB" sz="2800">
              <a:solidFill>
                <a:schemeClr val="bg2"/>
              </a:solidFill>
              <a:latin typeface="Montserrat" pitchFamily="2" charset="77"/>
            </a:rPr>
            <a:t>Participation</a:t>
          </a:r>
        </a:p>
      </dgm:t>
    </dgm:pt>
    <dgm:pt modelId="{6307A3EF-5248-4D43-925E-18B4126122F5}" type="parTrans" cxnId="{3CEF8F87-E5CB-1046-9F8A-1FF592BA942E}">
      <dgm:prSet/>
      <dgm:spPr/>
      <dgm:t>
        <a:bodyPr/>
        <a:lstStyle/>
        <a:p>
          <a:endParaRPr lang="en-GB"/>
        </a:p>
      </dgm:t>
    </dgm:pt>
    <dgm:pt modelId="{39C20227-C853-C848-AC98-C0BA62B2BF36}" type="sibTrans" cxnId="{3CEF8F87-E5CB-1046-9F8A-1FF592BA942E}">
      <dgm:prSet/>
      <dgm:spPr/>
      <dgm:t>
        <a:bodyPr/>
        <a:lstStyle/>
        <a:p>
          <a:endParaRPr lang="en-GB"/>
        </a:p>
      </dgm:t>
    </dgm:pt>
    <dgm:pt modelId="{A38AEA35-7FD6-E044-ACB8-D7543E9287BF}">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Hold regular FGDs with communities to check priority needs are being met</a:t>
          </a:r>
        </a:p>
      </dgm:t>
    </dgm:pt>
    <dgm:pt modelId="{90A58108-AED9-144C-8EA1-7C534485A709}" type="parTrans" cxnId="{6FCAEBED-DBE9-4D48-AADD-363C7AD43F70}">
      <dgm:prSet/>
      <dgm:spPr/>
      <dgm:t>
        <a:bodyPr/>
        <a:lstStyle/>
        <a:p>
          <a:endParaRPr lang="en-GB"/>
        </a:p>
      </dgm:t>
    </dgm:pt>
    <dgm:pt modelId="{D78DBDD7-B897-9F43-907B-8953794B7B4C}" type="sibTrans" cxnId="{6FCAEBED-DBE9-4D48-AADD-363C7AD43F70}">
      <dgm:prSet/>
      <dgm:spPr/>
      <dgm:t>
        <a:bodyPr/>
        <a:lstStyle/>
        <a:p>
          <a:endParaRPr lang="en-GB"/>
        </a:p>
      </dgm:t>
    </dgm:pt>
    <dgm:pt modelId="{25558EC5-F6D2-3944-8703-65E1E1402911}">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 of community members who feel their opinion is taken into account</a:t>
          </a:r>
        </a:p>
      </dgm:t>
    </dgm:pt>
    <dgm:pt modelId="{CF9B4C3C-C6AF-E640-B2D5-6E68362CAC79}" type="parTrans" cxnId="{DE1DB14A-C113-1E43-8C1C-EF6DD57BBAFC}">
      <dgm:prSet/>
      <dgm:spPr/>
      <dgm:t>
        <a:bodyPr/>
        <a:lstStyle/>
        <a:p>
          <a:endParaRPr lang="en-GB"/>
        </a:p>
      </dgm:t>
    </dgm:pt>
    <dgm:pt modelId="{2071B6D5-B8FA-2E48-ABA8-D1C06599E663}" type="sibTrans" cxnId="{DE1DB14A-C113-1E43-8C1C-EF6DD57BBAFC}">
      <dgm:prSet/>
      <dgm:spPr/>
      <dgm:t>
        <a:bodyPr/>
        <a:lstStyle/>
        <a:p>
          <a:endParaRPr lang="en-GB"/>
        </a:p>
      </dgm:t>
    </dgm:pt>
    <dgm:pt modelId="{00CDA429-60B1-584C-A9E9-949F7BFB2545}">
      <dgm:prSet phldrT="[Text]" custT="1"/>
      <dgm:spPr/>
      <dgm:t>
        <a:bodyPr/>
        <a:lstStyle/>
        <a:p>
          <a:r>
            <a:rPr lang="en-GB" sz="2800">
              <a:solidFill>
                <a:schemeClr val="bg2"/>
              </a:solidFill>
              <a:latin typeface="Montserrat" pitchFamily="2" charset="77"/>
            </a:rPr>
            <a:t>Communication</a:t>
          </a:r>
        </a:p>
      </dgm:t>
    </dgm:pt>
    <dgm:pt modelId="{12DCFF03-EE8C-C946-8B53-0A13A4015C22}" type="parTrans" cxnId="{81A1F3E8-F2CD-F140-A44F-4C133F04E880}">
      <dgm:prSet/>
      <dgm:spPr/>
      <dgm:t>
        <a:bodyPr/>
        <a:lstStyle/>
        <a:p>
          <a:endParaRPr lang="en-GB"/>
        </a:p>
      </dgm:t>
    </dgm:pt>
    <dgm:pt modelId="{07514DEC-46A6-CF4A-A70D-F1EEDA76BCD1}" type="sibTrans" cxnId="{81A1F3E8-F2CD-F140-A44F-4C133F04E880}">
      <dgm:prSet/>
      <dgm:spPr/>
      <dgm:t>
        <a:bodyPr/>
        <a:lstStyle/>
        <a:p>
          <a:endParaRPr lang="en-GB"/>
        </a:p>
      </dgm:t>
    </dgm:pt>
    <dgm:pt modelId="{B36CA0FF-CB57-6D44-A20C-815616E139F1}">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Community meetings to update on operation progress and answer questions</a:t>
          </a:r>
        </a:p>
      </dgm:t>
    </dgm:pt>
    <dgm:pt modelId="{B427760F-8062-FC43-91F2-B82EBBBB421A}" type="parTrans" cxnId="{3FF94F38-2AD8-9641-8204-211A88AFF7AF}">
      <dgm:prSet/>
      <dgm:spPr/>
      <dgm:t>
        <a:bodyPr/>
        <a:lstStyle/>
        <a:p>
          <a:endParaRPr lang="en-GB"/>
        </a:p>
      </dgm:t>
    </dgm:pt>
    <dgm:pt modelId="{D47BC5BE-BF22-6543-B506-0D195E07F05D}" type="sibTrans" cxnId="{3FF94F38-2AD8-9641-8204-211A88AFF7AF}">
      <dgm:prSet/>
      <dgm:spPr/>
      <dgm:t>
        <a:bodyPr/>
        <a:lstStyle/>
        <a:p>
          <a:endParaRPr lang="en-GB"/>
        </a:p>
      </dgm:t>
    </dgm:pt>
    <dgm:pt modelId="{70ED6045-8915-664B-9C04-AFEE30189738}">
      <dgm:prSet phldrT="[Text]" custT="1"/>
      <dgm:spPr/>
      <dgm:t>
        <a:bodyPr/>
        <a:lstStyle/>
        <a:p>
          <a:r>
            <a:rPr lang="en-GB" sz="2800">
              <a:solidFill>
                <a:schemeClr val="bg2"/>
              </a:solidFill>
              <a:latin typeface="Montserrat" pitchFamily="2" charset="77"/>
            </a:rPr>
            <a:t>Feedback mechanisms</a:t>
          </a:r>
        </a:p>
      </dgm:t>
    </dgm:pt>
    <dgm:pt modelId="{BE825ADC-95BA-2A42-B08A-8FB35A3DF8D9}" type="parTrans" cxnId="{531F924A-FA09-B946-97D2-5C28B7BA8003}">
      <dgm:prSet/>
      <dgm:spPr/>
      <dgm:t>
        <a:bodyPr/>
        <a:lstStyle/>
        <a:p>
          <a:endParaRPr lang="en-GB"/>
        </a:p>
      </dgm:t>
    </dgm:pt>
    <dgm:pt modelId="{B5947A33-3FEE-A249-A42B-BFF2E78B0BBF}" type="sibTrans" cxnId="{531F924A-FA09-B946-97D2-5C28B7BA8003}">
      <dgm:prSet/>
      <dgm:spPr/>
      <dgm:t>
        <a:bodyPr/>
        <a:lstStyle/>
        <a:p>
          <a:endParaRPr lang="en-GB"/>
        </a:p>
      </dgm:t>
    </dgm:pt>
    <dgm:pt modelId="{14B07574-C609-8241-BC81-D09F93BF3156}">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Set up systems for collecting, analysing, acting on, and responding to community feedback</a:t>
          </a:r>
        </a:p>
      </dgm:t>
    </dgm:pt>
    <dgm:pt modelId="{F5AFF671-F75B-7B46-808A-FA227144D7EC}" type="parTrans" cxnId="{9C40AB46-95F5-5740-911D-008B4EB324B8}">
      <dgm:prSet/>
      <dgm:spPr/>
      <dgm:t>
        <a:bodyPr/>
        <a:lstStyle/>
        <a:p>
          <a:endParaRPr lang="en-GB"/>
        </a:p>
      </dgm:t>
    </dgm:pt>
    <dgm:pt modelId="{D0C1622B-5363-BB44-AC32-9A06D0084441}" type="sibTrans" cxnId="{9C40AB46-95F5-5740-911D-008B4EB324B8}">
      <dgm:prSet/>
      <dgm:spPr/>
      <dgm:t>
        <a:bodyPr/>
        <a:lstStyle/>
        <a:p>
          <a:endParaRPr lang="en-GB"/>
        </a:p>
      </dgm:t>
    </dgm:pt>
    <dgm:pt modelId="{121AE079-3CD0-B849-953F-4588BF1543DD}">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 and type of methods established to collect feedback from the community </a:t>
          </a:r>
        </a:p>
      </dgm:t>
    </dgm:pt>
    <dgm:pt modelId="{A009C3C9-A6A1-E248-B6B5-4538BDC65347}" type="parTrans" cxnId="{A8E86405-0164-C44C-AE2D-ABD3A9767A95}">
      <dgm:prSet/>
      <dgm:spPr/>
      <dgm:t>
        <a:bodyPr/>
        <a:lstStyle/>
        <a:p>
          <a:endParaRPr lang="en-GB"/>
        </a:p>
      </dgm:t>
    </dgm:pt>
    <dgm:pt modelId="{F8C3F72B-13A3-644F-BD63-432CC61695C7}" type="sibTrans" cxnId="{A8E86405-0164-C44C-AE2D-ABD3A9767A95}">
      <dgm:prSet/>
      <dgm:spPr/>
      <dgm:t>
        <a:bodyPr/>
        <a:lstStyle/>
        <a:p>
          <a:endParaRPr lang="en-GB"/>
        </a:p>
      </dgm:t>
    </dgm:pt>
    <dgm:pt modelId="{6081571C-8FAD-AA44-B2AE-4556C6A37D64}">
      <dgm:prSet phldrT="[Text]" custT="1"/>
      <dgm:spPr/>
      <dgm:t>
        <a:bodyPr/>
        <a:lstStyle/>
        <a:p>
          <a:r>
            <a:rPr lang="en-GB" sz="2800">
              <a:solidFill>
                <a:schemeClr val="bg2"/>
              </a:solidFill>
              <a:latin typeface="Montserrat" pitchFamily="2" charset="77"/>
            </a:rPr>
            <a:t>Integrating CEA in the response</a:t>
          </a:r>
        </a:p>
      </dgm:t>
    </dgm:pt>
    <dgm:pt modelId="{E88F7E9E-70A4-7E44-BE07-38AADDEEF9AA}" type="parTrans" cxnId="{E87FF269-F9EE-3A41-AD99-824029E681FF}">
      <dgm:prSet/>
      <dgm:spPr/>
      <dgm:t>
        <a:bodyPr/>
        <a:lstStyle/>
        <a:p>
          <a:endParaRPr lang="en-GB"/>
        </a:p>
      </dgm:t>
    </dgm:pt>
    <dgm:pt modelId="{A38151F5-2216-F545-A1E9-1EBC82AAAE60}" type="sibTrans" cxnId="{E87FF269-F9EE-3A41-AD99-824029E681FF}">
      <dgm:prSet/>
      <dgm:spPr/>
      <dgm:t>
        <a:bodyPr/>
        <a:lstStyle/>
        <a:p>
          <a:endParaRPr lang="en-GB"/>
        </a:p>
      </dgm:t>
    </dgm:pt>
    <dgm:pt modelId="{0ADF9A15-266D-FA45-813E-5DB1B15AC8AB}">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Volunteer per diem and fuel for community visits</a:t>
          </a:r>
        </a:p>
      </dgm:t>
    </dgm:pt>
    <dgm:pt modelId="{149A6C2F-DFF6-DD46-90DD-B1519FC436A5}" type="parTrans" cxnId="{B1A793EF-7CC2-B146-A398-C0493121B0C2}">
      <dgm:prSet/>
      <dgm:spPr/>
      <dgm:t>
        <a:bodyPr/>
        <a:lstStyle/>
        <a:p>
          <a:endParaRPr lang="en-GB"/>
        </a:p>
      </dgm:t>
    </dgm:pt>
    <dgm:pt modelId="{9C6DAD60-E1BB-9E41-9D91-53A52906A4E7}" type="sibTrans" cxnId="{B1A793EF-7CC2-B146-A398-C0493121B0C2}">
      <dgm:prSet/>
      <dgm:spPr/>
      <dgm:t>
        <a:bodyPr/>
        <a:lstStyle/>
        <a:p>
          <a:endParaRPr lang="en-GB"/>
        </a:p>
      </dgm:t>
    </dgm:pt>
    <dgm:pt modelId="{A3747455-F0B4-BB42-8718-7A7689A1D298}">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 of community members who feel the operation has communicated well about plans and activities</a:t>
          </a:r>
        </a:p>
      </dgm:t>
    </dgm:pt>
    <dgm:pt modelId="{EBA97E15-52AD-6D48-A859-F5DEAAACAADB}" type="parTrans" cxnId="{079A7DDD-C48A-6D4C-A2CD-35F90973CEAD}">
      <dgm:prSet/>
      <dgm:spPr/>
      <dgm:t>
        <a:bodyPr/>
        <a:lstStyle/>
        <a:p>
          <a:endParaRPr lang="en-GB"/>
        </a:p>
      </dgm:t>
    </dgm:pt>
    <dgm:pt modelId="{415553F1-080F-9548-9C41-E5CE4CCA6F8C}" type="sibTrans" cxnId="{079A7DDD-C48A-6D4C-A2CD-35F90973CEAD}">
      <dgm:prSet/>
      <dgm:spPr/>
      <dgm:t>
        <a:bodyPr/>
        <a:lstStyle/>
        <a:p>
          <a:endParaRPr lang="en-GB"/>
        </a:p>
      </dgm:t>
    </dgm:pt>
    <dgm:pt modelId="{EFF6F744-FD1A-B148-9906-B0BDA7BA15E9}">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Feedback mechanism equipment, training and staffing</a:t>
          </a:r>
        </a:p>
      </dgm:t>
    </dgm:pt>
    <dgm:pt modelId="{18597DC8-3999-5A49-8722-A0730EFF6099}" type="parTrans" cxnId="{ED911829-FC2F-C54D-BC2D-DD7CF1B2C2C0}">
      <dgm:prSet/>
      <dgm:spPr/>
      <dgm:t>
        <a:bodyPr/>
        <a:lstStyle/>
        <a:p>
          <a:endParaRPr lang="en-GB"/>
        </a:p>
      </dgm:t>
    </dgm:pt>
    <dgm:pt modelId="{571DBF23-88E0-F74D-9307-34DB46EB183B}" type="sibTrans" cxnId="{ED911829-FC2F-C54D-BC2D-DD7CF1B2C2C0}">
      <dgm:prSet/>
      <dgm:spPr/>
      <dgm:t>
        <a:bodyPr/>
        <a:lstStyle/>
        <a:p>
          <a:endParaRPr lang="en-GB"/>
        </a:p>
      </dgm:t>
    </dgm:pt>
    <dgm:pt modelId="{46D6F6EB-261E-B54C-8122-A70C55627F3F}">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All staff are briefed on CEA, including their roles and responsibilities </a:t>
          </a:r>
        </a:p>
      </dgm:t>
    </dgm:pt>
    <dgm:pt modelId="{664098A8-5090-D643-9368-5AF42645373C}" type="parTrans" cxnId="{49CAF30F-AE82-E542-9372-ABB548A97CD3}">
      <dgm:prSet/>
      <dgm:spPr/>
      <dgm:t>
        <a:bodyPr/>
        <a:lstStyle/>
        <a:p>
          <a:endParaRPr lang="en-GB"/>
        </a:p>
      </dgm:t>
    </dgm:pt>
    <dgm:pt modelId="{27513CEE-8EB5-FE41-A915-0F4CE7C7858E}" type="sibTrans" cxnId="{49CAF30F-AE82-E542-9372-ABB548A97CD3}">
      <dgm:prSet/>
      <dgm:spPr/>
      <dgm:t>
        <a:bodyPr/>
        <a:lstStyle/>
        <a:p>
          <a:endParaRPr lang="en-GB"/>
        </a:p>
      </dgm:t>
    </dgm:pt>
    <dgm:pt modelId="{AC6A7B27-0C1E-6B4D-8ECC-A561F577AE08}">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 of operation staff and volunteers who have been briefed on CEA</a:t>
          </a:r>
        </a:p>
      </dgm:t>
    </dgm:pt>
    <dgm:pt modelId="{580DD269-3368-D047-86BB-EEBC1616DE92}" type="parTrans" cxnId="{60CDFED9-552B-4B4A-A173-B470D959E557}">
      <dgm:prSet/>
      <dgm:spPr/>
      <dgm:t>
        <a:bodyPr/>
        <a:lstStyle/>
        <a:p>
          <a:endParaRPr lang="en-GB"/>
        </a:p>
      </dgm:t>
    </dgm:pt>
    <dgm:pt modelId="{7C855D30-05B4-0945-916C-5C3CF89E06C3}" type="sibTrans" cxnId="{60CDFED9-552B-4B4A-A173-B470D959E557}">
      <dgm:prSet/>
      <dgm:spPr/>
      <dgm:t>
        <a:bodyPr/>
        <a:lstStyle/>
        <a:p>
          <a:endParaRPr lang="en-GB"/>
        </a:p>
      </dgm:t>
    </dgm:pt>
    <dgm:pt modelId="{0381FABF-85AE-6542-BAB4-E431ABF8843E}">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CEA staff costs, printing of briefing materials</a:t>
          </a:r>
        </a:p>
      </dgm:t>
    </dgm:pt>
    <dgm:pt modelId="{44080084-512A-8F46-9A39-D93599F500D9}" type="parTrans" cxnId="{C4997A0B-2E42-A04A-9CA9-A0A6361FDA92}">
      <dgm:prSet/>
      <dgm:spPr/>
      <dgm:t>
        <a:bodyPr/>
        <a:lstStyle/>
        <a:p>
          <a:endParaRPr lang="en-GB"/>
        </a:p>
      </dgm:t>
    </dgm:pt>
    <dgm:pt modelId="{2308F899-E77D-1B42-9AF7-EED287CF66E4}" type="sibTrans" cxnId="{C4997A0B-2E42-A04A-9CA9-A0A6361FDA92}">
      <dgm:prSet/>
      <dgm:spPr/>
      <dgm:t>
        <a:bodyPr/>
        <a:lstStyle/>
        <a:p>
          <a:endParaRPr lang="en-GB"/>
        </a:p>
      </dgm:t>
    </dgm:pt>
    <dgm:pt modelId="{D3E6C423-67FB-1440-9D71-2501FCE0E969}">
      <dgm:prSet phldrT="[Text]" custT="1"/>
      <dgm:spPr/>
      <dgm:t>
        <a:bodyPr/>
        <a:lstStyle/>
        <a:p>
          <a:r>
            <a:rPr lang="en-GB" sz="2800">
              <a:solidFill>
                <a:schemeClr val="bg2"/>
              </a:solidFill>
              <a:latin typeface="Montserrat" pitchFamily="2" charset="77"/>
            </a:rPr>
            <a:t>RCCE</a:t>
          </a:r>
        </a:p>
      </dgm:t>
    </dgm:pt>
    <dgm:pt modelId="{1C94897D-4869-064F-80E4-A0AA644C8CAF}" type="parTrans" cxnId="{D2C7058F-0DE1-FB46-A3DB-538759DB2E1D}">
      <dgm:prSet/>
      <dgm:spPr/>
      <dgm:t>
        <a:bodyPr/>
        <a:lstStyle/>
        <a:p>
          <a:endParaRPr lang="en-GB"/>
        </a:p>
      </dgm:t>
    </dgm:pt>
    <dgm:pt modelId="{9CF90D72-C6F9-EE41-A7C7-975FA55144AC}" type="sibTrans" cxnId="{D2C7058F-0DE1-FB46-A3DB-538759DB2E1D}">
      <dgm:prSet/>
      <dgm:spPr/>
      <dgm:t>
        <a:bodyPr/>
        <a:lstStyle/>
        <a:p>
          <a:endParaRPr lang="en-GB"/>
        </a:p>
      </dgm:t>
    </dgm:pt>
    <dgm:pt modelId="{089E0648-9A14-174D-B190-9090F104F3FD}">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Interactive radio shows to encourage safe practices and address rumours, fear, and stigma</a:t>
          </a:r>
        </a:p>
      </dgm:t>
    </dgm:pt>
    <dgm:pt modelId="{D9F0BE64-E96A-F34F-A815-889BDF04DE0B}" type="parTrans" cxnId="{304A1220-DED2-E747-9529-8A25F282F414}">
      <dgm:prSet/>
      <dgm:spPr/>
      <dgm:t>
        <a:bodyPr/>
        <a:lstStyle/>
        <a:p>
          <a:endParaRPr lang="en-GB"/>
        </a:p>
      </dgm:t>
    </dgm:pt>
    <dgm:pt modelId="{2AB05011-F31E-E446-BEAA-38B764F14572}" type="sibTrans" cxnId="{304A1220-DED2-E747-9529-8A25F282F414}">
      <dgm:prSet/>
      <dgm:spPr/>
      <dgm:t>
        <a:bodyPr/>
        <a:lstStyle/>
        <a:p>
          <a:endParaRPr lang="en-GB"/>
        </a:p>
      </dgm:t>
    </dgm:pt>
    <dgm:pt modelId="{2CCD9978-1154-BC41-AB47-CD96C9A594E8}">
      <dgm:prSet phldrT="[Text]" custT="1"/>
      <dgm:spPr/>
      <dgm:t>
        <a:bodyPr vert="horz"/>
        <a:lstStyle/>
        <a:p>
          <a:r>
            <a:rPr lang="en-GB" sz="1900">
              <a:latin typeface="Open Sans" panose="020B0606030504020204" pitchFamily="34" charset="0"/>
              <a:ea typeface="Open Sans" panose="020B0606030504020204" pitchFamily="34" charset="0"/>
              <a:cs typeface="Open Sans" panose="020B0606030504020204" pitchFamily="34" charset="0"/>
            </a:rPr>
            <a:t>Fuel for community visits, volunteer per diem</a:t>
          </a:r>
        </a:p>
      </dgm:t>
    </dgm:pt>
    <dgm:pt modelId="{BD453FE7-5912-D541-A382-4ECC13EC3C8F}" type="parTrans" cxnId="{53268F96-A08B-054E-B03F-9FE2D53A1599}">
      <dgm:prSet/>
      <dgm:spPr/>
      <dgm:t>
        <a:bodyPr/>
        <a:lstStyle/>
        <a:p>
          <a:endParaRPr lang="en-GB"/>
        </a:p>
      </dgm:t>
    </dgm:pt>
    <dgm:pt modelId="{183C34CE-039E-484A-80CA-95107959109F}" type="sibTrans" cxnId="{53268F96-A08B-054E-B03F-9FE2D53A1599}">
      <dgm:prSet/>
      <dgm:spPr/>
      <dgm:t>
        <a:bodyPr/>
        <a:lstStyle/>
        <a:p>
          <a:endParaRPr lang="en-GB"/>
        </a:p>
      </dgm:t>
    </dgm:pt>
    <dgm:pt modelId="{C2C25EFF-EBDC-F04A-AD6F-88C9CBD53652}">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 of people reached through radio shows</a:t>
          </a:r>
        </a:p>
      </dgm:t>
    </dgm:pt>
    <dgm:pt modelId="{74BA60BD-C3C1-AE47-A382-4A47207B2501}" type="parTrans" cxnId="{B1B0B2A9-024E-2143-AFC0-0A2EC0922D0E}">
      <dgm:prSet/>
      <dgm:spPr/>
      <dgm:t>
        <a:bodyPr/>
        <a:lstStyle/>
        <a:p>
          <a:endParaRPr lang="en-GB"/>
        </a:p>
      </dgm:t>
    </dgm:pt>
    <dgm:pt modelId="{36CC62BA-359E-4F41-BB66-94A2EDB73223}" type="sibTrans" cxnId="{B1B0B2A9-024E-2143-AFC0-0A2EC0922D0E}">
      <dgm:prSet/>
      <dgm:spPr/>
      <dgm:t>
        <a:bodyPr/>
        <a:lstStyle/>
        <a:p>
          <a:endParaRPr lang="en-GB"/>
        </a:p>
      </dgm:t>
    </dgm:pt>
    <dgm:pt modelId="{FE7C5C91-03E6-714B-8F25-B745B50348A5}">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Radio airtime, fuel to travel, recorders, training for radio team</a:t>
          </a:r>
        </a:p>
      </dgm:t>
    </dgm:pt>
    <dgm:pt modelId="{9939295B-B424-E949-A8D4-70BB921DE583}" type="parTrans" cxnId="{50FE5AB4-9DD3-3346-9A5A-37A8024B4885}">
      <dgm:prSet/>
      <dgm:spPr/>
      <dgm:t>
        <a:bodyPr/>
        <a:lstStyle/>
        <a:p>
          <a:endParaRPr lang="en-GB"/>
        </a:p>
      </dgm:t>
    </dgm:pt>
    <dgm:pt modelId="{EB22336B-6B55-D34A-9250-E3FC17F2119B}" type="sibTrans" cxnId="{50FE5AB4-9DD3-3346-9A5A-37A8024B4885}">
      <dgm:prSet/>
      <dgm:spPr/>
      <dgm:t>
        <a:bodyPr/>
        <a:lstStyle/>
        <a:p>
          <a:endParaRPr lang="en-GB"/>
        </a:p>
      </dgm:t>
    </dgm:pt>
    <dgm:pt modelId="{034B2373-AE5B-4E4E-83C0-B3F8C446CE00}" type="pres">
      <dgm:prSet presAssocID="{81DEE471-922F-8142-870C-249D3907A06C}" presName="Name0" presStyleCnt="0">
        <dgm:presLayoutVars>
          <dgm:chPref val="3"/>
          <dgm:dir/>
          <dgm:animLvl val="lvl"/>
          <dgm:resizeHandles/>
        </dgm:presLayoutVars>
      </dgm:prSet>
      <dgm:spPr/>
    </dgm:pt>
    <dgm:pt modelId="{CB33674F-23A9-D647-AD81-3D128D4C4003}" type="pres">
      <dgm:prSet presAssocID="{A6CF044E-D5A7-A649-A1C9-3D207FBFACB0}" presName="horFlow" presStyleCnt="0"/>
      <dgm:spPr/>
    </dgm:pt>
    <dgm:pt modelId="{347BE48E-8222-D241-91E4-E2BC356B5E1E}" type="pres">
      <dgm:prSet presAssocID="{A6CF044E-D5A7-A649-A1C9-3D207FBFACB0}" presName="bigChev" presStyleLbl="node1" presStyleIdx="0" presStyleCnt="5" custScaleX="120279"/>
      <dgm:spPr/>
    </dgm:pt>
    <dgm:pt modelId="{5A3D887D-B1E9-0141-8A1F-596F4DA0A9FB}" type="pres">
      <dgm:prSet presAssocID="{90A58108-AED9-144C-8EA1-7C534485A709}" presName="parTrans" presStyleCnt="0"/>
      <dgm:spPr/>
    </dgm:pt>
    <dgm:pt modelId="{154E3D5B-3C1C-2744-9DA9-7EF2AE2BA3B0}" type="pres">
      <dgm:prSet presAssocID="{A38AEA35-7FD6-E044-ACB8-D7543E9287BF}" presName="node" presStyleLbl="alignAccFollowNode1" presStyleIdx="0" presStyleCnt="15" custScaleX="147236">
        <dgm:presLayoutVars>
          <dgm:bulletEnabled val="1"/>
        </dgm:presLayoutVars>
      </dgm:prSet>
      <dgm:spPr/>
    </dgm:pt>
    <dgm:pt modelId="{78F9DE65-0BC1-9D45-A2ED-7B7C6AA51AE5}" type="pres">
      <dgm:prSet presAssocID="{D78DBDD7-B897-9F43-907B-8953794B7B4C}" presName="sibTrans" presStyleCnt="0"/>
      <dgm:spPr/>
    </dgm:pt>
    <dgm:pt modelId="{83B9E908-742F-384F-9499-02B29DECD762}" type="pres">
      <dgm:prSet presAssocID="{25558EC5-F6D2-3944-8703-65E1E1402911}" presName="node" presStyleLbl="alignAccFollowNode1" presStyleIdx="1" presStyleCnt="15" custScaleX="147236">
        <dgm:presLayoutVars>
          <dgm:bulletEnabled val="1"/>
        </dgm:presLayoutVars>
      </dgm:prSet>
      <dgm:spPr/>
    </dgm:pt>
    <dgm:pt modelId="{20698E94-3481-0342-89AC-E26D35E68B64}" type="pres">
      <dgm:prSet presAssocID="{2071B6D5-B8FA-2E48-ABA8-D1C06599E663}" presName="sibTrans" presStyleCnt="0"/>
      <dgm:spPr/>
    </dgm:pt>
    <dgm:pt modelId="{F843331F-3099-414D-8A84-CEA283349F39}" type="pres">
      <dgm:prSet presAssocID="{0ADF9A15-266D-FA45-813E-5DB1B15AC8AB}" presName="node" presStyleLbl="alignAccFollowNode1" presStyleIdx="2" presStyleCnt="15" custScaleX="147236">
        <dgm:presLayoutVars>
          <dgm:bulletEnabled val="1"/>
        </dgm:presLayoutVars>
      </dgm:prSet>
      <dgm:spPr/>
    </dgm:pt>
    <dgm:pt modelId="{84A537ED-E1DC-204B-88D5-9936DC6057BC}" type="pres">
      <dgm:prSet presAssocID="{A6CF044E-D5A7-A649-A1C9-3D207FBFACB0}" presName="vSp" presStyleCnt="0"/>
      <dgm:spPr/>
    </dgm:pt>
    <dgm:pt modelId="{D929A239-0437-414B-A347-BACA651E7C67}" type="pres">
      <dgm:prSet presAssocID="{00CDA429-60B1-584C-A9E9-949F7BFB2545}" presName="horFlow" presStyleCnt="0"/>
      <dgm:spPr/>
    </dgm:pt>
    <dgm:pt modelId="{67163160-9266-2644-94AB-19E8E3617FF7}" type="pres">
      <dgm:prSet presAssocID="{00CDA429-60B1-584C-A9E9-949F7BFB2545}" presName="bigChev" presStyleLbl="node1" presStyleIdx="1" presStyleCnt="5" custScaleX="120279"/>
      <dgm:spPr/>
    </dgm:pt>
    <dgm:pt modelId="{987F67BF-7802-F44D-9938-84042B6D2AF8}" type="pres">
      <dgm:prSet presAssocID="{B427760F-8062-FC43-91F2-B82EBBBB421A}" presName="parTrans" presStyleCnt="0"/>
      <dgm:spPr/>
    </dgm:pt>
    <dgm:pt modelId="{FFAF4875-D0D1-DB45-826B-5A833D94B6E1}" type="pres">
      <dgm:prSet presAssocID="{B36CA0FF-CB57-6D44-A20C-815616E139F1}" presName="node" presStyleLbl="alignAccFollowNode1" presStyleIdx="3" presStyleCnt="15" custScaleX="147236">
        <dgm:presLayoutVars>
          <dgm:bulletEnabled val="1"/>
        </dgm:presLayoutVars>
      </dgm:prSet>
      <dgm:spPr/>
    </dgm:pt>
    <dgm:pt modelId="{2634FDD3-A9F6-1845-8CCC-63A78DB28140}" type="pres">
      <dgm:prSet presAssocID="{D47BC5BE-BF22-6543-B506-0D195E07F05D}" presName="sibTrans" presStyleCnt="0"/>
      <dgm:spPr/>
    </dgm:pt>
    <dgm:pt modelId="{4E368B2D-1473-3B48-A347-30873A7EC735}" type="pres">
      <dgm:prSet presAssocID="{A3747455-F0B4-BB42-8718-7A7689A1D298}" presName="node" presStyleLbl="alignAccFollowNode1" presStyleIdx="4" presStyleCnt="15" custScaleX="147236">
        <dgm:presLayoutVars>
          <dgm:bulletEnabled val="1"/>
        </dgm:presLayoutVars>
      </dgm:prSet>
      <dgm:spPr/>
    </dgm:pt>
    <dgm:pt modelId="{437BBCB0-15C8-AE43-A4B6-D80C496F750E}" type="pres">
      <dgm:prSet presAssocID="{415553F1-080F-9548-9C41-E5CE4CCA6F8C}" presName="sibTrans" presStyleCnt="0"/>
      <dgm:spPr/>
    </dgm:pt>
    <dgm:pt modelId="{43B39521-B017-9A45-A88E-947006B5478B}" type="pres">
      <dgm:prSet presAssocID="{2CCD9978-1154-BC41-AB47-CD96C9A594E8}" presName="node" presStyleLbl="alignAccFollowNode1" presStyleIdx="5" presStyleCnt="15" custScaleX="147236">
        <dgm:presLayoutVars>
          <dgm:bulletEnabled val="1"/>
        </dgm:presLayoutVars>
      </dgm:prSet>
      <dgm:spPr>
        <a:xfrm>
          <a:off x="12129524" y="2008757"/>
          <a:ext cx="2509828" cy="1003931"/>
        </a:xfrm>
      </dgm:spPr>
    </dgm:pt>
    <dgm:pt modelId="{86F8C1A6-9965-AF48-A05A-DE63ABD06369}" type="pres">
      <dgm:prSet presAssocID="{00CDA429-60B1-584C-A9E9-949F7BFB2545}" presName="vSp" presStyleCnt="0"/>
      <dgm:spPr/>
    </dgm:pt>
    <dgm:pt modelId="{636CC1AF-235D-174A-B5B7-BCC7C9286BAB}" type="pres">
      <dgm:prSet presAssocID="{70ED6045-8915-664B-9C04-AFEE30189738}" presName="horFlow" presStyleCnt="0"/>
      <dgm:spPr/>
    </dgm:pt>
    <dgm:pt modelId="{565C8367-0483-AA4F-BD2A-6D102D3C0618}" type="pres">
      <dgm:prSet presAssocID="{70ED6045-8915-664B-9C04-AFEE30189738}" presName="bigChev" presStyleLbl="node1" presStyleIdx="2" presStyleCnt="5" custScaleX="120279"/>
      <dgm:spPr/>
    </dgm:pt>
    <dgm:pt modelId="{32F8FF4E-1BB7-1F49-BB1C-15B30CC7E93B}" type="pres">
      <dgm:prSet presAssocID="{F5AFF671-F75B-7B46-808A-FA227144D7EC}" presName="parTrans" presStyleCnt="0"/>
      <dgm:spPr/>
    </dgm:pt>
    <dgm:pt modelId="{B66BF8FF-BE79-224D-9255-ED14A8279760}" type="pres">
      <dgm:prSet presAssocID="{14B07574-C609-8241-BC81-D09F93BF3156}" presName="node" presStyleLbl="alignAccFollowNode1" presStyleIdx="6" presStyleCnt="15" custScaleX="147236">
        <dgm:presLayoutVars>
          <dgm:bulletEnabled val="1"/>
        </dgm:presLayoutVars>
      </dgm:prSet>
      <dgm:spPr/>
    </dgm:pt>
    <dgm:pt modelId="{DB502783-A7CF-D749-B053-9A4048C1AAE7}" type="pres">
      <dgm:prSet presAssocID="{D0C1622B-5363-BB44-AC32-9A06D0084441}" presName="sibTrans" presStyleCnt="0"/>
      <dgm:spPr/>
    </dgm:pt>
    <dgm:pt modelId="{1AE8F978-5D8E-9647-8865-A247719CF827}" type="pres">
      <dgm:prSet presAssocID="{121AE079-3CD0-B849-953F-4588BF1543DD}" presName="node" presStyleLbl="alignAccFollowNode1" presStyleIdx="7" presStyleCnt="15" custScaleX="147236">
        <dgm:presLayoutVars>
          <dgm:bulletEnabled val="1"/>
        </dgm:presLayoutVars>
      </dgm:prSet>
      <dgm:spPr/>
    </dgm:pt>
    <dgm:pt modelId="{9347B805-2075-E74A-8D92-B86CD0A63ED7}" type="pres">
      <dgm:prSet presAssocID="{F8C3F72B-13A3-644F-BD63-432CC61695C7}" presName="sibTrans" presStyleCnt="0"/>
      <dgm:spPr/>
    </dgm:pt>
    <dgm:pt modelId="{A3BC46BD-1123-9E4E-87A4-8F963929C901}" type="pres">
      <dgm:prSet presAssocID="{EFF6F744-FD1A-B148-9906-B0BDA7BA15E9}" presName="node" presStyleLbl="alignAccFollowNode1" presStyleIdx="8" presStyleCnt="15" custScaleX="147236">
        <dgm:presLayoutVars>
          <dgm:bulletEnabled val="1"/>
        </dgm:presLayoutVars>
      </dgm:prSet>
      <dgm:spPr/>
    </dgm:pt>
    <dgm:pt modelId="{F7A70527-8D2B-E74E-95A6-3B7713D4E6C7}" type="pres">
      <dgm:prSet presAssocID="{70ED6045-8915-664B-9C04-AFEE30189738}" presName="vSp" presStyleCnt="0"/>
      <dgm:spPr/>
    </dgm:pt>
    <dgm:pt modelId="{5BE22C47-81D5-9749-9110-37C0AB012ED8}" type="pres">
      <dgm:prSet presAssocID="{D3E6C423-67FB-1440-9D71-2501FCE0E969}" presName="horFlow" presStyleCnt="0"/>
      <dgm:spPr/>
    </dgm:pt>
    <dgm:pt modelId="{166FA9FB-A0C4-A64B-9A27-BDB01CEDF5E1}" type="pres">
      <dgm:prSet presAssocID="{D3E6C423-67FB-1440-9D71-2501FCE0E969}" presName="bigChev" presStyleLbl="node1" presStyleIdx="3" presStyleCnt="5" custScaleX="120279"/>
      <dgm:spPr/>
    </dgm:pt>
    <dgm:pt modelId="{BEA3C40F-34E2-D148-A05F-6FF5BF37A99A}" type="pres">
      <dgm:prSet presAssocID="{D9F0BE64-E96A-F34F-A815-889BDF04DE0B}" presName="parTrans" presStyleCnt="0"/>
      <dgm:spPr/>
    </dgm:pt>
    <dgm:pt modelId="{C65A289F-AE7F-0841-B82B-2B4A8AB34303}" type="pres">
      <dgm:prSet presAssocID="{089E0648-9A14-174D-B190-9090F104F3FD}" presName="node" presStyleLbl="alignAccFollowNode1" presStyleIdx="9" presStyleCnt="15" custScaleX="147236">
        <dgm:presLayoutVars>
          <dgm:bulletEnabled val="1"/>
        </dgm:presLayoutVars>
      </dgm:prSet>
      <dgm:spPr/>
    </dgm:pt>
    <dgm:pt modelId="{D0B9B3A6-DBFA-EC4E-8CAE-18DF55911FC3}" type="pres">
      <dgm:prSet presAssocID="{2AB05011-F31E-E446-BEAA-38B764F14572}" presName="sibTrans" presStyleCnt="0"/>
      <dgm:spPr/>
    </dgm:pt>
    <dgm:pt modelId="{FE56CF81-9BEE-FE45-ADA4-E8AD0BEFB35A}" type="pres">
      <dgm:prSet presAssocID="{C2C25EFF-EBDC-F04A-AD6F-88C9CBD53652}" presName="node" presStyleLbl="alignAccFollowNode1" presStyleIdx="10" presStyleCnt="15" custScaleX="147236">
        <dgm:presLayoutVars>
          <dgm:bulletEnabled val="1"/>
        </dgm:presLayoutVars>
      </dgm:prSet>
      <dgm:spPr/>
    </dgm:pt>
    <dgm:pt modelId="{DC62FF40-ED58-E54E-8299-FB22E8D198F3}" type="pres">
      <dgm:prSet presAssocID="{36CC62BA-359E-4F41-BB66-94A2EDB73223}" presName="sibTrans" presStyleCnt="0"/>
      <dgm:spPr/>
    </dgm:pt>
    <dgm:pt modelId="{EFB75882-DE42-5343-B9E6-1353A7C96B88}" type="pres">
      <dgm:prSet presAssocID="{FE7C5C91-03E6-714B-8F25-B745B50348A5}" presName="node" presStyleLbl="alignAccFollowNode1" presStyleIdx="11" presStyleCnt="15" custScaleX="147236">
        <dgm:presLayoutVars>
          <dgm:bulletEnabled val="1"/>
        </dgm:presLayoutVars>
      </dgm:prSet>
      <dgm:spPr/>
    </dgm:pt>
    <dgm:pt modelId="{41A6B119-3541-8249-8456-AD8A4E586BC7}" type="pres">
      <dgm:prSet presAssocID="{D3E6C423-67FB-1440-9D71-2501FCE0E969}" presName="vSp" presStyleCnt="0"/>
      <dgm:spPr/>
    </dgm:pt>
    <dgm:pt modelId="{D1257FA2-56CC-8E48-A7CD-B23931DD8225}" type="pres">
      <dgm:prSet presAssocID="{6081571C-8FAD-AA44-B2AE-4556C6A37D64}" presName="horFlow" presStyleCnt="0"/>
      <dgm:spPr/>
    </dgm:pt>
    <dgm:pt modelId="{89E3A7DA-84B6-4F40-9EC5-2C982859692D}" type="pres">
      <dgm:prSet presAssocID="{6081571C-8FAD-AA44-B2AE-4556C6A37D64}" presName="bigChev" presStyleLbl="node1" presStyleIdx="4" presStyleCnt="5" custScaleX="120279"/>
      <dgm:spPr/>
    </dgm:pt>
    <dgm:pt modelId="{7596C3D6-E63D-7747-A0E3-E5991ACB4C15}" type="pres">
      <dgm:prSet presAssocID="{664098A8-5090-D643-9368-5AF42645373C}" presName="parTrans" presStyleCnt="0"/>
      <dgm:spPr/>
    </dgm:pt>
    <dgm:pt modelId="{A9B602A6-B575-194C-92C6-B5B2BF167268}" type="pres">
      <dgm:prSet presAssocID="{46D6F6EB-261E-B54C-8122-A70C55627F3F}" presName="node" presStyleLbl="alignAccFollowNode1" presStyleIdx="12" presStyleCnt="15" custScaleX="147236">
        <dgm:presLayoutVars>
          <dgm:bulletEnabled val="1"/>
        </dgm:presLayoutVars>
      </dgm:prSet>
      <dgm:spPr/>
    </dgm:pt>
    <dgm:pt modelId="{2081A978-373E-474D-883E-8E7FDC798F2D}" type="pres">
      <dgm:prSet presAssocID="{27513CEE-8EB5-FE41-A915-0F4CE7C7858E}" presName="sibTrans" presStyleCnt="0"/>
      <dgm:spPr/>
    </dgm:pt>
    <dgm:pt modelId="{3805D6D7-EF10-A042-800D-2270B0CA0A5B}" type="pres">
      <dgm:prSet presAssocID="{AC6A7B27-0C1E-6B4D-8ECC-A561F577AE08}" presName="node" presStyleLbl="alignAccFollowNode1" presStyleIdx="13" presStyleCnt="15" custScaleX="147236">
        <dgm:presLayoutVars>
          <dgm:bulletEnabled val="1"/>
        </dgm:presLayoutVars>
      </dgm:prSet>
      <dgm:spPr/>
    </dgm:pt>
    <dgm:pt modelId="{0DE1F4CD-8E7A-124A-9FEA-697B89E33C35}" type="pres">
      <dgm:prSet presAssocID="{7C855D30-05B4-0945-916C-5C3CF89E06C3}" presName="sibTrans" presStyleCnt="0"/>
      <dgm:spPr/>
    </dgm:pt>
    <dgm:pt modelId="{5C32009D-C15B-A846-B45D-59D2FE078EA8}" type="pres">
      <dgm:prSet presAssocID="{0381FABF-85AE-6542-BAB4-E431ABF8843E}" presName="node" presStyleLbl="alignAccFollowNode1" presStyleIdx="14" presStyleCnt="15" custScaleX="147236">
        <dgm:presLayoutVars>
          <dgm:bulletEnabled val="1"/>
        </dgm:presLayoutVars>
      </dgm:prSet>
      <dgm:spPr/>
    </dgm:pt>
  </dgm:ptLst>
  <dgm:cxnLst>
    <dgm:cxn modelId="{83BF3705-4D60-084B-8878-5F1173DC4A11}" type="presOf" srcId="{AC6A7B27-0C1E-6B4D-8ECC-A561F577AE08}" destId="{3805D6D7-EF10-A042-800D-2270B0CA0A5B}" srcOrd="0" destOrd="0" presId="urn:microsoft.com/office/officeart/2005/8/layout/lProcess3"/>
    <dgm:cxn modelId="{A8E86405-0164-C44C-AE2D-ABD3A9767A95}" srcId="{70ED6045-8915-664B-9C04-AFEE30189738}" destId="{121AE079-3CD0-B849-953F-4588BF1543DD}" srcOrd="1" destOrd="0" parTransId="{A009C3C9-A6A1-E248-B6B5-4538BDC65347}" sibTransId="{F8C3F72B-13A3-644F-BD63-432CC61695C7}"/>
    <dgm:cxn modelId="{1C422509-64D8-F046-B54C-E67C9EFB7539}" type="presOf" srcId="{EFF6F744-FD1A-B148-9906-B0BDA7BA15E9}" destId="{A3BC46BD-1123-9E4E-87A4-8F963929C901}" srcOrd="0" destOrd="0" presId="urn:microsoft.com/office/officeart/2005/8/layout/lProcess3"/>
    <dgm:cxn modelId="{A4935A09-65DB-5549-9A4A-0F0E4039356F}" type="presOf" srcId="{2CCD9978-1154-BC41-AB47-CD96C9A594E8}" destId="{43B39521-B017-9A45-A88E-947006B5478B}" srcOrd="0" destOrd="0" presId="urn:microsoft.com/office/officeart/2005/8/layout/lProcess3"/>
    <dgm:cxn modelId="{C4997A0B-2E42-A04A-9CA9-A0A6361FDA92}" srcId="{6081571C-8FAD-AA44-B2AE-4556C6A37D64}" destId="{0381FABF-85AE-6542-BAB4-E431ABF8843E}" srcOrd="2" destOrd="0" parTransId="{44080084-512A-8F46-9A39-D93599F500D9}" sibTransId="{2308F899-E77D-1B42-9AF7-EED287CF66E4}"/>
    <dgm:cxn modelId="{49CAF30F-AE82-E542-9372-ABB548A97CD3}" srcId="{6081571C-8FAD-AA44-B2AE-4556C6A37D64}" destId="{46D6F6EB-261E-B54C-8122-A70C55627F3F}" srcOrd="0" destOrd="0" parTransId="{664098A8-5090-D643-9368-5AF42645373C}" sibTransId="{27513CEE-8EB5-FE41-A915-0F4CE7C7858E}"/>
    <dgm:cxn modelId="{733F5316-3121-B042-9A30-88087E84B3A9}" type="presOf" srcId="{D3E6C423-67FB-1440-9D71-2501FCE0E969}" destId="{166FA9FB-A0C4-A64B-9A27-BDB01CEDF5E1}" srcOrd="0" destOrd="0" presId="urn:microsoft.com/office/officeart/2005/8/layout/lProcess3"/>
    <dgm:cxn modelId="{29278C1F-433A-4D4F-9D99-FDF806884C4E}" type="presOf" srcId="{00CDA429-60B1-584C-A9E9-949F7BFB2545}" destId="{67163160-9266-2644-94AB-19E8E3617FF7}" srcOrd="0" destOrd="0" presId="urn:microsoft.com/office/officeart/2005/8/layout/lProcess3"/>
    <dgm:cxn modelId="{304A1220-DED2-E747-9529-8A25F282F414}" srcId="{D3E6C423-67FB-1440-9D71-2501FCE0E969}" destId="{089E0648-9A14-174D-B190-9090F104F3FD}" srcOrd="0" destOrd="0" parTransId="{D9F0BE64-E96A-F34F-A815-889BDF04DE0B}" sibTransId="{2AB05011-F31E-E446-BEAA-38B764F14572}"/>
    <dgm:cxn modelId="{825FE221-1F4C-CD4B-A47D-2C8B0423FB0D}" type="presOf" srcId="{121AE079-3CD0-B849-953F-4588BF1543DD}" destId="{1AE8F978-5D8E-9647-8865-A247719CF827}" srcOrd="0" destOrd="0" presId="urn:microsoft.com/office/officeart/2005/8/layout/lProcess3"/>
    <dgm:cxn modelId="{C45C7123-072F-F64F-BAB4-A85AA15E6D12}" type="presOf" srcId="{14B07574-C609-8241-BC81-D09F93BF3156}" destId="{B66BF8FF-BE79-224D-9255-ED14A8279760}" srcOrd="0" destOrd="0" presId="urn:microsoft.com/office/officeart/2005/8/layout/lProcess3"/>
    <dgm:cxn modelId="{ED911829-FC2F-C54D-BC2D-DD7CF1B2C2C0}" srcId="{70ED6045-8915-664B-9C04-AFEE30189738}" destId="{EFF6F744-FD1A-B148-9906-B0BDA7BA15E9}" srcOrd="2" destOrd="0" parTransId="{18597DC8-3999-5A49-8722-A0730EFF6099}" sibTransId="{571DBF23-88E0-F74D-9307-34DB46EB183B}"/>
    <dgm:cxn modelId="{C8A5D333-D6DB-BE44-B98B-561A65243E73}" type="presOf" srcId="{089E0648-9A14-174D-B190-9090F104F3FD}" destId="{C65A289F-AE7F-0841-B82B-2B4A8AB34303}" srcOrd="0" destOrd="0" presId="urn:microsoft.com/office/officeart/2005/8/layout/lProcess3"/>
    <dgm:cxn modelId="{3FF94F38-2AD8-9641-8204-211A88AFF7AF}" srcId="{00CDA429-60B1-584C-A9E9-949F7BFB2545}" destId="{B36CA0FF-CB57-6D44-A20C-815616E139F1}" srcOrd="0" destOrd="0" parTransId="{B427760F-8062-FC43-91F2-B82EBBBB421A}" sibTransId="{D47BC5BE-BF22-6543-B506-0D195E07F05D}"/>
    <dgm:cxn modelId="{054FF740-199F-1841-943A-0DF081B93270}" type="presOf" srcId="{81DEE471-922F-8142-870C-249D3907A06C}" destId="{034B2373-AE5B-4E4E-83C0-B3F8C446CE00}" srcOrd="0" destOrd="0" presId="urn:microsoft.com/office/officeart/2005/8/layout/lProcess3"/>
    <dgm:cxn modelId="{9C40AB46-95F5-5740-911D-008B4EB324B8}" srcId="{70ED6045-8915-664B-9C04-AFEE30189738}" destId="{14B07574-C609-8241-BC81-D09F93BF3156}" srcOrd="0" destOrd="0" parTransId="{F5AFF671-F75B-7B46-808A-FA227144D7EC}" sibTransId="{D0C1622B-5363-BB44-AC32-9A06D0084441}"/>
    <dgm:cxn modelId="{531F924A-FA09-B946-97D2-5C28B7BA8003}" srcId="{81DEE471-922F-8142-870C-249D3907A06C}" destId="{70ED6045-8915-664B-9C04-AFEE30189738}" srcOrd="2" destOrd="0" parTransId="{BE825ADC-95BA-2A42-B08A-8FB35A3DF8D9}" sibTransId="{B5947A33-3FEE-A249-A42B-BFF2E78B0BBF}"/>
    <dgm:cxn modelId="{DE1DB14A-C113-1E43-8C1C-EF6DD57BBAFC}" srcId="{A6CF044E-D5A7-A649-A1C9-3D207FBFACB0}" destId="{25558EC5-F6D2-3944-8703-65E1E1402911}" srcOrd="1" destOrd="0" parTransId="{CF9B4C3C-C6AF-E640-B2D5-6E68362CAC79}" sibTransId="{2071B6D5-B8FA-2E48-ABA8-D1C06599E663}"/>
    <dgm:cxn modelId="{A7BC9A51-F669-B645-8E43-27631065AFFB}" type="presOf" srcId="{0381FABF-85AE-6542-BAB4-E431ABF8843E}" destId="{5C32009D-C15B-A846-B45D-59D2FE078EA8}" srcOrd="0" destOrd="0" presId="urn:microsoft.com/office/officeart/2005/8/layout/lProcess3"/>
    <dgm:cxn modelId="{E87FF269-F9EE-3A41-AD99-824029E681FF}" srcId="{81DEE471-922F-8142-870C-249D3907A06C}" destId="{6081571C-8FAD-AA44-B2AE-4556C6A37D64}" srcOrd="4" destOrd="0" parTransId="{E88F7E9E-70A4-7E44-BE07-38AADDEEF9AA}" sibTransId="{A38151F5-2216-F545-A1E9-1EBC82AAAE60}"/>
    <dgm:cxn modelId="{2C456480-D2D6-FA49-9EAB-DBEC7A8187A1}" type="presOf" srcId="{70ED6045-8915-664B-9C04-AFEE30189738}" destId="{565C8367-0483-AA4F-BD2A-6D102D3C0618}" srcOrd="0" destOrd="0" presId="urn:microsoft.com/office/officeart/2005/8/layout/lProcess3"/>
    <dgm:cxn modelId="{3CEF8F87-E5CB-1046-9F8A-1FF592BA942E}" srcId="{81DEE471-922F-8142-870C-249D3907A06C}" destId="{A6CF044E-D5A7-A649-A1C9-3D207FBFACB0}" srcOrd="0" destOrd="0" parTransId="{6307A3EF-5248-4D43-925E-18B4126122F5}" sibTransId="{39C20227-C853-C848-AC98-C0BA62B2BF36}"/>
    <dgm:cxn modelId="{D2C7058F-0DE1-FB46-A3DB-538759DB2E1D}" srcId="{81DEE471-922F-8142-870C-249D3907A06C}" destId="{D3E6C423-67FB-1440-9D71-2501FCE0E969}" srcOrd="3" destOrd="0" parTransId="{1C94897D-4869-064F-80E4-A0AA644C8CAF}" sibTransId="{9CF90D72-C6F9-EE41-A7C7-975FA55144AC}"/>
    <dgm:cxn modelId="{DDB3C695-62DB-1747-BA5C-44D05196F179}" type="presOf" srcId="{46D6F6EB-261E-B54C-8122-A70C55627F3F}" destId="{A9B602A6-B575-194C-92C6-B5B2BF167268}" srcOrd="0" destOrd="0" presId="urn:microsoft.com/office/officeart/2005/8/layout/lProcess3"/>
    <dgm:cxn modelId="{53268F96-A08B-054E-B03F-9FE2D53A1599}" srcId="{00CDA429-60B1-584C-A9E9-949F7BFB2545}" destId="{2CCD9978-1154-BC41-AB47-CD96C9A594E8}" srcOrd="2" destOrd="0" parTransId="{BD453FE7-5912-D541-A382-4ECC13EC3C8F}" sibTransId="{183C34CE-039E-484A-80CA-95107959109F}"/>
    <dgm:cxn modelId="{4850939D-C389-304D-A1BF-8B7BAFA4F262}" type="presOf" srcId="{A38AEA35-7FD6-E044-ACB8-D7543E9287BF}" destId="{154E3D5B-3C1C-2744-9DA9-7EF2AE2BA3B0}" srcOrd="0" destOrd="0" presId="urn:microsoft.com/office/officeart/2005/8/layout/lProcess3"/>
    <dgm:cxn modelId="{20BBBBA2-9223-5649-A7EA-534CD1BA42BD}" type="presOf" srcId="{C2C25EFF-EBDC-F04A-AD6F-88C9CBD53652}" destId="{FE56CF81-9BEE-FE45-ADA4-E8AD0BEFB35A}" srcOrd="0" destOrd="0" presId="urn:microsoft.com/office/officeart/2005/8/layout/lProcess3"/>
    <dgm:cxn modelId="{76BAAEA7-3082-0844-A580-392DC75334E8}" type="presOf" srcId="{FE7C5C91-03E6-714B-8F25-B745B50348A5}" destId="{EFB75882-DE42-5343-B9E6-1353A7C96B88}" srcOrd="0" destOrd="0" presId="urn:microsoft.com/office/officeart/2005/8/layout/lProcess3"/>
    <dgm:cxn modelId="{B1B0B2A9-024E-2143-AFC0-0A2EC0922D0E}" srcId="{D3E6C423-67FB-1440-9D71-2501FCE0E969}" destId="{C2C25EFF-EBDC-F04A-AD6F-88C9CBD53652}" srcOrd="1" destOrd="0" parTransId="{74BA60BD-C3C1-AE47-A382-4A47207B2501}" sibTransId="{36CC62BA-359E-4F41-BB66-94A2EDB73223}"/>
    <dgm:cxn modelId="{50FE5AB4-9DD3-3346-9A5A-37A8024B4885}" srcId="{D3E6C423-67FB-1440-9D71-2501FCE0E969}" destId="{FE7C5C91-03E6-714B-8F25-B745B50348A5}" srcOrd="2" destOrd="0" parTransId="{9939295B-B424-E949-A8D4-70BB921DE583}" sibTransId="{EB22336B-6B55-D34A-9250-E3FC17F2119B}"/>
    <dgm:cxn modelId="{EA5A65C9-8700-9345-A2ED-751BED1CE638}" type="presOf" srcId="{6081571C-8FAD-AA44-B2AE-4556C6A37D64}" destId="{89E3A7DA-84B6-4F40-9EC5-2C982859692D}" srcOrd="0" destOrd="0" presId="urn:microsoft.com/office/officeart/2005/8/layout/lProcess3"/>
    <dgm:cxn modelId="{2AEBBCCD-D07F-504F-87A6-AC8C5BEB5DA4}" type="presOf" srcId="{0ADF9A15-266D-FA45-813E-5DB1B15AC8AB}" destId="{F843331F-3099-414D-8A84-CEA283349F39}" srcOrd="0" destOrd="0" presId="urn:microsoft.com/office/officeart/2005/8/layout/lProcess3"/>
    <dgm:cxn modelId="{60CDFED9-552B-4B4A-A173-B470D959E557}" srcId="{6081571C-8FAD-AA44-B2AE-4556C6A37D64}" destId="{AC6A7B27-0C1E-6B4D-8ECC-A561F577AE08}" srcOrd="1" destOrd="0" parTransId="{580DD269-3368-D047-86BB-EEBC1616DE92}" sibTransId="{7C855D30-05B4-0945-916C-5C3CF89E06C3}"/>
    <dgm:cxn modelId="{079A7DDD-C48A-6D4C-A2CD-35F90973CEAD}" srcId="{00CDA429-60B1-584C-A9E9-949F7BFB2545}" destId="{A3747455-F0B4-BB42-8718-7A7689A1D298}" srcOrd="1" destOrd="0" parTransId="{EBA97E15-52AD-6D48-A859-F5DEAAACAADB}" sibTransId="{415553F1-080F-9548-9C41-E5CE4CCA6F8C}"/>
    <dgm:cxn modelId="{DFEA08E0-5893-7342-97AE-F041D4992A1B}" type="presOf" srcId="{B36CA0FF-CB57-6D44-A20C-815616E139F1}" destId="{FFAF4875-D0D1-DB45-826B-5A833D94B6E1}" srcOrd="0" destOrd="0" presId="urn:microsoft.com/office/officeart/2005/8/layout/lProcess3"/>
    <dgm:cxn modelId="{81A1F3E8-F2CD-F140-A44F-4C133F04E880}" srcId="{81DEE471-922F-8142-870C-249D3907A06C}" destId="{00CDA429-60B1-584C-A9E9-949F7BFB2545}" srcOrd="1" destOrd="0" parTransId="{12DCFF03-EE8C-C946-8B53-0A13A4015C22}" sibTransId="{07514DEC-46A6-CF4A-A70D-F1EEDA76BCD1}"/>
    <dgm:cxn modelId="{A2B7E0E9-0D25-B54B-B9A6-AD919F9CE35A}" type="presOf" srcId="{A6CF044E-D5A7-A649-A1C9-3D207FBFACB0}" destId="{347BE48E-8222-D241-91E4-E2BC356B5E1E}" srcOrd="0" destOrd="0" presId="urn:microsoft.com/office/officeart/2005/8/layout/lProcess3"/>
    <dgm:cxn modelId="{6FCAEBED-DBE9-4D48-AADD-363C7AD43F70}" srcId="{A6CF044E-D5A7-A649-A1C9-3D207FBFACB0}" destId="{A38AEA35-7FD6-E044-ACB8-D7543E9287BF}" srcOrd="0" destOrd="0" parTransId="{90A58108-AED9-144C-8EA1-7C534485A709}" sibTransId="{D78DBDD7-B897-9F43-907B-8953794B7B4C}"/>
    <dgm:cxn modelId="{B1A793EF-7CC2-B146-A398-C0493121B0C2}" srcId="{A6CF044E-D5A7-A649-A1C9-3D207FBFACB0}" destId="{0ADF9A15-266D-FA45-813E-5DB1B15AC8AB}" srcOrd="2" destOrd="0" parTransId="{149A6C2F-DFF6-DD46-90DD-B1519FC436A5}" sibTransId="{9C6DAD60-E1BB-9E41-9D91-53A52906A4E7}"/>
    <dgm:cxn modelId="{50F7F3F0-CB27-AD42-9C03-4810E9300AD5}" type="presOf" srcId="{A3747455-F0B4-BB42-8718-7A7689A1D298}" destId="{4E368B2D-1473-3B48-A347-30873A7EC735}" srcOrd="0" destOrd="0" presId="urn:microsoft.com/office/officeart/2005/8/layout/lProcess3"/>
    <dgm:cxn modelId="{0890DAF3-260B-5744-B8AD-33D0410E2066}" type="presOf" srcId="{25558EC5-F6D2-3944-8703-65E1E1402911}" destId="{83B9E908-742F-384F-9499-02B29DECD762}" srcOrd="0" destOrd="0" presId="urn:microsoft.com/office/officeart/2005/8/layout/lProcess3"/>
    <dgm:cxn modelId="{4C07DF19-6157-EE45-A4E7-EB2F5C5E1EA3}" type="presParOf" srcId="{034B2373-AE5B-4E4E-83C0-B3F8C446CE00}" destId="{CB33674F-23A9-D647-AD81-3D128D4C4003}" srcOrd="0" destOrd="0" presId="urn:microsoft.com/office/officeart/2005/8/layout/lProcess3"/>
    <dgm:cxn modelId="{97AF2F0F-D96D-404D-8673-5025CD98932A}" type="presParOf" srcId="{CB33674F-23A9-D647-AD81-3D128D4C4003}" destId="{347BE48E-8222-D241-91E4-E2BC356B5E1E}" srcOrd="0" destOrd="0" presId="urn:microsoft.com/office/officeart/2005/8/layout/lProcess3"/>
    <dgm:cxn modelId="{12C30B97-9283-474E-A19F-51881E7EBE0F}" type="presParOf" srcId="{CB33674F-23A9-D647-AD81-3D128D4C4003}" destId="{5A3D887D-B1E9-0141-8A1F-596F4DA0A9FB}" srcOrd="1" destOrd="0" presId="urn:microsoft.com/office/officeart/2005/8/layout/lProcess3"/>
    <dgm:cxn modelId="{62F4E39F-8AC6-3C48-ABFF-F5C43AB4BDA6}" type="presParOf" srcId="{CB33674F-23A9-D647-AD81-3D128D4C4003}" destId="{154E3D5B-3C1C-2744-9DA9-7EF2AE2BA3B0}" srcOrd="2" destOrd="0" presId="urn:microsoft.com/office/officeart/2005/8/layout/lProcess3"/>
    <dgm:cxn modelId="{48C90849-E4D2-484C-AA3D-14EAE2D98FF4}" type="presParOf" srcId="{CB33674F-23A9-D647-AD81-3D128D4C4003}" destId="{78F9DE65-0BC1-9D45-A2ED-7B7C6AA51AE5}" srcOrd="3" destOrd="0" presId="urn:microsoft.com/office/officeart/2005/8/layout/lProcess3"/>
    <dgm:cxn modelId="{3B208AB5-15A5-4149-A731-528D529E1707}" type="presParOf" srcId="{CB33674F-23A9-D647-AD81-3D128D4C4003}" destId="{83B9E908-742F-384F-9499-02B29DECD762}" srcOrd="4" destOrd="0" presId="urn:microsoft.com/office/officeart/2005/8/layout/lProcess3"/>
    <dgm:cxn modelId="{DC8B6502-4736-B541-A114-40EB540B73BF}" type="presParOf" srcId="{CB33674F-23A9-D647-AD81-3D128D4C4003}" destId="{20698E94-3481-0342-89AC-E26D35E68B64}" srcOrd="5" destOrd="0" presId="urn:microsoft.com/office/officeart/2005/8/layout/lProcess3"/>
    <dgm:cxn modelId="{EE9EBEB0-7FC5-8745-B1A7-D99F61C43135}" type="presParOf" srcId="{CB33674F-23A9-D647-AD81-3D128D4C4003}" destId="{F843331F-3099-414D-8A84-CEA283349F39}" srcOrd="6" destOrd="0" presId="urn:microsoft.com/office/officeart/2005/8/layout/lProcess3"/>
    <dgm:cxn modelId="{3062404A-979A-0F40-A2CF-8B10619913A8}" type="presParOf" srcId="{034B2373-AE5B-4E4E-83C0-B3F8C446CE00}" destId="{84A537ED-E1DC-204B-88D5-9936DC6057BC}" srcOrd="1" destOrd="0" presId="urn:microsoft.com/office/officeart/2005/8/layout/lProcess3"/>
    <dgm:cxn modelId="{377A6CCC-7C6A-984B-80EB-AB8B335225FF}" type="presParOf" srcId="{034B2373-AE5B-4E4E-83C0-B3F8C446CE00}" destId="{D929A239-0437-414B-A347-BACA651E7C67}" srcOrd="2" destOrd="0" presId="urn:microsoft.com/office/officeart/2005/8/layout/lProcess3"/>
    <dgm:cxn modelId="{65F75410-3DBE-E041-B348-317E661D9575}" type="presParOf" srcId="{D929A239-0437-414B-A347-BACA651E7C67}" destId="{67163160-9266-2644-94AB-19E8E3617FF7}" srcOrd="0" destOrd="0" presId="urn:microsoft.com/office/officeart/2005/8/layout/lProcess3"/>
    <dgm:cxn modelId="{EB9FE166-F010-8849-878D-6CFDF2595ADA}" type="presParOf" srcId="{D929A239-0437-414B-A347-BACA651E7C67}" destId="{987F67BF-7802-F44D-9938-84042B6D2AF8}" srcOrd="1" destOrd="0" presId="urn:microsoft.com/office/officeart/2005/8/layout/lProcess3"/>
    <dgm:cxn modelId="{5C0C8858-2A74-B44E-BCC1-770840D20DC5}" type="presParOf" srcId="{D929A239-0437-414B-A347-BACA651E7C67}" destId="{FFAF4875-D0D1-DB45-826B-5A833D94B6E1}" srcOrd="2" destOrd="0" presId="urn:microsoft.com/office/officeart/2005/8/layout/lProcess3"/>
    <dgm:cxn modelId="{950CAD48-1A32-DC42-8575-992C463FDF75}" type="presParOf" srcId="{D929A239-0437-414B-A347-BACA651E7C67}" destId="{2634FDD3-A9F6-1845-8CCC-63A78DB28140}" srcOrd="3" destOrd="0" presId="urn:microsoft.com/office/officeart/2005/8/layout/lProcess3"/>
    <dgm:cxn modelId="{0C9D1DE3-FEE1-9745-88B2-8049D23F2E20}" type="presParOf" srcId="{D929A239-0437-414B-A347-BACA651E7C67}" destId="{4E368B2D-1473-3B48-A347-30873A7EC735}" srcOrd="4" destOrd="0" presId="urn:microsoft.com/office/officeart/2005/8/layout/lProcess3"/>
    <dgm:cxn modelId="{26FAA3F1-3039-6E44-9D5C-24256945D587}" type="presParOf" srcId="{D929A239-0437-414B-A347-BACA651E7C67}" destId="{437BBCB0-15C8-AE43-A4B6-D80C496F750E}" srcOrd="5" destOrd="0" presId="urn:microsoft.com/office/officeart/2005/8/layout/lProcess3"/>
    <dgm:cxn modelId="{86F0010F-FC26-1141-94FC-FA0B417D320D}" type="presParOf" srcId="{D929A239-0437-414B-A347-BACA651E7C67}" destId="{43B39521-B017-9A45-A88E-947006B5478B}" srcOrd="6" destOrd="0" presId="urn:microsoft.com/office/officeart/2005/8/layout/lProcess3"/>
    <dgm:cxn modelId="{B4498D90-D887-314E-A54F-AFE53D3F22CF}" type="presParOf" srcId="{034B2373-AE5B-4E4E-83C0-B3F8C446CE00}" destId="{86F8C1A6-9965-AF48-A05A-DE63ABD06369}" srcOrd="3" destOrd="0" presId="urn:microsoft.com/office/officeart/2005/8/layout/lProcess3"/>
    <dgm:cxn modelId="{4E342472-F061-9D48-AE59-BF505245BDC5}" type="presParOf" srcId="{034B2373-AE5B-4E4E-83C0-B3F8C446CE00}" destId="{636CC1AF-235D-174A-B5B7-BCC7C9286BAB}" srcOrd="4" destOrd="0" presId="urn:microsoft.com/office/officeart/2005/8/layout/lProcess3"/>
    <dgm:cxn modelId="{1069B7E2-C59D-244C-B5DD-76E2A7EEEDD9}" type="presParOf" srcId="{636CC1AF-235D-174A-B5B7-BCC7C9286BAB}" destId="{565C8367-0483-AA4F-BD2A-6D102D3C0618}" srcOrd="0" destOrd="0" presId="urn:microsoft.com/office/officeart/2005/8/layout/lProcess3"/>
    <dgm:cxn modelId="{309BF0D6-F2F9-8549-8FA6-A83CA55C5ED7}" type="presParOf" srcId="{636CC1AF-235D-174A-B5B7-BCC7C9286BAB}" destId="{32F8FF4E-1BB7-1F49-BB1C-15B30CC7E93B}" srcOrd="1" destOrd="0" presId="urn:microsoft.com/office/officeart/2005/8/layout/lProcess3"/>
    <dgm:cxn modelId="{986701BD-D55F-F041-B3CC-57E362BC119D}" type="presParOf" srcId="{636CC1AF-235D-174A-B5B7-BCC7C9286BAB}" destId="{B66BF8FF-BE79-224D-9255-ED14A8279760}" srcOrd="2" destOrd="0" presId="urn:microsoft.com/office/officeart/2005/8/layout/lProcess3"/>
    <dgm:cxn modelId="{A05857FC-1B3A-0741-926F-1965D944317E}" type="presParOf" srcId="{636CC1AF-235D-174A-B5B7-BCC7C9286BAB}" destId="{DB502783-A7CF-D749-B053-9A4048C1AAE7}" srcOrd="3" destOrd="0" presId="urn:microsoft.com/office/officeart/2005/8/layout/lProcess3"/>
    <dgm:cxn modelId="{0BCC8603-C705-2646-B582-799B4B72C6F8}" type="presParOf" srcId="{636CC1AF-235D-174A-B5B7-BCC7C9286BAB}" destId="{1AE8F978-5D8E-9647-8865-A247719CF827}" srcOrd="4" destOrd="0" presId="urn:microsoft.com/office/officeart/2005/8/layout/lProcess3"/>
    <dgm:cxn modelId="{A7CB84B6-A6B3-EE49-96E6-41BDB66F8CAD}" type="presParOf" srcId="{636CC1AF-235D-174A-B5B7-BCC7C9286BAB}" destId="{9347B805-2075-E74A-8D92-B86CD0A63ED7}" srcOrd="5" destOrd="0" presId="urn:microsoft.com/office/officeart/2005/8/layout/lProcess3"/>
    <dgm:cxn modelId="{90798C02-3EFB-5A45-9A35-7118F0EA15B8}" type="presParOf" srcId="{636CC1AF-235D-174A-B5B7-BCC7C9286BAB}" destId="{A3BC46BD-1123-9E4E-87A4-8F963929C901}" srcOrd="6" destOrd="0" presId="urn:microsoft.com/office/officeart/2005/8/layout/lProcess3"/>
    <dgm:cxn modelId="{DBB69BC3-2834-4148-B1B5-FC7AECEA3421}" type="presParOf" srcId="{034B2373-AE5B-4E4E-83C0-B3F8C446CE00}" destId="{F7A70527-8D2B-E74E-95A6-3B7713D4E6C7}" srcOrd="5" destOrd="0" presId="urn:microsoft.com/office/officeart/2005/8/layout/lProcess3"/>
    <dgm:cxn modelId="{147C9E2B-ABF5-1E4C-92B3-92A606BBDD89}" type="presParOf" srcId="{034B2373-AE5B-4E4E-83C0-B3F8C446CE00}" destId="{5BE22C47-81D5-9749-9110-37C0AB012ED8}" srcOrd="6" destOrd="0" presId="urn:microsoft.com/office/officeart/2005/8/layout/lProcess3"/>
    <dgm:cxn modelId="{7DD19321-68F2-7C4B-846E-4C28A9968F05}" type="presParOf" srcId="{5BE22C47-81D5-9749-9110-37C0AB012ED8}" destId="{166FA9FB-A0C4-A64B-9A27-BDB01CEDF5E1}" srcOrd="0" destOrd="0" presId="urn:microsoft.com/office/officeart/2005/8/layout/lProcess3"/>
    <dgm:cxn modelId="{3DD868DA-D9D5-C543-8CD7-017EADF57D4C}" type="presParOf" srcId="{5BE22C47-81D5-9749-9110-37C0AB012ED8}" destId="{BEA3C40F-34E2-D148-A05F-6FF5BF37A99A}" srcOrd="1" destOrd="0" presId="urn:microsoft.com/office/officeart/2005/8/layout/lProcess3"/>
    <dgm:cxn modelId="{9201AB38-4EEE-7B42-8777-6494CC3F0CE0}" type="presParOf" srcId="{5BE22C47-81D5-9749-9110-37C0AB012ED8}" destId="{C65A289F-AE7F-0841-B82B-2B4A8AB34303}" srcOrd="2" destOrd="0" presId="urn:microsoft.com/office/officeart/2005/8/layout/lProcess3"/>
    <dgm:cxn modelId="{209F0F2D-1C6A-D84E-AD76-431E39F289DA}" type="presParOf" srcId="{5BE22C47-81D5-9749-9110-37C0AB012ED8}" destId="{D0B9B3A6-DBFA-EC4E-8CAE-18DF55911FC3}" srcOrd="3" destOrd="0" presId="urn:microsoft.com/office/officeart/2005/8/layout/lProcess3"/>
    <dgm:cxn modelId="{FB6D9A45-2A9B-D147-AB20-C1EBEFA1647B}" type="presParOf" srcId="{5BE22C47-81D5-9749-9110-37C0AB012ED8}" destId="{FE56CF81-9BEE-FE45-ADA4-E8AD0BEFB35A}" srcOrd="4" destOrd="0" presId="urn:microsoft.com/office/officeart/2005/8/layout/lProcess3"/>
    <dgm:cxn modelId="{2AFC3CAC-2AC0-274E-B113-FE48DB0D92A0}" type="presParOf" srcId="{5BE22C47-81D5-9749-9110-37C0AB012ED8}" destId="{DC62FF40-ED58-E54E-8299-FB22E8D198F3}" srcOrd="5" destOrd="0" presId="urn:microsoft.com/office/officeart/2005/8/layout/lProcess3"/>
    <dgm:cxn modelId="{D8824EBD-FA2D-AA4B-B6AB-5AE7B39F1FA1}" type="presParOf" srcId="{5BE22C47-81D5-9749-9110-37C0AB012ED8}" destId="{EFB75882-DE42-5343-B9E6-1353A7C96B88}" srcOrd="6" destOrd="0" presId="urn:microsoft.com/office/officeart/2005/8/layout/lProcess3"/>
    <dgm:cxn modelId="{E3278AAA-8411-944B-929D-A3EA8F4C0EF9}" type="presParOf" srcId="{034B2373-AE5B-4E4E-83C0-B3F8C446CE00}" destId="{41A6B119-3541-8249-8456-AD8A4E586BC7}" srcOrd="7" destOrd="0" presId="urn:microsoft.com/office/officeart/2005/8/layout/lProcess3"/>
    <dgm:cxn modelId="{3DCE7DB9-DBAE-4C4F-87F0-C12EA2BE0DDE}" type="presParOf" srcId="{034B2373-AE5B-4E4E-83C0-B3F8C446CE00}" destId="{D1257FA2-56CC-8E48-A7CD-B23931DD8225}" srcOrd="8" destOrd="0" presId="urn:microsoft.com/office/officeart/2005/8/layout/lProcess3"/>
    <dgm:cxn modelId="{1FAF2B95-22F1-CD4B-8723-B3B4D95C9D72}" type="presParOf" srcId="{D1257FA2-56CC-8E48-A7CD-B23931DD8225}" destId="{89E3A7DA-84B6-4F40-9EC5-2C982859692D}" srcOrd="0" destOrd="0" presId="urn:microsoft.com/office/officeart/2005/8/layout/lProcess3"/>
    <dgm:cxn modelId="{2FAF0774-5FEC-A946-A5CD-E0047D21681B}" type="presParOf" srcId="{D1257FA2-56CC-8E48-A7CD-B23931DD8225}" destId="{7596C3D6-E63D-7747-A0E3-E5991ACB4C15}" srcOrd="1" destOrd="0" presId="urn:microsoft.com/office/officeart/2005/8/layout/lProcess3"/>
    <dgm:cxn modelId="{E97B8168-3D6F-FD4E-829A-41CD2AC9A395}" type="presParOf" srcId="{D1257FA2-56CC-8E48-A7CD-B23931DD8225}" destId="{A9B602A6-B575-194C-92C6-B5B2BF167268}" srcOrd="2" destOrd="0" presId="urn:microsoft.com/office/officeart/2005/8/layout/lProcess3"/>
    <dgm:cxn modelId="{6173C941-FFEA-1948-B4C3-F37180F1AA7E}" type="presParOf" srcId="{D1257FA2-56CC-8E48-A7CD-B23931DD8225}" destId="{2081A978-373E-474D-883E-8E7FDC798F2D}" srcOrd="3" destOrd="0" presId="urn:microsoft.com/office/officeart/2005/8/layout/lProcess3"/>
    <dgm:cxn modelId="{863BB497-87B0-9B4C-9BBF-35D529265A6E}" type="presParOf" srcId="{D1257FA2-56CC-8E48-A7CD-B23931DD8225}" destId="{3805D6D7-EF10-A042-800D-2270B0CA0A5B}" srcOrd="4" destOrd="0" presId="urn:microsoft.com/office/officeart/2005/8/layout/lProcess3"/>
    <dgm:cxn modelId="{771F35FC-83F7-034E-AD1C-074B5386A6E8}" type="presParOf" srcId="{D1257FA2-56CC-8E48-A7CD-B23931DD8225}" destId="{0DE1F4CD-8E7A-124A-9FEA-697B89E33C35}" srcOrd="5" destOrd="0" presId="urn:microsoft.com/office/officeart/2005/8/layout/lProcess3"/>
    <dgm:cxn modelId="{86AC8B47-8269-E147-AD1E-3AA426EA17FE}" type="presParOf" srcId="{D1257FA2-56CC-8E48-A7CD-B23931DD8225}" destId="{5C32009D-C15B-A846-B45D-59D2FE078EA8}" srcOrd="6"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0315886-AE01-6741-99C2-A077F54A8CDA}"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16E9C3BF-B8DA-3F4F-951A-7FD5BFA3AB74}">
      <dgm:prSet phldrT="[Text]" custT="1"/>
      <dgm:spPr/>
      <dgm:t>
        <a:bodyPr/>
        <a:lstStyle/>
        <a:p>
          <a:r>
            <a:rPr lang="en-GB" sz="4400" b="1">
              <a:solidFill>
                <a:schemeClr val="bg2"/>
              </a:solidFill>
              <a:latin typeface="Montserrat" pitchFamily="2" charset="77"/>
            </a:rPr>
            <a:t>What</a:t>
          </a:r>
        </a:p>
      </dgm:t>
    </dgm:pt>
    <dgm:pt modelId="{D976F6C4-53EB-8246-943E-F81C1EBE94E3}" type="parTrans" cxnId="{7D07C2A3-1AD5-E94A-A0C3-6A98AE462CFE}">
      <dgm:prSet/>
      <dgm:spPr/>
      <dgm:t>
        <a:bodyPr/>
        <a:lstStyle/>
        <a:p>
          <a:endParaRPr lang="en-GB"/>
        </a:p>
      </dgm:t>
    </dgm:pt>
    <dgm:pt modelId="{1536EDBA-8A81-3940-A9B9-98060C2517BB}" type="sibTrans" cxnId="{7D07C2A3-1AD5-E94A-A0C3-6A98AE462CFE}">
      <dgm:prSet/>
      <dgm:spPr/>
      <dgm:t>
        <a:bodyPr/>
        <a:lstStyle/>
        <a:p>
          <a:endParaRPr lang="en-GB"/>
        </a:p>
      </dgm:t>
    </dgm:pt>
    <dgm:pt modelId="{916F58EF-98D1-5E49-A65B-507D614CC72A}">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Plans, activities &amp; progress</a:t>
          </a:r>
        </a:p>
      </dgm:t>
    </dgm:pt>
    <dgm:pt modelId="{9E26E5F9-468B-D745-BFF3-44B9DCE246A1}" type="parTrans" cxnId="{423BE2B0-F855-DE49-8D6D-A68F822AE8C4}">
      <dgm:prSet/>
      <dgm:spPr/>
      <dgm:t>
        <a:bodyPr/>
        <a:lstStyle/>
        <a:p>
          <a:endParaRPr lang="en-GB"/>
        </a:p>
      </dgm:t>
    </dgm:pt>
    <dgm:pt modelId="{A445345D-2F72-4448-8257-F6B2162E5778}" type="sibTrans" cxnId="{423BE2B0-F855-DE49-8D6D-A68F822AE8C4}">
      <dgm:prSet/>
      <dgm:spPr/>
      <dgm:t>
        <a:bodyPr/>
        <a:lstStyle/>
        <a:p>
          <a:endParaRPr lang="en-GB"/>
        </a:p>
      </dgm:t>
    </dgm:pt>
    <dgm:pt modelId="{4960FA15-2342-1943-93B9-F63813112AB9}">
      <dgm:prSet phldrT="[Text]" custT="1"/>
      <dgm:spPr/>
      <dgm:t>
        <a:bodyPr/>
        <a:lstStyle/>
        <a:p>
          <a:r>
            <a:rPr lang="en-GB" sz="4400" b="1">
              <a:solidFill>
                <a:schemeClr val="bg2"/>
              </a:solidFill>
              <a:latin typeface="Montserrat" pitchFamily="2" charset="77"/>
            </a:rPr>
            <a:t>When</a:t>
          </a:r>
        </a:p>
      </dgm:t>
    </dgm:pt>
    <dgm:pt modelId="{79D6A044-552F-C34A-8347-4391339AB2E8}" type="parTrans" cxnId="{68E773B8-1592-204F-ABC3-CA2A01C0C1F5}">
      <dgm:prSet/>
      <dgm:spPr/>
      <dgm:t>
        <a:bodyPr/>
        <a:lstStyle/>
        <a:p>
          <a:endParaRPr lang="en-GB"/>
        </a:p>
      </dgm:t>
    </dgm:pt>
    <dgm:pt modelId="{B9CDE1B3-D6B6-3B42-AD79-FD243861A6F3}" type="sibTrans" cxnId="{68E773B8-1592-204F-ABC3-CA2A01C0C1F5}">
      <dgm:prSet/>
      <dgm:spPr/>
      <dgm:t>
        <a:bodyPr/>
        <a:lstStyle/>
        <a:p>
          <a:endParaRPr lang="en-GB"/>
        </a:p>
      </dgm:t>
    </dgm:pt>
    <dgm:pt modelId="{8608B22C-B276-9045-8E34-0853EADE9D4C}">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Frequently</a:t>
          </a:r>
        </a:p>
      </dgm:t>
    </dgm:pt>
    <dgm:pt modelId="{13B9E6EC-84F9-7147-B72F-384013F9CA33}" type="parTrans" cxnId="{4B085A3A-4552-B841-8FA9-2808DB3B66A2}">
      <dgm:prSet/>
      <dgm:spPr/>
      <dgm:t>
        <a:bodyPr/>
        <a:lstStyle/>
        <a:p>
          <a:endParaRPr lang="en-GB"/>
        </a:p>
      </dgm:t>
    </dgm:pt>
    <dgm:pt modelId="{EEEF0370-ABF0-014F-B089-22A3AEE18351}" type="sibTrans" cxnId="{4B085A3A-4552-B841-8FA9-2808DB3B66A2}">
      <dgm:prSet/>
      <dgm:spPr/>
      <dgm:t>
        <a:bodyPr/>
        <a:lstStyle/>
        <a:p>
          <a:endParaRPr lang="en-GB"/>
        </a:p>
      </dgm:t>
    </dgm:pt>
    <dgm:pt modelId="{84C6F813-BBA0-FC49-ACBD-417213E17766}">
      <dgm:prSet phldrT="[Text]" custT="1"/>
      <dgm:spPr/>
      <dgm:t>
        <a:bodyPr/>
        <a:lstStyle/>
        <a:p>
          <a:r>
            <a:rPr lang="en-GB" sz="4400" b="1">
              <a:solidFill>
                <a:schemeClr val="bg2"/>
              </a:solidFill>
              <a:latin typeface="Montserrat" pitchFamily="2" charset="77"/>
            </a:rPr>
            <a:t>How</a:t>
          </a:r>
        </a:p>
      </dgm:t>
    </dgm:pt>
    <dgm:pt modelId="{8CB29DD6-4852-5A4D-B1C9-F33974254B72}" type="parTrans" cxnId="{11B96441-653D-D645-B32F-1503EBDD1201}">
      <dgm:prSet/>
      <dgm:spPr/>
      <dgm:t>
        <a:bodyPr/>
        <a:lstStyle/>
        <a:p>
          <a:endParaRPr lang="en-GB"/>
        </a:p>
      </dgm:t>
    </dgm:pt>
    <dgm:pt modelId="{71491E40-3F77-204A-8C89-07FBB83C32CC}" type="sibTrans" cxnId="{11B96441-653D-D645-B32F-1503EBDD1201}">
      <dgm:prSet/>
      <dgm:spPr/>
      <dgm:t>
        <a:bodyPr/>
        <a:lstStyle/>
        <a:p>
          <a:endParaRPr lang="en-GB"/>
        </a:p>
      </dgm:t>
    </dgm:pt>
    <dgm:pt modelId="{1C412695-D4EF-C84A-8CF9-7EF91EBC3803}">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Clear, local language</a:t>
          </a:r>
        </a:p>
      </dgm:t>
    </dgm:pt>
    <dgm:pt modelId="{715820F6-C726-2B45-88EF-2E1951677F41}" type="parTrans" cxnId="{41625CD1-2EB1-B347-919C-0C802ECFEB0E}">
      <dgm:prSet/>
      <dgm:spPr/>
      <dgm:t>
        <a:bodyPr/>
        <a:lstStyle/>
        <a:p>
          <a:endParaRPr lang="en-GB"/>
        </a:p>
      </dgm:t>
    </dgm:pt>
    <dgm:pt modelId="{06A0F851-38E6-5C4F-BFF1-12EA9B19CFAA}" type="sibTrans" cxnId="{41625CD1-2EB1-B347-919C-0C802ECFEB0E}">
      <dgm:prSet/>
      <dgm:spPr/>
      <dgm:t>
        <a:bodyPr/>
        <a:lstStyle/>
        <a:p>
          <a:endParaRPr lang="en-GB"/>
        </a:p>
      </dgm:t>
    </dgm:pt>
    <dgm:pt modelId="{5C4BEA65-9E83-BF45-81AC-D50F7C94056E}">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Selection criteria, targeting and distribution processes</a:t>
          </a:r>
        </a:p>
      </dgm:t>
    </dgm:pt>
    <dgm:pt modelId="{C45FD477-8313-BA45-9954-4E3B387637C5}" type="parTrans" cxnId="{0E9851F4-914A-BA41-A4F3-62FAF2D39B85}">
      <dgm:prSet/>
      <dgm:spPr/>
      <dgm:t>
        <a:bodyPr/>
        <a:lstStyle/>
        <a:p>
          <a:endParaRPr lang="en-GB"/>
        </a:p>
      </dgm:t>
    </dgm:pt>
    <dgm:pt modelId="{15C7A415-2790-3547-AFC4-4DE466831077}" type="sibTrans" cxnId="{0E9851F4-914A-BA41-A4F3-62FAF2D39B85}">
      <dgm:prSet/>
      <dgm:spPr/>
      <dgm:t>
        <a:bodyPr/>
        <a:lstStyle/>
        <a:p>
          <a:endParaRPr lang="en-GB"/>
        </a:p>
      </dgm:t>
    </dgm:pt>
    <dgm:pt modelId="{37597B8A-5826-6B41-8B64-BFF53841F555}">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Delays and challenges</a:t>
          </a:r>
        </a:p>
      </dgm:t>
    </dgm:pt>
    <dgm:pt modelId="{FAA38571-8E07-2A4D-8416-2B7245396485}" type="parTrans" cxnId="{919FD0A9-6B0B-C347-97E6-D3F366E9F007}">
      <dgm:prSet/>
      <dgm:spPr/>
      <dgm:t>
        <a:bodyPr/>
        <a:lstStyle/>
        <a:p>
          <a:endParaRPr lang="en-GB"/>
        </a:p>
      </dgm:t>
    </dgm:pt>
    <dgm:pt modelId="{62F80B19-893E-F647-8898-D711D0299247}" type="sibTrans" cxnId="{919FD0A9-6B0B-C347-97E6-D3F366E9F007}">
      <dgm:prSet/>
      <dgm:spPr/>
      <dgm:t>
        <a:bodyPr/>
        <a:lstStyle/>
        <a:p>
          <a:endParaRPr lang="en-GB"/>
        </a:p>
      </dgm:t>
    </dgm:pt>
    <dgm:pt modelId="{BD2E9BFF-5EE1-444A-AFF3-82B415A8246E}">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People’s rights and entitlements</a:t>
          </a:r>
        </a:p>
      </dgm:t>
    </dgm:pt>
    <dgm:pt modelId="{59228384-8595-6344-AB95-7BAAC71089AF}" type="parTrans" cxnId="{F1609E3A-3642-9345-8A8F-94972883E089}">
      <dgm:prSet/>
      <dgm:spPr/>
      <dgm:t>
        <a:bodyPr/>
        <a:lstStyle/>
        <a:p>
          <a:endParaRPr lang="en-GB"/>
        </a:p>
      </dgm:t>
    </dgm:pt>
    <dgm:pt modelId="{53EDFF59-F03D-0B46-9A0E-758C7C1D4DA2}" type="sibTrans" cxnId="{F1609E3A-3642-9345-8A8F-94972883E089}">
      <dgm:prSet/>
      <dgm:spPr/>
      <dgm:t>
        <a:bodyPr/>
        <a:lstStyle/>
        <a:p>
          <a:endParaRPr lang="en-GB"/>
        </a:p>
      </dgm:t>
    </dgm:pt>
    <dgm:pt modelId="{FFCA86BA-1021-FB49-98FA-87AAB826E5A2}">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When there are delays or changes</a:t>
          </a:r>
        </a:p>
      </dgm:t>
    </dgm:pt>
    <dgm:pt modelId="{D2328EDD-D914-D545-A3AE-CFD236AC50EC}" type="parTrans" cxnId="{C4050059-C9E6-104F-BFCC-B7FCA244216D}">
      <dgm:prSet/>
      <dgm:spPr/>
      <dgm:t>
        <a:bodyPr/>
        <a:lstStyle/>
        <a:p>
          <a:endParaRPr lang="en-GB"/>
        </a:p>
      </dgm:t>
    </dgm:pt>
    <dgm:pt modelId="{6384DCD4-05EC-1648-A161-2E14E17E62C7}" type="sibTrans" cxnId="{C4050059-C9E6-104F-BFCC-B7FCA244216D}">
      <dgm:prSet/>
      <dgm:spPr/>
      <dgm:t>
        <a:bodyPr/>
        <a:lstStyle/>
        <a:p>
          <a:endParaRPr lang="en-GB"/>
        </a:p>
      </dgm:t>
    </dgm:pt>
    <dgm:pt modelId="{E0138999-1E71-AF4F-BFCB-21B2626CA5CD}">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When activities are ending</a:t>
          </a:r>
        </a:p>
      </dgm:t>
    </dgm:pt>
    <dgm:pt modelId="{9BB10979-3816-6744-B22E-E778B04C6225}" type="parTrans" cxnId="{3E6059F8-3F99-7E43-BE59-7215D061D90C}">
      <dgm:prSet/>
      <dgm:spPr/>
      <dgm:t>
        <a:bodyPr/>
        <a:lstStyle/>
        <a:p>
          <a:endParaRPr lang="en-GB"/>
        </a:p>
      </dgm:t>
    </dgm:pt>
    <dgm:pt modelId="{113BEE4C-EE5E-B84D-8596-C42FB9BEA54F}" type="sibTrans" cxnId="{3E6059F8-3F99-7E43-BE59-7215D061D90C}">
      <dgm:prSet/>
      <dgm:spPr/>
      <dgm:t>
        <a:bodyPr/>
        <a:lstStyle/>
        <a:p>
          <a:endParaRPr lang="en-GB"/>
        </a:p>
      </dgm:t>
    </dgm:pt>
    <dgm:pt modelId="{95B55A87-1D31-D14E-9285-95A248AF44BA}">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Information is power so communicate to all</a:t>
          </a:r>
        </a:p>
      </dgm:t>
    </dgm:pt>
    <dgm:pt modelId="{459D172B-E740-5642-8C64-51E417EC6172}" type="parTrans" cxnId="{E9DA4DEA-32FA-B94E-9E6A-D25886A4DCFD}">
      <dgm:prSet/>
      <dgm:spPr/>
      <dgm:t>
        <a:bodyPr/>
        <a:lstStyle/>
        <a:p>
          <a:endParaRPr lang="en-GB"/>
        </a:p>
      </dgm:t>
    </dgm:pt>
    <dgm:pt modelId="{6A19618B-667E-564E-8808-8725B987D735}" type="sibTrans" cxnId="{E9DA4DEA-32FA-B94E-9E6A-D25886A4DCFD}">
      <dgm:prSet/>
      <dgm:spPr/>
      <dgm:t>
        <a:bodyPr/>
        <a:lstStyle/>
        <a:p>
          <a:endParaRPr lang="en-GB"/>
        </a:p>
      </dgm:t>
    </dgm:pt>
    <dgm:pt modelId="{07E7F106-F85E-1B46-AFAF-DE8C1B7BC9A6}">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How to participate and provide feedback </a:t>
          </a:r>
        </a:p>
      </dgm:t>
    </dgm:pt>
    <dgm:pt modelId="{FE38416B-4595-A14D-997D-7CCB669877EF}" type="parTrans" cxnId="{84C89068-4F26-7C45-A5A5-982536B5AA54}">
      <dgm:prSet/>
      <dgm:spPr/>
      <dgm:t>
        <a:bodyPr/>
        <a:lstStyle/>
        <a:p>
          <a:endParaRPr lang="en-GB"/>
        </a:p>
      </dgm:t>
    </dgm:pt>
    <dgm:pt modelId="{7C5E0D50-1433-E741-95B3-2D37AD330BCA}" type="sibTrans" cxnId="{84C89068-4F26-7C45-A5A5-982536B5AA54}">
      <dgm:prSet/>
      <dgm:spPr/>
      <dgm:t>
        <a:bodyPr/>
        <a:lstStyle/>
        <a:p>
          <a:endParaRPr lang="en-GB"/>
        </a:p>
      </dgm:t>
    </dgm:pt>
    <dgm:pt modelId="{CBD31DBA-4D9E-B342-BAF5-A6B4FC73B590}">
      <dgm:prSet phldrT="[Text]" custT="1"/>
      <dgm:spPr>
        <a:solidFill>
          <a:srgbClr val="01C8C3">
            <a:alpha val="90000"/>
          </a:srgbClr>
        </a:solidFill>
        <a:ln>
          <a:solidFill>
            <a:srgbClr val="01C8C3"/>
          </a:solidFill>
        </a:ln>
      </dgm:spPr>
      <dgm:t>
        <a:bodyPr/>
        <a:lstStyle/>
        <a:p>
          <a:pPr>
            <a:spcAft>
              <a:spcPts val="1000"/>
            </a:spcAft>
          </a:pPr>
          <a:r>
            <a:rPr lang="en-GB" sz="2400">
              <a:latin typeface="Open Sans" panose="020B0606030504020204" pitchFamily="34" charset="0"/>
              <a:ea typeface="Open Sans" panose="020B0606030504020204" pitchFamily="34" charset="0"/>
              <a:cs typeface="Open Sans" panose="020B0606030504020204" pitchFamily="34" charset="0"/>
            </a:rPr>
            <a:t>With enough time for people to prepare and act </a:t>
          </a:r>
        </a:p>
      </dgm:t>
    </dgm:pt>
    <dgm:pt modelId="{F5077810-1BAF-5B4B-824A-7717EB2D67F5}" type="parTrans" cxnId="{DEED127C-235A-364B-A0D1-8BF1CB7946C6}">
      <dgm:prSet/>
      <dgm:spPr/>
      <dgm:t>
        <a:bodyPr/>
        <a:lstStyle/>
        <a:p>
          <a:endParaRPr lang="en-GB"/>
        </a:p>
      </dgm:t>
    </dgm:pt>
    <dgm:pt modelId="{9562B94A-1D96-B94A-BCBE-BCB748A42DE6}" type="sibTrans" cxnId="{DEED127C-235A-364B-A0D1-8BF1CB7946C6}">
      <dgm:prSet/>
      <dgm:spPr/>
      <dgm:t>
        <a:bodyPr/>
        <a:lstStyle/>
        <a:p>
          <a:endParaRPr lang="en-GB"/>
        </a:p>
      </dgm:t>
    </dgm:pt>
    <dgm:pt modelId="{D03BB9F4-9399-9345-B9FB-F741E8BD337D}">
      <dgm:prSet phldrT="[Text]" custT="1"/>
      <dgm:spPr>
        <a:solidFill>
          <a:srgbClr val="01C8C3">
            <a:alpha val="90000"/>
          </a:srgbClr>
        </a:solidFill>
        <a:ln>
          <a:solidFill>
            <a:srgbClr val="01C8C3"/>
          </a:solidFill>
        </a:ln>
      </dgm:spPr>
      <dgm:t>
        <a:bodyPr/>
        <a:lstStyle/>
        <a:p>
          <a:pPr>
            <a:spcAft>
              <a:spcPts val="1000"/>
            </a:spcAft>
          </a:pPr>
          <a:r>
            <a:rPr lang="en-GB" sz="2400">
              <a:latin typeface="Open Sans" panose="020B0606030504020204" pitchFamily="34" charset="0"/>
              <a:ea typeface="Open Sans" panose="020B0606030504020204" pitchFamily="34" charset="0"/>
              <a:cs typeface="Open Sans" panose="020B0606030504020204" pitchFamily="34" charset="0"/>
            </a:rPr>
            <a:t>Use multiple channels</a:t>
          </a:r>
        </a:p>
      </dgm:t>
    </dgm:pt>
    <dgm:pt modelId="{F579160E-BC50-164C-9548-B3B32DB0E1A5}" type="parTrans" cxnId="{F2380C5D-6778-CD4D-A14B-83AFBBDD6522}">
      <dgm:prSet/>
      <dgm:spPr/>
      <dgm:t>
        <a:bodyPr/>
        <a:lstStyle/>
        <a:p>
          <a:endParaRPr lang="en-GB"/>
        </a:p>
      </dgm:t>
    </dgm:pt>
    <dgm:pt modelId="{BD7A646A-4083-124D-AC59-562ACB5217DB}" type="sibTrans" cxnId="{F2380C5D-6778-CD4D-A14B-83AFBBDD6522}">
      <dgm:prSet/>
      <dgm:spPr/>
      <dgm:t>
        <a:bodyPr/>
        <a:lstStyle/>
        <a:p>
          <a:endParaRPr lang="en-GB"/>
        </a:p>
      </dgm:t>
    </dgm:pt>
    <dgm:pt modelId="{DEF4443A-E45A-3F48-BAFA-E02837AEBD9B}">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Exit plans</a:t>
          </a:r>
        </a:p>
      </dgm:t>
    </dgm:pt>
    <dgm:pt modelId="{1E8D2D4C-7003-F945-8233-49E1CC23372D}" type="parTrans" cxnId="{F2E06DD3-F08B-B34B-ADD9-2CB877EE927E}">
      <dgm:prSet/>
      <dgm:spPr/>
      <dgm:t>
        <a:bodyPr/>
        <a:lstStyle/>
        <a:p>
          <a:endParaRPr lang="en-GB"/>
        </a:p>
      </dgm:t>
    </dgm:pt>
    <dgm:pt modelId="{23AC9A60-DFAD-9446-97DB-94B4BC356AE2}" type="sibTrans" cxnId="{F2E06DD3-F08B-B34B-ADD9-2CB877EE927E}">
      <dgm:prSet/>
      <dgm:spPr/>
      <dgm:t>
        <a:bodyPr/>
        <a:lstStyle/>
        <a:p>
          <a:endParaRPr lang="en-GB"/>
        </a:p>
      </dgm:t>
    </dgm:pt>
    <dgm:pt modelId="{B2E09E4B-ED3E-C042-B1A0-8E17533B1703}">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Test approaches are working</a:t>
          </a:r>
        </a:p>
      </dgm:t>
    </dgm:pt>
    <dgm:pt modelId="{E21AA803-A9C6-DB4F-AF00-20FF50C0D370}" type="parTrans" cxnId="{99437A00-B519-A041-B03B-4B8EC765B4D6}">
      <dgm:prSet/>
      <dgm:spPr/>
      <dgm:t>
        <a:bodyPr/>
        <a:lstStyle/>
        <a:p>
          <a:endParaRPr lang="en-GB"/>
        </a:p>
      </dgm:t>
    </dgm:pt>
    <dgm:pt modelId="{5EB48733-AD03-134B-8D05-537BED3B3198}" type="sibTrans" cxnId="{99437A00-B519-A041-B03B-4B8EC765B4D6}">
      <dgm:prSet/>
      <dgm:spPr/>
      <dgm:t>
        <a:bodyPr/>
        <a:lstStyle/>
        <a:p>
          <a:endParaRPr lang="en-GB"/>
        </a:p>
      </dgm:t>
    </dgm:pt>
    <dgm:pt modelId="{2C2AC0A0-6A7B-8D42-BF74-CD9C4A876822}">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Use preferred channels</a:t>
          </a:r>
        </a:p>
      </dgm:t>
    </dgm:pt>
    <dgm:pt modelId="{E9A2077F-3473-D84D-9B1E-9418F5DA0B07}" type="parTrans" cxnId="{8CFF7AE0-42BF-7247-B5EA-92ED68CFF554}">
      <dgm:prSet/>
      <dgm:spPr/>
      <dgm:t>
        <a:bodyPr/>
        <a:lstStyle/>
        <a:p>
          <a:endParaRPr lang="en-GB"/>
        </a:p>
      </dgm:t>
    </dgm:pt>
    <dgm:pt modelId="{0EFC0F09-BC29-D244-BDEF-803D08355BCC}" type="sibTrans" cxnId="{8CFF7AE0-42BF-7247-B5EA-92ED68CFF554}">
      <dgm:prSet/>
      <dgm:spPr/>
      <dgm:t>
        <a:bodyPr/>
        <a:lstStyle/>
        <a:p>
          <a:endParaRPr lang="en-GB"/>
        </a:p>
      </dgm:t>
    </dgm:pt>
    <dgm:pt modelId="{0129CE5B-7DC9-3240-9A7B-5BDF6F9BC361}">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Be aware of exclusion</a:t>
          </a:r>
        </a:p>
      </dgm:t>
    </dgm:pt>
    <dgm:pt modelId="{613EB030-C549-A141-B76C-E32D7B5AE4FA}" type="parTrans" cxnId="{518C2B2C-6C67-9C4E-B93E-DCC191A8982F}">
      <dgm:prSet/>
      <dgm:spPr/>
      <dgm:t>
        <a:bodyPr/>
        <a:lstStyle/>
        <a:p>
          <a:endParaRPr lang="en-GB"/>
        </a:p>
      </dgm:t>
    </dgm:pt>
    <dgm:pt modelId="{322A78FF-025C-B64C-82A0-8CD35B061F98}" type="sibTrans" cxnId="{518C2B2C-6C67-9C4E-B93E-DCC191A8982F}">
      <dgm:prSet/>
      <dgm:spPr/>
      <dgm:t>
        <a:bodyPr/>
        <a:lstStyle/>
        <a:p>
          <a:endParaRPr lang="en-GB"/>
        </a:p>
      </dgm:t>
    </dgm:pt>
    <dgm:pt modelId="{734DABD0-3288-9E4D-82D9-73E084A28457}">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Closing</a:t>
          </a:r>
        </a:p>
      </dgm:t>
    </dgm:pt>
    <dgm:pt modelId="{D0E98B1A-C8C0-EF4A-8C56-B17F10FB8466}" type="parTrans" cxnId="{58850F09-046A-9945-9C46-58D2547850A8}">
      <dgm:prSet/>
      <dgm:spPr/>
      <dgm:t>
        <a:bodyPr/>
        <a:lstStyle/>
        <a:p>
          <a:endParaRPr lang="en-GB"/>
        </a:p>
      </dgm:t>
    </dgm:pt>
    <dgm:pt modelId="{020F9102-2601-B945-A082-864E5FF5BF15}" type="sibTrans" cxnId="{58850F09-046A-9945-9C46-58D2547850A8}">
      <dgm:prSet/>
      <dgm:spPr/>
      <dgm:t>
        <a:bodyPr/>
        <a:lstStyle/>
        <a:p>
          <a:endParaRPr lang="en-GB"/>
        </a:p>
      </dgm:t>
    </dgm:pt>
    <dgm:pt modelId="{A5037FFA-9814-604B-B1B3-6FFED1B2837F}">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Before activities start</a:t>
          </a:r>
        </a:p>
      </dgm:t>
    </dgm:pt>
    <dgm:pt modelId="{8BAB068B-674D-6340-A64B-B1CF43FA5D3F}" type="parTrans" cxnId="{EDC6A496-01EA-2248-9971-AE8ED8FF6F64}">
      <dgm:prSet/>
      <dgm:spPr/>
      <dgm:t>
        <a:bodyPr/>
        <a:lstStyle/>
        <a:p>
          <a:endParaRPr lang="en-GB"/>
        </a:p>
      </dgm:t>
    </dgm:pt>
    <dgm:pt modelId="{F2E9CB10-0D36-1A47-B27B-71DF3235A8B0}" type="sibTrans" cxnId="{EDC6A496-01EA-2248-9971-AE8ED8FF6F64}">
      <dgm:prSet/>
      <dgm:spPr/>
      <dgm:t>
        <a:bodyPr/>
        <a:lstStyle/>
        <a:p>
          <a:endParaRPr lang="en-GB"/>
        </a:p>
      </dgm:t>
    </dgm:pt>
    <dgm:pt modelId="{7E29AD20-FFF6-8249-A921-A30CC202104B}">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Keep volunteers informed</a:t>
          </a:r>
        </a:p>
      </dgm:t>
    </dgm:pt>
    <dgm:pt modelId="{0FE74100-D08F-7949-B4F8-9B0C92B35085}" type="parTrans" cxnId="{DCB57320-5DFE-5E4D-9EC8-2CE7289CBB70}">
      <dgm:prSet/>
      <dgm:spPr/>
      <dgm:t>
        <a:bodyPr/>
        <a:lstStyle/>
        <a:p>
          <a:endParaRPr lang="en-GB"/>
        </a:p>
      </dgm:t>
    </dgm:pt>
    <dgm:pt modelId="{58ECB490-B306-9E43-B675-D0F8CB3E8A4E}" type="sibTrans" cxnId="{DCB57320-5DFE-5E4D-9EC8-2CE7289CBB70}">
      <dgm:prSet/>
      <dgm:spPr/>
      <dgm:t>
        <a:bodyPr/>
        <a:lstStyle/>
        <a:p>
          <a:endParaRPr lang="en-GB"/>
        </a:p>
      </dgm:t>
    </dgm:pt>
    <dgm:pt modelId="{2B410679-E149-D140-BBDD-3C17EB4E6525}" type="pres">
      <dgm:prSet presAssocID="{E0315886-AE01-6741-99C2-A077F54A8CDA}" presName="Name0" presStyleCnt="0">
        <dgm:presLayoutVars>
          <dgm:dir/>
          <dgm:animLvl val="lvl"/>
          <dgm:resizeHandles val="exact"/>
        </dgm:presLayoutVars>
      </dgm:prSet>
      <dgm:spPr/>
    </dgm:pt>
    <dgm:pt modelId="{6EE2FC4F-B941-AE4D-B6C3-B0BF121FC34B}" type="pres">
      <dgm:prSet presAssocID="{E0315886-AE01-6741-99C2-A077F54A8CDA}" presName="tSp" presStyleCnt="0"/>
      <dgm:spPr/>
    </dgm:pt>
    <dgm:pt modelId="{3712318A-CE03-5A43-9ACE-3ACC42C8809D}" type="pres">
      <dgm:prSet presAssocID="{E0315886-AE01-6741-99C2-A077F54A8CDA}" presName="bSp" presStyleCnt="0"/>
      <dgm:spPr/>
    </dgm:pt>
    <dgm:pt modelId="{4248178D-E08F-B947-8E6C-33C1E96C54C2}" type="pres">
      <dgm:prSet presAssocID="{E0315886-AE01-6741-99C2-A077F54A8CDA}" presName="process" presStyleCnt="0"/>
      <dgm:spPr/>
    </dgm:pt>
    <dgm:pt modelId="{1B9AA0AB-E2E7-DE40-8515-441E6BF3AC7E}" type="pres">
      <dgm:prSet presAssocID="{16E9C3BF-B8DA-3F4F-951A-7FD5BFA3AB74}" presName="composite1" presStyleCnt="0"/>
      <dgm:spPr/>
    </dgm:pt>
    <dgm:pt modelId="{D808B714-E46D-DE4B-A8DB-E03AF979B75F}" type="pres">
      <dgm:prSet presAssocID="{16E9C3BF-B8DA-3F4F-951A-7FD5BFA3AB74}" presName="dummyNode1" presStyleLbl="node1" presStyleIdx="0" presStyleCnt="3"/>
      <dgm:spPr/>
    </dgm:pt>
    <dgm:pt modelId="{6B6A8A4D-E283-6E43-B7CB-C69B221ADF5B}" type="pres">
      <dgm:prSet presAssocID="{16E9C3BF-B8DA-3F4F-951A-7FD5BFA3AB74}" presName="childNode1" presStyleLbl="bgAcc1" presStyleIdx="0" presStyleCnt="3" custScaleY="146272">
        <dgm:presLayoutVars>
          <dgm:bulletEnabled val="1"/>
        </dgm:presLayoutVars>
      </dgm:prSet>
      <dgm:spPr/>
    </dgm:pt>
    <dgm:pt modelId="{8C16A615-51F2-C54B-AA1C-0392DF7FC1BD}" type="pres">
      <dgm:prSet presAssocID="{16E9C3BF-B8DA-3F4F-951A-7FD5BFA3AB74}" presName="childNode1tx" presStyleLbl="bgAcc1" presStyleIdx="0" presStyleCnt="3">
        <dgm:presLayoutVars>
          <dgm:bulletEnabled val="1"/>
        </dgm:presLayoutVars>
      </dgm:prSet>
      <dgm:spPr/>
    </dgm:pt>
    <dgm:pt modelId="{E150BD70-0F6B-AF47-83D0-C84BB3D6FD66}" type="pres">
      <dgm:prSet presAssocID="{16E9C3BF-B8DA-3F4F-951A-7FD5BFA3AB74}" presName="parentNode1" presStyleLbl="node1" presStyleIdx="0" presStyleCnt="3" custScaleY="69840" custLinFactNeighborX="-1382" custLinFactNeighborY="50809">
        <dgm:presLayoutVars>
          <dgm:chMax val="1"/>
          <dgm:bulletEnabled val="1"/>
        </dgm:presLayoutVars>
      </dgm:prSet>
      <dgm:spPr/>
    </dgm:pt>
    <dgm:pt modelId="{7CC48B1E-580F-FC46-8593-51277D3C3A86}" type="pres">
      <dgm:prSet presAssocID="{16E9C3BF-B8DA-3F4F-951A-7FD5BFA3AB74}" presName="connSite1" presStyleCnt="0"/>
      <dgm:spPr/>
    </dgm:pt>
    <dgm:pt modelId="{2439F31B-202A-274B-BCC6-6F4E75448FF5}" type="pres">
      <dgm:prSet presAssocID="{1536EDBA-8A81-3940-A9B9-98060C2517BB}" presName="Name9" presStyleLbl="sibTrans2D1" presStyleIdx="0" presStyleCnt="2" custAng="737368" custLinFactNeighborX="1971" custLinFactNeighborY="-6432"/>
      <dgm:spPr/>
    </dgm:pt>
    <dgm:pt modelId="{EF25198F-37CD-3247-93D0-AE33D502A4E8}" type="pres">
      <dgm:prSet presAssocID="{4960FA15-2342-1943-93B9-F63813112AB9}" presName="composite2" presStyleCnt="0"/>
      <dgm:spPr/>
    </dgm:pt>
    <dgm:pt modelId="{D428EAD2-5DC1-0F44-AE38-81ECEA2B5909}" type="pres">
      <dgm:prSet presAssocID="{4960FA15-2342-1943-93B9-F63813112AB9}" presName="dummyNode2" presStyleLbl="node1" presStyleIdx="0" presStyleCnt="3"/>
      <dgm:spPr/>
    </dgm:pt>
    <dgm:pt modelId="{58B71623-B41D-C945-B4AC-89FF0DB14C9F}" type="pres">
      <dgm:prSet presAssocID="{4960FA15-2342-1943-93B9-F63813112AB9}" presName="childNode2" presStyleLbl="bgAcc1" presStyleIdx="1" presStyleCnt="3" custScaleY="146272">
        <dgm:presLayoutVars>
          <dgm:bulletEnabled val="1"/>
        </dgm:presLayoutVars>
      </dgm:prSet>
      <dgm:spPr/>
    </dgm:pt>
    <dgm:pt modelId="{CFFF33C4-686C-A84C-AD2E-C89755E4C4D6}" type="pres">
      <dgm:prSet presAssocID="{4960FA15-2342-1943-93B9-F63813112AB9}" presName="childNode2tx" presStyleLbl="bgAcc1" presStyleIdx="1" presStyleCnt="3">
        <dgm:presLayoutVars>
          <dgm:bulletEnabled val="1"/>
        </dgm:presLayoutVars>
      </dgm:prSet>
      <dgm:spPr/>
    </dgm:pt>
    <dgm:pt modelId="{212A2FE2-6697-9545-8941-2E870974F810}" type="pres">
      <dgm:prSet presAssocID="{4960FA15-2342-1943-93B9-F63813112AB9}" presName="parentNode2" presStyleLbl="node1" presStyleIdx="1" presStyleCnt="3" custScaleY="69840" custLinFactNeighborX="1791" custLinFactNeighborY="-43787">
        <dgm:presLayoutVars>
          <dgm:chMax val="0"/>
          <dgm:bulletEnabled val="1"/>
        </dgm:presLayoutVars>
      </dgm:prSet>
      <dgm:spPr/>
    </dgm:pt>
    <dgm:pt modelId="{F385E847-BE6C-A14E-8A9A-7F8284965AD2}" type="pres">
      <dgm:prSet presAssocID="{4960FA15-2342-1943-93B9-F63813112AB9}" presName="connSite2" presStyleCnt="0"/>
      <dgm:spPr/>
    </dgm:pt>
    <dgm:pt modelId="{40F3986C-9455-9C47-9DDC-6043F51D8D5E}" type="pres">
      <dgm:prSet presAssocID="{B9CDE1B3-D6B6-3B42-AD79-FD243861A6F3}" presName="Name18" presStyleLbl="sibTrans2D1" presStyleIdx="1" presStyleCnt="2" custAng="20676153" custLinFactNeighborX="-6057" custLinFactNeighborY="9438"/>
      <dgm:spPr/>
    </dgm:pt>
    <dgm:pt modelId="{07E49397-4AC6-1746-AD55-D882640B64BC}" type="pres">
      <dgm:prSet presAssocID="{84C6F813-BBA0-FC49-ACBD-417213E17766}" presName="composite1" presStyleCnt="0"/>
      <dgm:spPr/>
    </dgm:pt>
    <dgm:pt modelId="{A75EDDEC-127C-1943-B0C2-8CADA3F851AE}" type="pres">
      <dgm:prSet presAssocID="{84C6F813-BBA0-FC49-ACBD-417213E17766}" presName="dummyNode1" presStyleLbl="node1" presStyleIdx="1" presStyleCnt="3"/>
      <dgm:spPr/>
    </dgm:pt>
    <dgm:pt modelId="{23349F53-1B55-BF44-872E-07BAE0E6C698}" type="pres">
      <dgm:prSet presAssocID="{84C6F813-BBA0-FC49-ACBD-417213E17766}" presName="childNode1" presStyleLbl="bgAcc1" presStyleIdx="2" presStyleCnt="3" custScaleY="146272">
        <dgm:presLayoutVars>
          <dgm:bulletEnabled val="1"/>
        </dgm:presLayoutVars>
      </dgm:prSet>
      <dgm:spPr/>
    </dgm:pt>
    <dgm:pt modelId="{BE585745-1C8D-184F-B304-80478B66E632}" type="pres">
      <dgm:prSet presAssocID="{84C6F813-BBA0-FC49-ACBD-417213E17766}" presName="childNode1tx" presStyleLbl="bgAcc1" presStyleIdx="2" presStyleCnt="3">
        <dgm:presLayoutVars>
          <dgm:bulletEnabled val="1"/>
        </dgm:presLayoutVars>
      </dgm:prSet>
      <dgm:spPr/>
    </dgm:pt>
    <dgm:pt modelId="{6680214F-33C8-3745-8EA4-661753954839}" type="pres">
      <dgm:prSet presAssocID="{84C6F813-BBA0-FC49-ACBD-417213E17766}" presName="parentNode1" presStyleLbl="node1" presStyleIdx="2" presStyleCnt="3" custScaleY="69840" custLinFactNeighborX="-1057" custLinFactNeighborY="57136">
        <dgm:presLayoutVars>
          <dgm:chMax val="1"/>
          <dgm:bulletEnabled val="1"/>
        </dgm:presLayoutVars>
      </dgm:prSet>
      <dgm:spPr/>
    </dgm:pt>
    <dgm:pt modelId="{FAF81F93-AAC3-0C4E-AB34-1845227A157B}" type="pres">
      <dgm:prSet presAssocID="{84C6F813-BBA0-FC49-ACBD-417213E17766}" presName="connSite1" presStyleCnt="0"/>
      <dgm:spPr/>
    </dgm:pt>
  </dgm:ptLst>
  <dgm:cxnLst>
    <dgm:cxn modelId="{99437A00-B519-A041-B03B-4B8EC765B4D6}" srcId="{84C6F813-BBA0-FC49-ACBD-417213E17766}" destId="{B2E09E4B-ED3E-C042-B1A0-8E17533B1703}" srcOrd="6" destOrd="0" parTransId="{E21AA803-A9C6-DB4F-AF00-20FF50C0D370}" sibTransId="{5EB48733-AD03-134B-8D05-537BED3B3198}"/>
    <dgm:cxn modelId="{58850F09-046A-9945-9C46-58D2547850A8}" srcId="{4960FA15-2342-1943-93B9-F63813112AB9}" destId="{734DABD0-3288-9E4D-82D9-73E084A28457}" srcOrd="4" destOrd="0" parTransId="{D0E98B1A-C8C0-EF4A-8C56-B17F10FB8466}" sibTransId="{020F9102-2601-B945-A082-864E5FF5BF15}"/>
    <dgm:cxn modelId="{60D7FD09-412C-CB4B-97BB-61552BDF4675}" type="presOf" srcId="{A5037FFA-9814-604B-B1B3-6FFED1B2837F}" destId="{58B71623-B41D-C945-B4AC-89FF0DB14C9F}" srcOrd="0" destOrd="1" presId="urn:microsoft.com/office/officeart/2005/8/layout/hProcess4"/>
    <dgm:cxn modelId="{432D5F1B-2802-2C49-9E90-8262665EC3D5}" type="presOf" srcId="{FFCA86BA-1021-FB49-98FA-87AAB826E5A2}" destId="{58B71623-B41D-C945-B4AC-89FF0DB14C9F}" srcOrd="0" destOrd="2" presId="urn:microsoft.com/office/officeart/2005/8/layout/hProcess4"/>
    <dgm:cxn modelId="{DCB57320-5DFE-5E4D-9EC8-2CE7289CBB70}" srcId="{84C6F813-BBA0-FC49-ACBD-417213E17766}" destId="{7E29AD20-FFF6-8249-A921-A30CC202104B}" srcOrd="5" destOrd="0" parTransId="{0FE74100-D08F-7949-B4F8-9B0C92B35085}" sibTransId="{58ECB490-B306-9E43-B675-D0F8CB3E8A4E}"/>
    <dgm:cxn modelId="{0EFFEF2B-665A-DF4F-8EC5-6348E1C818A7}" type="presOf" srcId="{2C2AC0A0-6A7B-8D42-BF74-CD9C4A876822}" destId="{23349F53-1B55-BF44-872E-07BAE0E6C698}" srcOrd="0" destOrd="2" presId="urn:microsoft.com/office/officeart/2005/8/layout/hProcess4"/>
    <dgm:cxn modelId="{518C2B2C-6C67-9C4E-B93E-DCC191A8982F}" srcId="{84C6F813-BBA0-FC49-ACBD-417213E17766}" destId="{0129CE5B-7DC9-3240-9A7B-5BDF6F9BC361}" srcOrd="3" destOrd="0" parTransId="{613EB030-C549-A141-B76C-E32D7B5AE4FA}" sibTransId="{322A78FF-025C-B64C-82A0-8CD35B061F98}"/>
    <dgm:cxn modelId="{DA7F832C-1C75-1D4D-BF4E-23186CBFA795}" type="presOf" srcId="{DEF4443A-E45A-3F48-BAFA-E02837AEBD9B}" destId="{8C16A615-51F2-C54B-AA1C-0392DF7FC1BD}" srcOrd="1" destOrd="5" presId="urn:microsoft.com/office/officeart/2005/8/layout/hProcess4"/>
    <dgm:cxn modelId="{3466D233-CE34-0946-89CA-DF0FF5701F80}" type="presOf" srcId="{734DABD0-3288-9E4D-82D9-73E084A28457}" destId="{CFFF33C4-686C-A84C-AD2E-C89755E4C4D6}" srcOrd="1" destOrd="4" presId="urn:microsoft.com/office/officeart/2005/8/layout/hProcess4"/>
    <dgm:cxn modelId="{4B085A3A-4552-B841-8FA9-2808DB3B66A2}" srcId="{4960FA15-2342-1943-93B9-F63813112AB9}" destId="{8608B22C-B276-9045-8E34-0853EADE9D4C}" srcOrd="0" destOrd="0" parTransId="{13B9E6EC-84F9-7147-B72F-384013F9CA33}" sibTransId="{EEEF0370-ABF0-014F-B089-22A3AEE18351}"/>
    <dgm:cxn modelId="{F1609E3A-3642-9345-8A8F-94972883E089}" srcId="{16E9C3BF-B8DA-3F4F-951A-7FD5BFA3AB74}" destId="{BD2E9BFF-5EE1-444A-AFF3-82B415A8246E}" srcOrd="3" destOrd="0" parTransId="{59228384-8595-6344-AB95-7BAAC71089AF}" sibTransId="{53EDFF59-F03D-0B46-9A0E-758C7C1D4DA2}"/>
    <dgm:cxn modelId="{96FA373D-1AC2-E94B-9F81-8D08475054AC}" type="presOf" srcId="{1536EDBA-8A81-3940-A9B9-98060C2517BB}" destId="{2439F31B-202A-274B-BCC6-6F4E75448FF5}" srcOrd="0" destOrd="0" presId="urn:microsoft.com/office/officeart/2005/8/layout/hProcess4"/>
    <dgm:cxn modelId="{70B7563F-4520-EC4D-ADBD-95382D347EFA}" type="presOf" srcId="{7E29AD20-FFF6-8249-A921-A30CC202104B}" destId="{23349F53-1B55-BF44-872E-07BAE0E6C698}" srcOrd="0" destOrd="5" presId="urn:microsoft.com/office/officeart/2005/8/layout/hProcess4"/>
    <dgm:cxn modelId="{11B96441-653D-D645-B32F-1503EBDD1201}" srcId="{E0315886-AE01-6741-99C2-A077F54A8CDA}" destId="{84C6F813-BBA0-FC49-ACBD-417213E17766}" srcOrd="2" destOrd="0" parTransId="{8CB29DD6-4852-5A4D-B1C9-F33974254B72}" sibTransId="{71491E40-3F77-204A-8C89-07FBB83C32CC}"/>
    <dgm:cxn modelId="{C2155E47-83AE-9D4A-934A-EA1FBCB479C6}" type="presOf" srcId="{BD2E9BFF-5EE1-444A-AFF3-82B415A8246E}" destId="{6B6A8A4D-E283-6E43-B7CB-C69B221ADF5B}" srcOrd="0" destOrd="3" presId="urn:microsoft.com/office/officeart/2005/8/layout/hProcess4"/>
    <dgm:cxn modelId="{0DCBF748-6062-374C-BD16-A57F52531455}" type="presOf" srcId="{5C4BEA65-9E83-BF45-81AC-D50F7C94056E}" destId="{6B6A8A4D-E283-6E43-B7CB-C69B221ADF5B}" srcOrd="0" destOrd="1" presId="urn:microsoft.com/office/officeart/2005/8/layout/hProcess4"/>
    <dgm:cxn modelId="{E0BC724D-F42F-A24F-8FD6-CD1ADF846013}" type="presOf" srcId="{37597B8A-5826-6B41-8B64-BFF53841F555}" destId="{8C16A615-51F2-C54B-AA1C-0392DF7FC1BD}" srcOrd="1" destOrd="2" presId="urn:microsoft.com/office/officeart/2005/8/layout/hProcess4"/>
    <dgm:cxn modelId="{02C79951-B67F-0441-B8DB-76359EF36DDB}" type="presOf" srcId="{95B55A87-1D31-D14E-9285-95A248AF44BA}" destId="{BE585745-1C8D-184F-B304-80478B66E632}" srcOrd="1" destOrd="4" presId="urn:microsoft.com/office/officeart/2005/8/layout/hProcess4"/>
    <dgm:cxn modelId="{23D31C58-F301-3D41-A965-21C2B7A7F22E}" type="presOf" srcId="{E0138999-1E71-AF4F-BFCB-21B2626CA5CD}" destId="{CFFF33C4-686C-A84C-AD2E-C89755E4C4D6}" srcOrd="1" destOrd="3" presId="urn:microsoft.com/office/officeart/2005/8/layout/hProcess4"/>
    <dgm:cxn modelId="{C4050059-C9E6-104F-BFCC-B7FCA244216D}" srcId="{4960FA15-2342-1943-93B9-F63813112AB9}" destId="{FFCA86BA-1021-FB49-98FA-87AAB826E5A2}" srcOrd="2" destOrd="0" parTransId="{D2328EDD-D914-D545-A3AE-CFD236AC50EC}" sibTransId="{6384DCD4-05EC-1648-A161-2E14E17E62C7}"/>
    <dgm:cxn modelId="{758E2C5A-3C17-0D49-AF62-35BBF0056E7B}" type="presOf" srcId="{84C6F813-BBA0-FC49-ACBD-417213E17766}" destId="{6680214F-33C8-3745-8EA4-661753954839}" srcOrd="0" destOrd="0" presId="urn:microsoft.com/office/officeart/2005/8/layout/hProcess4"/>
    <dgm:cxn modelId="{F2380C5D-6778-CD4D-A14B-83AFBBDD6522}" srcId="{84C6F813-BBA0-FC49-ACBD-417213E17766}" destId="{D03BB9F4-9399-9345-B9FB-F741E8BD337D}" srcOrd="1" destOrd="0" parTransId="{F579160E-BC50-164C-9548-B3B32DB0E1A5}" sibTransId="{BD7A646A-4083-124D-AC59-562ACB5217DB}"/>
    <dgm:cxn modelId="{21146E64-CD87-514C-ADCB-9CB934B86C75}" type="presOf" srcId="{734DABD0-3288-9E4D-82D9-73E084A28457}" destId="{58B71623-B41D-C945-B4AC-89FF0DB14C9F}" srcOrd="0" destOrd="4" presId="urn:microsoft.com/office/officeart/2005/8/layout/hProcess4"/>
    <dgm:cxn modelId="{84C89068-4F26-7C45-A5A5-982536B5AA54}" srcId="{16E9C3BF-B8DA-3F4F-951A-7FD5BFA3AB74}" destId="{07E7F106-F85E-1B46-AFAF-DE8C1B7BC9A6}" srcOrd="4" destOrd="0" parTransId="{FE38416B-4595-A14D-997D-7CCB669877EF}" sibTransId="{7C5E0D50-1433-E741-95B3-2D37AD330BCA}"/>
    <dgm:cxn modelId="{D6DAA06A-7866-AF44-BDE5-F9918F4C2DAB}" type="presOf" srcId="{916F58EF-98D1-5E49-A65B-507D614CC72A}" destId="{8C16A615-51F2-C54B-AA1C-0392DF7FC1BD}" srcOrd="1" destOrd="0" presId="urn:microsoft.com/office/officeart/2005/8/layout/hProcess4"/>
    <dgm:cxn modelId="{8A0AD96C-BB10-5C4A-8BB1-E3B993E16032}" type="presOf" srcId="{07E7F106-F85E-1B46-AFAF-DE8C1B7BC9A6}" destId="{6B6A8A4D-E283-6E43-B7CB-C69B221ADF5B}" srcOrd="0" destOrd="4" presId="urn:microsoft.com/office/officeart/2005/8/layout/hProcess4"/>
    <dgm:cxn modelId="{D121D96E-D31D-734B-8586-26508E089F05}" type="presOf" srcId="{37597B8A-5826-6B41-8B64-BFF53841F555}" destId="{6B6A8A4D-E283-6E43-B7CB-C69B221ADF5B}" srcOrd="0" destOrd="2" presId="urn:microsoft.com/office/officeart/2005/8/layout/hProcess4"/>
    <dgm:cxn modelId="{C22F6B70-D7E6-8249-BBE6-D8CCD3A8ED8C}" type="presOf" srcId="{FFCA86BA-1021-FB49-98FA-87AAB826E5A2}" destId="{CFFF33C4-686C-A84C-AD2E-C89755E4C4D6}" srcOrd="1" destOrd="2" presId="urn:microsoft.com/office/officeart/2005/8/layout/hProcess4"/>
    <dgm:cxn modelId="{DEED127C-235A-364B-A0D1-8BF1CB7946C6}" srcId="{4960FA15-2342-1943-93B9-F63813112AB9}" destId="{CBD31DBA-4D9E-B342-BAF5-A6B4FC73B590}" srcOrd="5" destOrd="0" parTransId="{F5077810-1BAF-5B4B-824A-7717EB2D67F5}" sibTransId="{9562B94A-1D96-B94A-BCBE-BCB748A42DE6}"/>
    <dgm:cxn modelId="{4510677C-5BA9-394D-B8E2-7B408676F2F0}" type="presOf" srcId="{4960FA15-2342-1943-93B9-F63813112AB9}" destId="{212A2FE2-6697-9545-8941-2E870974F810}" srcOrd="0" destOrd="0" presId="urn:microsoft.com/office/officeart/2005/8/layout/hProcess4"/>
    <dgm:cxn modelId="{8BA9787D-6F3F-2940-99D2-865C0752E63D}" type="presOf" srcId="{E0138999-1E71-AF4F-BFCB-21B2626CA5CD}" destId="{58B71623-B41D-C945-B4AC-89FF0DB14C9F}" srcOrd="0" destOrd="3" presId="urn:microsoft.com/office/officeart/2005/8/layout/hProcess4"/>
    <dgm:cxn modelId="{DD9E7F7D-D024-AF44-BD0C-69F1B4AD5ABE}" type="presOf" srcId="{B9CDE1B3-D6B6-3B42-AD79-FD243861A6F3}" destId="{40F3986C-9455-9C47-9DDC-6043F51D8D5E}" srcOrd="0" destOrd="0" presId="urn:microsoft.com/office/officeart/2005/8/layout/hProcess4"/>
    <dgm:cxn modelId="{FD9A7389-E7AD-7C4F-B221-0EEE05D0AAA3}" type="presOf" srcId="{BD2E9BFF-5EE1-444A-AFF3-82B415A8246E}" destId="{8C16A615-51F2-C54B-AA1C-0392DF7FC1BD}" srcOrd="1" destOrd="3" presId="urn:microsoft.com/office/officeart/2005/8/layout/hProcess4"/>
    <dgm:cxn modelId="{F2EDFF89-B4D0-EE45-B117-E9EF0DE0C23B}" type="presOf" srcId="{8608B22C-B276-9045-8E34-0853EADE9D4C}" destId="{58B71623-B41D-C945-B4AC-89FF0DB14C9F}" srcOrd="0" destOrd="0" presId="urn:microsoft.com/office/officeart/2005/8/layout/hProcess4"/>
    <dgm:cxn modelId="{E5EE1D8B-4DBF-0A43-A05D-8C76E2BFDBCF}" type="presOf" srcId="{1C412695-D4EF-C84A-8CF9-7EF91EBC3803}" destId="{23349F53-1B55-BF44-872E-07BAE0E6C698}" srcOrd="0" destOrd="0" presId="urn:microsoft.com/office/officeart/2005/8/layout/hProcess4"/>
    <dgm:cxn modelId="{F8FFBF8B-F82B-854F-BFC1-7C44414DD3F8}" type="presOf" srcId="{DEF4443A-E45A-3F48-BAFA-E02837AEBD9B}" destId="{6B6A8A4D-E283-6E43-B7CB-C69B221ADF5B}" srcOrd="0" destOrd="5" presId="urn:microsoft.com/office/officeart/2005/8/layout/hProcess4"/>
    <dgm:cxn modelId="{6DC93C95-33E4-F641-B551-6C909431DE8B}" type="presOf" srcId="{D03BB9F4-9399-9345-B9FB-F741E8BD337D}" destId="{23349F53-1B55-BF44-872E-07BAE0E6C698}" srcOrd="0" destOrd="1" presId="urn:microsoft.com/office/officeart/2005/8/layout/hProcess4"/>
    <dgm:cxn modelId="{EDC6A496-01EA-2248-9971-AE8ED8FF6F64}" srcId="{4960FA15-2342-1943-93B9-F63813112AB9}" destId="{A5037FFA-9814-604B-B1B3-6FFED1B2837F}" srcOrd="1" destOrd="0" parTransId="{8BAB068B-674D-6340-A64B-B1CF43FA5D3F}" sibTransId="{F2E9CB10-0D36-1A47-B27B-71DF3235A8B0}"/>
    <dgm:cxn modelId="{A5BD9EA0-A72F-DF4D-B594-73DF5F83DF90}" type="presOf" srcId="{95B55A87-1D31-D14E-9285-95A248AF44BA}" destId="{23349F53-1B55-BF44-872E-07BAE0E6C698}" srcOrd="0" destOrd="4" presId="urn:microsoft.com/office/officeart/2005/8/layout/hProcess4"/>
    <dgm:cxn modelId="{7D07C2A3-1AD5-E94A-A0C3-6A98AE462CFE}" srcId="{E0315886-AE01-6741-99C2-A077F54A8CDA}" destId="{16E9C3BF-B8DA-3F4F-951A-7FD5BFA3AB74}" srcOrd="0" destOrd="0" parTransId="{D976F6C4-53EB-8246-943E-F81C1EBE94E3}" sibTransId="{1536EDBA-8A81-3940-A9B9-98060C2517BB}"/>
    <dgm:cxn modelId="{CD4DA7A4-78B7-6440-AFA7-F6548DA12970}" type="presOf" srcId="{D03BB9F4-9399-9345-B9FB-F741E8BD337D}" destId="{BE585745-1C8D-184F-B304-80478B66E632}" srcOrd="1" destOrd="1" presId="urn:microsoft.com/office/officeart/2005/8/layout/hProcess4"/>
    <dgm:cxn modelId="{B84C99A5-770F-F141-A3D7-09E6AC7738B3}" type="presOf" srcId="{B2E09E4B-ED3E-C042-B1A0-8E17533B1703}" destId="{BE585745-1C8D-184F-B304-80478B66E632}" srcOrd="1" destOrd="6" presId="urn:microsoft.com/office/officeart/2005/8/layout/hProcess4"/>
    <dgm:cxn modelId="{919FD0A9-6B0B-C347-97E6-D3F366E9F007}" srcId="{16E9C3BF-B8DA-3F4F-951A-7FD5BFA3AB74}" destId="{37597B8A-5826-6B41-8B64-BFF53841F555}" srcOrd="2" destOrd="0" parTransId="{FAA38571-8E07-2A4D-8416-2B7245396485}" sibTransId="{62F80B19-893E-F647-8898-D711D0299247}"/>
    <dgm:cxn modelId="{8A836FAF-3C7B-3749-B63B-230D32BDD054}" type="presOf" srcId="{0129CE5B-7DC9-3240-9A7B-5BDF6F9BC361}" destId="{BE585745-1C8D-184F-B304-80478B66E632}" srcOrd="1" destOrd="3" presId="urn:microsoft.com/office/officeart/2005/8/layout/hProcess4"/>
    <dgm:cxn modelId="{423BE2B0-F855-DE49-8D6D-A68F822AE8C4}" srcId="{16E9C3BF-B8DA-3F4F-951A-7FD5BFA3AB74}" destId="{916F58EF-98D1-5E49-A65B-507D614CC72A}" srcOrd="0" destOrd="0" parTransId="{9E26E5F9-468B-D745-BFF3-44B9DCE246A1}" sibTransId="{A445345D-2F72-4448-8257-F6B2162E5778}"/>
    <dgm:cxn modelId="{68E773B8-1592-204F-ABC3-CA2A01C0C1F5}" srcId="{E0315886-AE01-6741-99C2-A077F54A8CDA}" destId="{4960FA15-2342-1943-93B9-F63813112AB9}" srcOrd="1" destOrd="0" parTransId="{79D6A044-552F-C34A-8347-4391339AB2E8}" sibTransId="{B9CDE1B3-D6B6-3B42-AD79-FD243861A6F3}"/>
    <dgm:cxn modelId="{5EBB6BCB-2556-0C47-BE92-BE5211AB08E7}" type="presOf" srcId="{B2E09E4B-ED3E-C042-B1A0-8E17533B1703}" destId="{23349F53-1B55-BF44-872E-07BAE0E6C698}" srcOrd="0" destOrd="6" presId="urn:microsoft.com/office/officeart/2005/8/layout/hProcess4"/>
    <dgm:cxn modelId="{1B7794CF-1D65-0D44-AEC9-C65855FA2284}" type="presOf" srcId="{A5037FFA-9814-604B-B1B3-6FFED1B2837F}" destId="{CFFF33C4-686C-A84C-AD2E-C89755E4C4D6}" srcOrd="1" destOrd="1" presId="urn:microsoft.com/office/officeart/2005/8/layout/hProcess4"/>
    <dgm:cxn modelId="{F197E9D0-E9B7-9246-B820-47901CC99755}" type="presOf" srcId="{2C2AC0A0-6A7B-8D42-BF74-CD9C4A876822}" destId="{BE585745-1C8D-184F-B304-80478B66E632}" srcOrd="1" destOrd="2" presId="urn:microsoft.com/office/officeart/2005/8/layout/hProcess4"/>
    <dgm:cxn modelId="{41625CD1-2EB1-B347-919C-0C802ECFEB0E}" srcId="{84C6F813-BBA0-FC49-ACBD-417213E17766}" destId="{1C412695-D4EF-C84A-8CF9-7EF91EBC3803}" srcOrd="0" destOrd="0" parTransId="{715820F6-C726-2B45-88EF-2E1951677F41}" sibTransId="{06A0F851-38E6-5C4F-BFF1-12EA9B19CFAA}"/>
    <dgm:cxn modelId="{F2E06DD3-F08B-B34B-ADD9-2CB877EE927E}" srcId="{16E9C3BF-B8DA-3F4F-951A-7FD5BFA3AB74}" destId="{DEF4443A-E45A-3F48-BAFA-E02837AEBD9B}" srcOrd="5" destOrd="0" parTransId="{1E8D2D4C-7003-F945-8233-49E1CC23372D}" sibTransId="{23AC9A60-DFAD-9446-97DB-94B4BC356AE2}"/>
    <dgm:cxn modelId="{24DC3BDA-C2FB-0041-BE40-B15E35C2D932}" type="presOf" srcId="{1C412695-D4EF-C84A-8CF9-7EF91EBC3803}" destId="{BE585745-1C8D-184F-B304-80478B66E632}" srcOrd="1" destOrd="0" presId="urn:microsoft.com/office/officeart/2005/8/layout/hProcess4"/>
    <dgm:cxn modelId="{1281BDDB-28C2-A34D-A585-AC610E0480E9}" type="presOf" srcId="{07E7F106-F85E-1B46-AFAF-DE8C1B7BC9A6}" destId="{8C16A615-51F2-C54B-AA1C-0392DF7FC1BD}" srcOrd="1" destOrd="4" presId="urn:microsoft.com/office/officeart/2005/8/layout/hProcess4"/>
    <dgm:cxn modelId="{B8071DDD-CEBB-3143-90A1-ED2811D7CA47}" type="presOf" srcId="{5C4BEA65-9E83-BF45-81AC-D50F7C94056E}" destId="{8C16A615-51F2-C54B-AA1C-0392DF7FC1BD}" srcOrd="1" destOrd="1" presId="urn:microsoft.com/office/officeart/2005/8/layout/hProcess4"/>
    <dgm:cxn modelId="{C9A7C8DD-33CF-C445-B6FB-9E955134FEAB}" type="presOf" srcId="{916F58EF-98D1-5E49-A65B-507D614CC72A}" destId="{6B6A8A4D-E283-6E43-B7CB-C69B221ADF5B}" srcOrd="0" destOrd="0" presId="urn:microsoft.com/office/officeart/2005/8/layout/hProcess4"/>
    <dgm:cxn modelId="{8CFF7AE0-42BF-7247-B5EA-92ED68CFF554}" srcId="{84C6F813-BBA0-FC49-ACBD-417213E17766}" destId="{2C2AC0A0-6A7B-8D42-BF74-CD9C4A876822}" srcOrd="2" destOrd="0" parTransId="{E9A2077F-3473-D84D-9B1E-9418F5DA0B07}" sibTransId="{0EFC0F09-BC29-D244-BDEF-803D08355BCC}"/>
    <dgm:cxn modelId="{9C68B8E1-B9D9-A94B-9415-56CDC5EC2913}" type="presOf" srcId="{E0315886-AE01-6741-99C2-A077F54A8CDA}" destId="{2B410679-E149-D140-BBDD-3C17EB4E6525}" srcOrd="0" destOrd="0" presId="urn:microsoft.com/office/officeart/2005/8/layout/hProcess4"/>
    <dgm:cxn modelId="{39C1C6E3-65DD-4040-92A6-51F2EF2323C5}" type="presOf" srcId="{8608B22C-B276-9045-8E34-0853EADE9D4C}" destId="{CFFF33C4-686C-A84C-AD2E-C89755E4C4D6}" srcOrd="1" destOrd="0" presId="urn:microsoft.com/office/officeart/2005/8/layout/hProcess4"/>
    <dgm:cxn modelId="{F22B48E4-9C87-1E4D-B8E3-B3B4A25F33CA}" type="presOf" srcId="{CBD31DBA-4D9E-B342-BAF5-A6B4FC73B590}" destId="{CFFF33C4-686C-A84C-AD2E-C89755E4C4D6}" srcOrd="1" destOrd="5" presId="urn:microsoft.com/office/officeart/2005/8/layout/hProcess4"/>
    <dgm:cxn modelId="{9D10A7E4-200E-7C42-8E58-093CF3AD39A9}" type="presOf" srcId="{16E9C3BF-B8DA-3F4F-951A-7FD5BFA3AB74}" destId="{E150BD70-0F6B-AF47-83D0-C84BB3D6FD66}" srcOrd="0" destOrd="0" presId="urn:microsoft.com/office/officeart/2005/8/layout/hProcess4"/>
    <dgm:cxn modelId="{E9DA4DEA-32FA-B94E-9E6A-D25886A4DCFD}" srcId="{84C6F813-BBA0-FC49-ACBD-417213E17766}" destId="{95B55A87-1D31-D14E-9285-95A248AF44BA}" srcOrd="4" destOrd="0" parTransId="{459D172B-E740-5642-8C64-51E417EC6172}" sibTransId="{6A19618B-667E-564E-8808-8725B987D735}"/>
    <dgm:cxn modelId="{009E51EB-1B90-2F49-8335-50A7D9ED621B}" type="presOf" srcId="{0129CE5B-7DC9-3240-9A7B-5BDF6F9BC361}" destId="{23349F53-1B55-BF44-872E-07BAE0E6C698}" srcOrd="0" destOrd="3" presId="urn:microsoft.com/office/officeart/2005/8/layout/hProcess4"/>
    <dgm:cxn modelId="{16E933F3-532D-8B4B-9E27-42C7CEFD8363}" type="presOf" srcId="{CBD31DBA-4D9E-B342-BAF5-A6B4FC73B590}" destId="{58B71623-B41D-C945-B4AC-89FF0DB14C9F}" srcOrd="0" destOrd="5" presId="urn:microsoft.com/office/officeart/2005/8/layout/hProcess4"/>
    <dgm:cxn modelId="{0E9851F4-914A-BA41-A4F3-62FAF2D39B85}" srcId="{16E9C3BF-B8DA-3F4F-951A-7FD5BFA3AB74}" destId="{5C4BEA65-9E83-BF45-81AC-D50F7C94056E}" srcOrd="1" destOrd="0" parTransId="{C45FD477-8313-BA45-9954-4E3B387637C5}" sibTransId="{15C7A415-2790-3547-AFC4-4DE466831077}"/>
    <dgm:cxn modelId="{3E6059F8-3F99-7E43-BE59-7215D061D90C}" srcId="{4960FA15-2342-1943-93B9-F63813112AB9}" destId="{E0138999-1E71-AF4F-BFCB-21B2626CA5CD}" srcOrd="3" destOrd="0" parTransId="{9BB10979-3816-6744-B22E-E778B04C6225}" sibTransId="{113BEE4C-EE5E-B84D-8596-C42FB9BEA54F}"/>
    <dgm:cxn modelId="{FE4654FC-0223-F249-B36D-44FC5447F133}" type="presOf" srcId="{7E29AD20-FFF6-8249-A921-A30CC202104B}" destId="{BE585745-1C8D-184F-B304-80478B66E632}" srcOrd="1" destOrd="5" presId="urn:microsoft.com/office/officeart/2005/8/layout/hProcess4"/>
    <dgm:cxn modelId="{77486FF5-85F0-1447-BAFC-508ED21CCCD8}" type="presParOf" srcId="{2B410679-E149-D140-BBDD-3C17EB4E6525}" destId="{6EE2FC4F-B941-AE4D-B6C3-B0BF121FC34B}" srcOrd="0" destOrd="0" presId="urn:microsoft.com/office/officeart/2005/8/layout/hProcess4"/>
    <dgm:cxn modelId="{A6536112-199D-A143-8962-693FABA0C0A6}" type="presParOf" srcId="{2B410679-E149-D140-BBDD-3C17EB4E6525}" destId="{3712318A-CE03-5A43-9ACE-3ACC42C8809D}" srcOrd="1" destOrd="0" presId="urn:microsoft.com/office/officeart/2005/8/layout/hProcess4"/>
    <dgm:cxn modelId="{0B05ECC6-8A32-2543-9C81-9D66A70ED412}" type="presParOf" srcId="{2B410679-E149-D140-BBDD-3C17EB4E6525}" destId="{4248178D-E08F-B947-8E6C-33C1E96C54C2}" srcOrd="2" destOrd="0" presId="urn:microsoft.com/office/officeart/2005/8/layout/hProcess4"/>
    <dgm:cxn modelId="{C298A90A-508E-FE42-A742-2C1F46656B8E}" type="presParOf" srcId="{4248178D-E08F-B947-8E6C-33C1E96C54C2}" destId="{1B9AA0AB-E2E7-DE40-8515-441E6BF3AC7E}" srcOrd="0" destOrd="0" presId="urn:microsoft.com/office/officeart/2005/8/layout/hProcess4"/>
    <dgm:cxn modelId="{C529ADF3-2732-DD47-885D-6854E946BABB}" type="presParOf" srcId="{1B9AA0AB-E2E7-DE40-8515-441E6BF3AC7E}" destId="{D808B714-E46D-DE4B-A8DB-E03AF979B75F}" srcOrd="0" destOrd="0" presId="urn:microsoft.com/office/officeart/2005/8/layout/hProcess4"/>
    <dgm:cxn modelId="{34694DFA-3462-E643-B49C-1042EDCE64A3}" type="presParOf" srcId="{1B9AA0AB-E2E7-DE40-8515-441E6BF3AC7E}" destId="{6B6A8A4D-E283-6E43-B7CB-C69B221ADF5B}" srcOrd="1" destOrd="0" presId="urn:microsoft.com/office/officeart/2005/8/layout/hProcess4"/>
    <dgm:cxn modelId="{364800CB-6DE6-5E4C-B051-17BAED09834A}" type="presParOf" srcId="{1B9AA0AB-E2E7-DE40-8515-441E6BF3AC7E}" destId="{8C16A615-51F2-C54B-AA1C-0392DF7FC1BD}" srcOrd="2" destOrd="0" presId="urn:microsoft.com/office/officeart/2005/8/layout/hProcess4"/>
    <dgm:cxn modelId="{7F7DC33E-292A-8840-8468-EC5E6E5B282E}" type="presParOf" srcId="{1B9AA0AB-E2E7-DE40-8515-441E6BF3AC7E}" destId="{E150BD70-0F6B-AF47-83D0-C84BB3D6FD66}" srcOrd="3" destOrd="0" presId="urn:microsoft.com/office/officeart/2005/8/layout/hProcess4"/>
    <dgm:cxn modelId="{3B353101-A439-894E-86FA-BE3DA81E335C}" type="presParOf" srcId="{1B9AA0AB-E2E7-DE40-8515-441E6BF3AC7E}" destId="{7CC48B1E-580F-FC46-8593-51277D3C3A86}" srcOrd="4" destOrd="0" presId="urn:microsoft.com/office/officeart/2005/8/layout/hProcess4"/>
    <dgm:cxn modelId="{2634B981-6DD1-B444-BB14-9F3BC9FF4442}" type="presParOf" srcId="{4248178D-E08F-B947-8E6C-33C1E96C54C2}" destId="{2439F31B-202A-274B-BCC6-6F4E75448FF5}" srcOrd="1" destOrd="0" presId="urn:microsoft.com/office/officeart/2005/8/layout/hProcess4"/>
    <dgm:cxn modelId="{9C8C58DB-96C7-7547-BAEC-CA892DC3F4EB}" type="presParOf" srcId="{4248178D-E08F-B947-8E6C-33C1E96C54C2}" destId="{EF25198F-37CD-3247-93D0-AE33D502A4E8}" srcOrd="2" destOrd="0" presId="urn:microsoft.com/office/officeart/2005/8/layout/hProcess4"/>
    <dgm:cxn modelId="{997E016D-230F-A046-84DB-0EEB36BA6312}" type="presParOf" srcId="{EF25198F-37CD-3247-93D0-AE33D502A4E8}" destId="{D428EAD2-5DC1-0F44-AE38-81ECEA2B5909}" srcOrd="0" destOrd="0" presId="urn:microsoft.com/office/officeart/2005/8/layout/hProcess4"/>
    <dgm:cxn modelId="{961D6E91-1AD7-5C42-A35D-8337D14AE22C}" type="presParOf" srcId="{EF25198F-37CD-3247-93D0-AE33D502A4E8}" destId="{58B71623-B41D-C945-B4AC-89FF0DB14C9F}" srcOrd="1" destOrd="0" presId="urn:microsoft.com/office/officeart/2005/8/layout/hProcess4"/>
    <dgm:cxn modelId="{415F9472-D6AD-454B-8609-F0CB7BC46F17}" type="presParOf" srcId="{EF25198F-37CD-3247-93D0-AE33D502A4E8}" destId="{CFFF33C4-686C-A84C-AD2E-C89755E4C4D6}" srcOrd="2" destOrd="0" presId="urn:microsoft.com/office/officeart/2005/8/layout/hProcess4"/>
    <dgm:cxn modelId="{D2D42F3F-CE53-B74D-B4B9-64B64026C6F9}" type="presParOf" srcId="{EF25198F-37CD-3247-93D0-AE33D502A4E8}" destId="{212A2FE2-6697-9545-8941-2E870974F810}" srcOrd="3" destOrd="0" presId="urn:microsoft.com/office/officeart/2005/8/layout/hProcess4"/>
    <dgm:cxn modelId="{8C0FEECB-7E0E-844C-AEBB-0CF968340BF1}" type="presParOf" srcId="{EF25198F-37CD-3247-93D0-AE33D502A4E8}" destId="{F385E847-BE6C-A14E-8A9A-7F8284965AD2}" srcOrd="4" destOrd="0" presId="urn:microsoft.com/office/officeart/2005/8/layout/hProcess4"/>
    <dgm:cxn modelId="{51D37EA7-DB68-2543-A84B-E435185AF3BB}" type="presParOf" srcId="{4248178D-E08F-B947-8E6C-33C1E96C54C2}" destId="{40F3986C-9455-9C47-9DDC-6043F51D8D5E}" srcOrd="3" destOrd="0" presId="urn:microsoft.com/office/officeart/2005/8/layout/hProcess4"/>
    <dgm:cxn modelId="{E4246BA2-6A6A-DD45-90E8-77C268FBB1F1}" type="presParOf" srcId="{4248178D-E08F-B947-8E6C-33C1E96C54C2}" destId="{07E49397-4AC6-1746-AD55-D882640B64BC}" srcOrd="4" destOrd="0" presId="urn:microsoft.com/office/officeart/2005/8/layout/hProcess4"/>
    <dgm:cxn modelId="{60873978-B354-4B46-A033-EBC40441BF28}" type="presParOf" srcId="{07E49397-4AC6-1746-AD55-D882640B64BC}" destId="{A75EDDEC-127C-1943-B0C2-8CADA3F851AE}" srcOrd="0" destOrd="0" presId="urn:microsoft.com/office/officeart/2005/8/layout/hProcess4"/>
    <dgm:cxn modelId="{84A3B8FE-BABF-9041-B1CD-A32AAD4227C3}" type="presParOf" srcId="{07E49397-4AC6-1746-AD55-D882640B64BC}" destId="{23349F53-1B55-BF44-872E-07BAE0E6C698}" srcOrd="1" destOrd="0" presId="urn:microsoft.com/office/officeart/2005/8/layout/hProcess4"/>
    <dgm:cxn modelId="{EF7D52D2-82BB-714A-9A89-0EDFD5FF15F9}" type="presParOf" srcId="{07E49397-4AC6-1746-AD55-D882640B64BC}" destId="{BE585745-1C8D-184F-B304-80478B66E632}" srcOrd="2" destOrd="0" presId="urn:microsoft.com/office/officeart/2005/8/layout/hProcess4"/>
    <dgm:cxn modelId="{D2D5B381-D395-3A41-801B-E89D14506DA6}" type="presParOf" srcId="{07E49397-4AC6-1746-AD55-D882640B64BC}" destId="{6680214F-33C8-3745-8EA4-661753954839}" srcOrd="3" destOrd="0" presId="urn:microsoft.com/office/officeart/2005/8/layout/hProcess4"/>
    <dgm:cxn modelId="{B26EF6C2-AD60-F24B-B35B-BE61EE3088BC}" type="presParOf" srcId="{07E49397-4AC6-1746-AD55-D882640B64BC}" destId="{FAF81F93-AAC3-0C4E-AB34-1845227A157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B02FD4B-CE31-064B-AB4E-9F1121D59DA7}" type="doc">
      <dgm:prSet loTypeId="urn:microsoft.com/office/officeart/2009/3/layout/StepUpProcess" loCatId="" qsTypeId="urn:microsoft.com/office/officeart/2005/8/quickstyle/simple1" qsCatId="simple" csTypeId="urn:microsoft.com/office/officeart/2005/8/colors/accent5_2" csCatId="accent5" phldr="1"/>
      <dgm:spPr/>
      <dgm:t>
        <a:bodyPr/>
        <a:lstStyle/>
        <a:p>
          <a:endParaRPr lang="en-GB"/>
        </a:p>
      </dgm:t>
    </dgm:pt>
    <dgm:pt modelId="{98E75259-4E23-A242-A69A-DDA5D6182C1C}">
      <dgm:prSet phldrT="[Text]" custT="1"/>
      <dgm:spPr/>
      <dgm:t>
        <a:bodyPr/>
        <a:lstStyle/>
        <a:p>
          <a:pPr marL="0">
            <a:buNone/>
          </a:pPr>
          <a:r>
            <a:rPr lang="en-GB" sz="2800" b="1">
              <a:solidFill>
                <a:schemeClr val="accent3"/>
              </a:solidFill>
              <a:latin typeface="Montserrat" pitchFamily="2" charset="77"/>
            </a:rPr>
            <a:t>INFORM</a:t>
          </a:r>
        </a:p>
      </dgm:t>
    </dgm:pt>
    <dgm:pt modelId="{4EC382D0-F51A-7243-A938-C72B438BC90F}" type="parTrans" cxnId="{B4B761E1-487D-7A44-8120-329E9DF689D5}">
      <dgm:prSet/>
      <dgm:spPr/>
      <dgm:t>
        <a:bodyPr/>
        <a:lstStyle/>
        <a:p>
          <a:endParaRPr lang="en-GB">
            <a:latin typeface="Montserrat" pitchFamily="2" charset="77"/>
          </a:endParaRPr>
        </a:p>
      </dgm:t>
    </dgm:pt>
    <dgm:pt modelId="{49AAEF1A-ADE5-5246-B53F-4FEFCD157F30}" type="sibTrans" cxnId="{B4B761E1-487D-7A44-8120-329E9DF689D5}">
      <dgm:prSet/>
      <dgm:spPr/>
      <dgm:t>
        <a:bodyPr/>
        <a:lstStyle/>
        <a:p>
          <a:endParaRPr lang="en-GB">
            <a:latin typeface="Montserrat" pitchFamily="2" charset="77"/>
          </a:endParaRPr>
        </a:p>
      </dgm:t>
    </dgm:pt>
    <dgm:pt modelId="{5A3335C3-215C-B741-90B1-3EC8DC663F1A}">
      <dgm:prSet phldrT="[Text]" custT="1"/>
      <dgm:spPr/>
      <dgm:t>
        <a:bodyPr/>
        <a:lstStyle/>
        <a:p>
          <a:pPr marL="0" lvl="0" algn="l" defTabSz="1244600">
            <a:lnSpc>
              <a:spcPct val="90000"/>
            </a:lnSpc>
            <a:spcBef>
              <a:spcPct val="0"/>
            </a:spcBef>
            <a:spcAft>
              <a:spcPct val="35000"/>
            </a:spcAft>
            <a:buNone/>
          </a:pPr>
          <a:r>
            <a:rPr lang="en-GB" sz="2800" b="1" kern="1200">
              <a:solidFill>
                <a:schemeClr val="accent3"/>
              </a:solidFill>
              <a:latin typeface="Montserrat" pitchFamily="2" charset="77"/>
            </a:rPr>
            <a:t>CONSULT</a:t>
          </a:r>
        </a:p>
      </dgm:t>
    </dgm:pt>
    <dgm:pt modelId="{58F294FB-93A9-C648-B5DA-A997A8098E0E}" type="parTrans" cxnId="{4CEE4FEE-9320-E840-B3DB-FAC84CC51F44}">
      <dgm:prSet/>
      <dgm:spPr/>
      <dgm:t>
        <a:bodyPr/>
        <a:lstStyle/>
        <a:p>
          <a:endParaRPr lang="en-GB">
            <a:latin typeface="Montserrat" pitchFamily="2" charset="77"/>
          </a:endParaRPr>
        </a:p>
      </dgm:t>
    </dgm:pt>
    <dgm:pt modelId="{8B771E01-7893-4749-B480-51B1D85F8E6E}" type="sibTrans" cxnId="{4CEE4FEE-9320-E840-B3DB-FAC84CC51F44}">
      <dgm:prSet/>
      <dgm:spPr/>
      <dgm:t>
        <a:bodyPr/>
        <a:lstStyle/>
        <a:p>
          <a:endParaRPr lang="en-GB">
            <a:latin typeface="Montserrat" pitchFamily="2" charset="77"/>
          </a:endParaRPr>
        </a:p>
      </dgm:t>
    </dgm:pt>
    <dgm:pt modelId="{BE81597C-5606-E849-BBC3-CA02D20853DD}">
      <dgm:prSet phldrT="[Text]" custT="1"/>
      <dgm:spPr/>
      <dgm:t>
        <a:bodyPr/>
        <a:lstStyle/>
        <a:p>
          <a:pPr marL="0" lvl="0" algn="l" defTabSz="1244600">
            <a:lnSpc>
              <a:spcPct val="90000"/>
            </a:lnSpc>
            <a:spcBef>
              <a:spcPct val="0"/>
            </a:spcBef>
            <a:spcAft>
              <a:spcPct val="35000"/>
            </a:spcAft>
            <a:buNone/>
          </a:pPr>
          <a:r>
            <a:rPr lang="en-GB" sz="2800" b="1" kern="1200">
              <a:solidFill>
                <a:schemeClr val="accent3"/>
              </a:solidFill>
              <a:latin typeface="Montserrat" pitchFamily="2" charset="77"/>
            </a:rPr>
            <a:t>INVOLVE</a:t>
          </a:r>
        </a:p>
      </dgm:t>
    </dgm:pt>
    <dgm:pt modelId="{7C4EEF5B-9D79-844A-BA47-57C7B39AF588}" type="parTrans" cxnId="{92C21E49-1867-684E-ADC6-B9045732D6BA}">
      <dgm:prSet/>
      <dgm:spPr/>
      <dgm:t>
        <a:bodyPr/>
        <a:lstStyle/>
        <a:p>
          <a:endParaRPr lang="en-GB">
            <a:latin typeface="Montserrat" pitchFamily="2" charset="77"/>
          </a:endParaRPr>
        </a:p>
      </dgm:t>
    </dgm:pt>
    <dgm:pt modelId="{8B64EB1D-9F11-434F-92A6-349DADD65F9B}" type="sibTrans" cxnId="{92C21E49-1867-684E-ADC6-B9045732D6BA}">
      <dgm:prSet/>
      <dgm:spPr/>
      <dgm:t>
        <a:bodyPr/>
        <a:lstStyle/>
        <a:p>
          <a:endParaRPr lang="en-GB">
            <a:latin typeface="Montserrat" pitchFamily="2" charset="77"/>
          </a:endParaRPr>
        </a:p>
      </dgm:t>
    </dgm:pt>
    <dgm:pt modelId="{6414B91A-EFC4-3046-8BA8-131F50D3F394}">
      <dgm:prSet phldrT="[Text]" custT="1"/>
      <dgm:spPr/>
      <dgm:t>
        <a:bodyPr/>
        <a:lstStyle/>
        <a:p>
          <a:pPr marL="0" lvl="0" algn="l" defTabSz="1244600">
            <a:lnSpc>
              <a:spcPct val="90000"/>
            </a:lnSpc>
            <a:spcBef>
              <a:spcPct val="0"/>
            </a:spcBef>
            <a:spcAft>
              <a:spcPct val="35000"/>
            </a:spcAft>
            <a:buNone/>
          </a:pPr>
          <a:r>
            <a:rPr lang="en-GB" sz="2600" b="1" kern="1200">
              <a:solidFill>
                <a:schemeClr val="accent3"/>
              </a:solidFill>
              <a:latin typeface="Montserrat" pitchFamily="2" charset="77"/>
            </a:rPr>
            <a:t>COLLABORATE</a:t>
          </a:r>
        </a:p>
      </dgm:t>
    </dgm:pt>
    <dgm:pt modelId="{C8798F49-6D53-3E45-B521-9EFA98E4BFBE}" type="parTrans" cxnId="{B6324093-8992-EC41-BAF8-6CD28D6A14E6}">
      <dgm:prSet/>
      <dgm:spPr/>
      <dgm:t>
        <a:bodyPr/>
        <a:lstStyle/>
        <a:p>
          <a:endParaRPr lang="en-GB">
            <a:latin typeface="Montserrat" pitchFamily="2" charset="77"/>
          </a:endParaRPr>
        </a:p>
      </dgm:t>
    </dgm:pt>
    <dgm:pt modelId="{D63FE7CE-02C2-5645-9C97-5D973F74F8E0}" type="sibTrans" cxnId="{B6324093-8992-EC41-BAF8-6CD28D6A14E6}">
      <dgm:prSet/>
      <dgm:spPr/>
      <dgm:t>
        <a:bodyPr/>
        <a:lstStyle/>
        <a:p>
          <a:endParaRPr lang="en-GB">
            <a:latin typeface="Montserrat" pitchFamily="2" charset="77"/>
          </a:endParaRPr>
        </a:p>
      </dgm:t>
    </dgm:pt>
    <dgm:pt modelId="{102CABE1-1913-3343-A58A-F6941C2A6676}">
      <dgm:prSet phldrT="[Text]" custT="1"/>
      <dgm:spPr/>
      <dgm:t>
        <a:bodyPr/>
        <a:lstStyle/>
        <a:p>
          <a:pPr marL="0" lvl="0" algn="l" defTabSz="1244600">
            <a:lnSpc>
              <a:spcPct val="90000"/>
            </a:lnSpc>
            <a:spcBef>
              <a:spcPct val="0"/>
            </a:spcBef>
            <a:spcAft>
              <a:spcPct val="35000"/>
            </a:spcAft>
            <a:buNone/>
          </a:pPr>
          <a:r>
            <a:rPr lang="en-GB" sz="2800" b="1" kern="1200">
              <a:solidFill>
                <a:schemeClr val="accent3"/>
              </a:solidFill>
              <a:latin typeface="Montserrat" pitchFamily="2" charset="77"/>
            </a:rPr>
            <a:t>EMPOWER</a:t>
          </a:r>
        </a:p>
      </dgm:t>
    </dgm:pt>
    <dgm:pt modelId="{4080F9E0-7CF3-FA4C-8C38-250CAD6CC7A9}" type="parTrans" cxnId="{1B041BE2-76E3-4544-BEB0-628E59D608BF}">
      <dgm:prSet/>
      <dgm:spPr/>
      <dgm:t>
        <a:bodyPr/>
        <a:lstStyle/>
        <a:p>
          <a:endParaRPr lang="en-GB">
            <a:latin typeface="Montserrat" pitchFamily="2" charset="77"/>
          </a:endParaRPr>
        </a:p>
      </dgm:t>
    </dgm:pt>
    <dgm:pt modelId="{882741B0-E3BC-7648-983E-17AED8B48A17}" type="sibTrans" cxnId="{1B041BE2-76E3-4544-BEB0-628E59D608BF}">
      <dgm:prSet/>
      <dgm:spPr/>
      <dgm:t>
        <a:bodyPr/>
        <a:lstStyle/>
        <a:p>
          <a:endParaRPr lang="en-GB">
            <a:latin typeface="Montserrat" pitchFamily="2" charset="77"/>
          </a:endParaRPr>
        </a:p>
      </dgm:t>
    </dgm:pt>
    <dgm:pt modelId="{5967727D-703D-6044-9608-1446366035F2}">
      <dgm:prSet phldrT="[Text]" custT="1"/>
      <dgm:spPr/>
      <dgm:t>
        <a:bodyPr/>
        <a:lstStyle/>
        <a:p>
          <a:pPr marL="144000" indent="0">
            <a:buFont typeface="Arial" panose="020B0604020202020204" pitchFamily="34" charset="0"/>
            <a:buNone/>
          </a:pPr>
          <a:r>
            <a:rPr lang="en-GB" sz="2400">
              <a:latin typeface="Open Sans" panose="020B0606030504020204" pitchFamily="34" charset="0"/>
              <a:ea typeface="Open Sans" panose="020B0606030504020204" pitchFamily="34" charset="0"/>
              <a:cs typeface="Open Sans" panose="020B0606030504020204" pitchFamily="34" charset="0"/>
            </a:rPr>
            <a:t>Community receives information</a:t>
          </a:r>
        </a:p>
      </dgm:t>
    </dgm:pt>
    <dgm:pt modelId="{564E41AE-2538-324D-AAFA-8FD35A1060FE}" type="parTrans" cxnId="{8BB534FB-0F1A-0444-8924-0AEFF5B8E1ED}">
      <dgm:prSet/>
      <dgm:spPr/>
      <dgm:t>
        <a:bodyPr/>
        <a:lstStyle/>
        <a:p>
          <a:endParaRPr lang="en-GB">
            <a:latin typeface="Montserrat" pitchFamily="2" charset="77"/>
          </a:endParaRPr>
        </a:p>
      </dgm:t>
    </dgm:pt>
    <dgm:pt modelId="{961665D1-24E2-B949-81E3-7F5655B3EA0A}" type="sibTrans" cxnId="{8BB534FB-0F1A-0444-8924-0AEFF5B8E1ED}">
      <dgm:prSet/>
      <dgm:spPr/>
      <dgm:t>
        <a:bodyPr/>
        <a:lstStyle/>
        <a:p>
          <a:endParaRPr lang="en-GB">
            <a:latin typeface="Montserrat" pitchFamily="2" charset="77"/>
          </a:endParaRPr>
        </a:p>
      </dgm:t>
    </dgm:pt>
    <dgm:pt modelId="{8B8C6F15-E36A-FB46-9C98-9D137DE375DD}">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is asked about their needs, priorities and opinions</a:t>
          </a:r>
        </a:p>
      </dgm:t>
    </dgm:pt>
    <dgm:pt modelId="{B83E5B51-F962-9647-8176-3AAEA89FFAFC}" type="parTrans" cxnId="{B1B60F83-2D5F-7645-B365-857E53CAB7C0}">
      <dgm:prSet/>
      <dgm:spPr/>
      <dgm:t>
        <a:bodyPr/>
        <a:lstStyle/>
        <a:p>
          <a:endParaRPr lang="en-GB">
            <a:latin typeface="Montserrat" pitchFamily="2" charset="77"/>
          </a:endParaRPr>
        </a:p>
      </dgm:t>
    </dgm:pt>
    <dgm:pt modelId="{DAC7659C-FE47-434E-9B0B-F41125DF6A8F}" type="sibTrans" cxnId="{B1B60F83-2D5F-7645-B365-857E53CAB7C0}">
      <dgm:prSet/>
      <dgm:spPr/>
      <dgm:t>
        <a:bodyPr/>
        <a:lstStyle/>
        <a:p>
          <a:endParaRPr lang="en-GB">
            <a:latin typeface="Montserrat" pitchFamily="2" charset="77"/>
          </a:endParaRPr>
        </a:p>
      </dgm:t>
    </dgm:pt>
    <dgm:pt modelId="{5404CF3A-A5FE-D140-8AE1-36347ADBA4A0}">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provides input to key decisions</a:t>
          </a:r>
        </a:p>
      </dgm:t>
    </dgm:pt>
    <dgm:pt modelId="{D913E28E-490A-6C4A-96EF-ED3FCB0A2AFF}" type="parTrans" cxnId="{56B5C84C-7BFE-5146-BD25-6070719AD491}">
      <dgm:prSet/>
      <dgm:spPr/>
      <dgm:t>
        <a:bodyPr/>
        <a:lstStyle/>
        <a:p>
          <a:endParaRPr lang="en-GB">
            <a:latin typeface="Montserrat" pitchFamily="2" charset="77"/>
          </a:endParaRPr>
        </a:p>
      </dgm:t>
    </dgm:pt>
    <dgm:pt modelId="{FECF217A-A0B9-FB47-B1C6-36D9ACE15507}" type="sibTrans" cxnId="{56B5C84C-7BFE-5146-BD25-6070719AD491}">
      <dgm:prSet/>
      <dgm:spPr/>
      <dgm:t>
        <a:bodyPr/>
        <a:lstStyle/>
        <a:p>
          <a:endParaRPr lang="en-GB">
            <a:latin typeface="Montserrat" pitchFamily="2" charset="77"/>
          </a:endParaRPr>
        </a:p>
      </dgm:t>
    </dgm:pt>
    <dgm:pt modelId="{B22D40DF-5759-0F4C-A075-5EBCC5C2DEE4}">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and National Society plan and decide together</a:t>
          </a:r>
        </a:p>
      </dgm:t>
    </dgm:pt>
    <dgm:pt modelId="{29CFF6CE-5FF6-5E42-B1E8-7DE59F595C85}" type="parTrans" cxnId="{3253A73B-CCE3-3C4F-94F3-A41281DDCCFB}">
      <dgm:prSet/>
      <dgm:spPr/>
      <dgm:t>
        <a:bodyPr/>
        <a:lstStyle/>
        <a:p>
          <a:endParaRPr lang="en-GB">
            <a:latin typeface="Montserrat" pitchFamily="2" charset="77"/>
          </a:endParaRPr>
        </a:p>
      </dgm:t>
    </dgm:pt>
    <dgm:pt modelId="{66E20215-93C7-B14A-967E-0E4239D26DE1}" type="sibTrans" cxnId="{3253A73B-CCE3-3C4F-94F3-A41281DDCCFB}">
      <dgm:prSet/>
      <dgm:spPr/>
      <dgm:t>
        <a:bodyPr/>
        <a:lstStyle/>
        <a:p>
          <a:endParaRPr lang="en-GB">
            <a:latin typeface="Montserrat" pitchFamily="2" charset="77"/>
          </a:endParaRPr>
        </a:p>
      </dgm:t>
    </dgm:pt>
    <dgm:pt modelId="{1E90E00E-2732-4D4D-BA18-B58F20ECA77F}">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plan and manage the project</a:t>
          </a:r>
        </a:p>
      </dgm:t>
    </dgm:pt>
    <dgm:pt modelId="{CDDABC63-662C-4E4D-B1F9-E155A577E849}" type="parTrans" cxnId="{1AB688A3-FF4C-2047-9A62-3AC535A51EDB}">
      <dgm:prSet/>
      <dgm:spPr/>
      <dgm:t>
        <a:bodyPr/>
        <a:lstStyle/>
        <a:p>
          <a:endParaRPr lang="en-GB">
            <a:latin typeface="Montserrat" pitchFamily="2" charset="77"/>
          </a:endParaRPr>
        </a:p>
      </dgm:t>
    </dgm:pt>
    <dgm:pt modelId="{9180F324-E5C1-7B44-808B-70AE180FFEDA}" type="sibTrans" cxnId="{1AB688A3-FF4C-2047-9A62-3AC535A51EDB}">
      <dgm:prSet/>
      <dgm:spPr/>
      <dgm:t>
        <a:bodyPr/>
        <a:lstStyle/>
        <a:p>
          <a:endParaRPr lang="en-GB">
            <a:latin typeface="Montserrat" pitchFamily="2" charset="77"/>
          </a:endParaRPr>
        </a:p>
      </dgm:t>
    </dgm:pt>
    <dgm:pt modelId="{69DCEB06-DF6F-084B-BAB4-144ECDC5C415}">
      <dgm:prSet phldrT="[Text]" custT="1"/>
      <dgm:spPr/>
      <dgm:t>
        <a:bodyPr/>
        <a:lstStyle/>
        <a:p>
          <a:pPr marL="144000" indent="0">
            <a:buFont typeface="Arial" panose="020B0604020202020204" pitchFamily="34" charset="0"/>
            <a:buNone/>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DB25548-FBF9-9F4B-BDF9-FF01505174EF}" type="parTrans" cxnId="{F24FDA6B-F638-E64A-8741-754B14D396D6}">
      <dgm:prSet/>
      <dgm:spPr/>
      <dgm:t>
        <a:bodyPr/>
        <a:lstStyle/>
        <a:p>
          <a:endParaRPr lang="en-GB"/>
        </a:p>
      </dgm:t>
    </dgm:pt>
    <dgm:pt modelId="{DEAB4CD2-A65E-1F41-BEDB-03E61270EFA8}" type="sibTrans" cxnId="{F24FDA6B-F638-E64A-8741-754B14D396D6}">
      <dgm:prSet/>
      <dgm:spPr/>
      <dgm:t>
        <a:bodyPr/>
        <a:lstStyle/>
        <a:p>
          <a:endParaRPr lang="en-GB"/>
        </a:p>
      </dgm:t>
    </dgm:pt>
    <dgm:pt modelId="{45832768-762E-AA4F-878F-AA8BF6DA09D4}" type="pres">
      <dgm:prSet presAssocID="{2B02FD4B-CE31-064B-AB4E-9F1121D59DA7}" presName="rootnode" presStyleCnt="0">
        <dgm:presLayoutVars>
          <dgm:chMax/>
          <dgm:chPref/>
          <dgm:dir/>
          <dgm:animLvl val="lvl"/>
        </dgm:presLayoutVars>
      </dgm:prSet>
      <dgm:spPr/>
    </dgm:pt>
    <dgm:pt modelId="{8689CB53-174A-C34D-B122-709B8C54E943}" type="pres">
      <dgm:prSet presAssocID="{98E75259-4E23-A242-A69A-DDA5D6182C1C}" presName="composite" presStyleCnt="0"/>
      <dgm:spPr/>
    </dgm:pt>
    <dgm:pt modelId="{82041475-41D2-6746-B172-70C12AEC498B}" type="pres">
      <dgm:prSet presAssocID="{98E75259-4E23-A242-A69A-DDA5D6182C1C}" presName="LShape" presStyleLbl="alignNode1" presStyleIdx="0" presStyleCnt="9"/>
      <dgm:spPr/>
    </dgm:pt>
    <dgm:pt modelId="{E8AAE053-A395-304E-A9E0-B9C2E219308D}" type="pres">
      <dgm:prSet presAssocID="{98E75259-4E23-A242-A69A-DDA5D6182C1C}" presName="ParentText" presStyleLbl="revTx" presStyleIdx="0" presStyleCnt="5">
        <dgm:presLayoutVars>
          <dgm:chMax val="0"/>
          <dgm:chPref val="0"/>
          <dgm:bulletEnabled val="1"/>
        </dgm:presLayoutVars>
      </dgm:prSet>
      <dgm:spPr/>
    </dgm:pt>
    <dgm:pt modelId="{C66A18C9-AF5B-3F48-AA11-9A3302C979C7}" type="pres">
      <dgm:prSet presAssocID="{98E75259-4E23-A242-A69A-DDA5D6182C1C}" presName="Triangle" presStyleLbl="alignNode1" presStyleIdx="1" presStyleCnt="9"/>
      <dgm:spPr/>
    </dgm:pt>
    <dgm:pt modelId="{A0D5E54A-F5D8-9044-9DBC-24E295363528}" type="pres">
      <dgm:prSet presAssocID="{49AAEF1A-ADE5-5246-B53F-4FEFCD157F30}" presName="sibTrans" presStyleCnt="0"/>
      <dgm:spPr/>
    </dgm:pt>
    <dgm:pt modelId="{4A351ED9-CFCA-754B-8DF0-3E503B6ECF93}" type="pres">
      <dgm:prSet presAssocID="{49AAEF1A-ADE5-5246-B53F-4FEFCD157F30}" presName="space" presStyleCnt="0"/>
      <dgm:spPr/>
    </dgm:pt>
    <dgm:pt modelId="{C4458A7F-82F9-A74B-A57D-7A3265F1D696}" type="pres">
      <dgm:prSet presAssocID="{5A3335C3-215C-B741-90B1-3EC8DC663F1A}" presName="composite" presStyleCnt="0"/>
      <dgm:spPr/>
    </dgm:pt>
    <dgm:pt modelId="{1B7A2A76-CC92-BC4A-842A-C5C40CA6177B}" type="pres">
      <dgm:prSet presAssocID="{5A3335C3-215C-B741-90B1-3EC8DC663F1A}" presName="LShape" presStyleLbl="alignNode1" presStyleIdx="2" presStyleCnt="9"/>
      <dgm:spPr/>
    </dgm:pt>
    <dgm:pt modelId="{39528BF4-34A8-7B4B-903E-FE421F0F2968}" type="pres">
      <dgm:prSet presAssocID="{5A3335C3-215C-B741-90B1-3EC8DC663F1A}" presName="ParentText" presStyleLbl="revTx" presStyleIdx="1" presStyleCnt="5">
        <dgm:presLayoutVars>
          <dgm:chMax val="0"/>
          <dgm:chPref val="0"/>
          <dgm:bulletEnabled val="1"/>
        </dgm:presLayoutVars>
      </dgm:prSet>
      <dgm:spPr/>
    </dgm:pt>
    <dgm:pt modelId="{E15EF2A8-934B-C246-9004-0F240FF599C4}" type="pres">
      <dgm:prSet presAssocID="{5A3335C3-215C-B741-90B1-3EC8DC663F1A}" presName="Triangle" presStyleLbl="alignNode1" presStyleIdx="3" presStyleCnt="9"/>
      <dgm:spPr/>
    </dgm:pt>
    <dgm:pt modelId="{7A49A7CC-9E56-F542-A3E3-E8F9FBB19F44}" type="pres">
      <dgm:prSet presAssocID="{8B771E01-7893-4749-B480-51B1D85F8E6E}" presName="sibTrans" presStyleCnt="0"/>
      <dgm:spPr/>
    </dgm:pt>
    <dgm:pt modelId="{8EA6CCFB-8416-1D42-8F93-224198069F3A}" type="pres">
      <dgm:prSet presAssocID="{8B771E01-7893-4749-B480-51B1D85F8E6E}" presName="space" presStyleCnt="0"/>
      <dgm:spPr/>
    </dgm:pt>
    <dgm:pt modelId="{EE6E652E-B954-E747-B9BB-53E04F5D06D1}" type="pres">
      <dgm:prSet presAssocID="{BE81597C-5606-E849-BBC3-CA02D20853DD}" presName="composite" presStyleCnt="0"/>
      <dgm:spPr/>
    </dgm:pt>
    <dgm:pt modelId="{CD8A626F-372A-E44E-80E8-9355A31BBD62}" type="pres">
      <dgm:prSet presAssocID="{BE81597C-5606-E849-BBC3-CA02D20853DD}" presName="LShape" presStyleLbl="alignNode1" presStyleIdx="4" presStyleCnt="9"/>
      <dgm:spPr/>
    </dgm:pt>
    <dgm:pt modelId="{F9E9D00B-FDF2-FE41-87FC-B1ED24A73591}" type="pres">
      <dgm:prSet presAssocID="{BE81597C-5606-E849-BBC3-CA02D20853DD}" presName="ParentText" presStyleLbl="revTx" presStyleIdx="2" presStyleCnt="5">
        <dgm:presLayoutVars>
          <dgm:chMax val="0"/>
          <dgm:chPref val="0"/>
          <dgm:bulletEnabled val="1"/>
        </dgm:presLayoutVars>
      </dgm:prSet>
      <dgm:spPr/>
    </dgm:pt>
    <dgm:pt modelId="{0B0E9649-F08A-3E49-A825-A58C4C29957E}" type="pres">
      <dgm:prSet presAssocID="{BE81597C-5606-E849-BBC3-CA02D20853DD}" presName="Triangle" presStyleLbl="alignNode1" presStyleIdx="5" presStyleCnt="9"/>
      <dgm:spPr/>
    </dgm:pt>
    <dgm:pt modelId="{FD1256FB-664A-7441-AA12-A21AB28054EF}" type="pres">
      <dgm:prSet presAssocID="{8B64EB1D-9F11-434F-92A6-349DADD65F9B}" presName="sibTrans" presStyleCnt="0"/>
      <dgm:spPr/>
    </dgm:pt>
    <dgm:pt modelId="{496DA349-55B2-0545-A63A-EAA1966C12C2}" type="pres">
      <dgm:prSet presAssocID="{8B64EB1D-9F11-434F-92A6-349DADD65F9B}" presName="space" presStyleCnt="0"/>
      <dgm:spPr/>
    </dgm:pt>
    <dgm:pt modelId="{C111E368-C533-7D4D-8887-030D20FA9A74}" type="pres">
      <dgm:prSet presAssocID="{6414B91A-EFC4-3046-8BA8-131F50D3F394}" presName="composite" presStyleCnt="0"/>
      <dgm:spPr/>
    </dgm:pt>
    <dgm:pt modelId="{16AFC567-CBD2-6E46-AFFD-0C26BF25AC87}" type="pres">
      <dgm:prSet presAssocID="{6414B91A-EFC4-3046-8BA8-131F50D3F394}" presName="LShape" presStyleLbl="alignNode1" presStyleIdx="6" presStyleCnt="9"/>
      <dgm:spPr/>
    </dgm:pt>
    <dgm:pt modelId="{C5E0021A-2A3B-8741-A130-82F1C2C65BA1}" type="pres">
      <dgm:prSet presAssocID="{6414B91A-EFC4-3046-8BA8-131F50D3F394}" presName="ParentText" presStyleLbl="revTx" presStyleIdx="3" presStyleCnt="5">
        <dgm:presLayoutVars>
          <dgm:chMax val="0"/>
          <dgm:chPref val="0"/>
          <dgm:bulletEnabled val="1"/>
        </dgm:presLayoutVars>
      </dgm:prSet>
      <dgm:spPr/>
    </dgm:pt>
    <dgm:pt modelId="{5A5CD3A1-E3E2-C949-9AF8-E7AA10B65267}" type="pres">
      <dgm:prSet presAssocID="{6414B91A-EFC4-3046-8BA8-131F50D3F394}" presName="Triangle" presStyleLbl="alignNode1" presStyleIdx="7" presStyleCnt="9"/>
      <dgm:spPr/>
    </dgm:pt>
    <dgm:pt modelId="{8E759461-B7BC-2047-82B1-09003F1905DD}" type="pres">
      <dgm:prSet presAssocID="{D63FE7CE-02C2-5645-9C97-5D973F74F8E0}" presName="sibTrans" presStyleCnt="0"/>
      <dgm:spPr/>
    </dgm:pt>
    <dgm:pt modelId="{C66A2148-9F13-3B48-880A-1F580E0DCED3}" type="pres">
      <dgm:prSet presAssocID="{D63FE7CE-02C2-5645-9C97-5D973F74F8E0}" presName="space" presStyleCnt="0"/>
      <dgm:spPr/>
    </dgm:pt>
    <dgm:pt modelId="{95A40A98-FA86-4A40-B963-5529A6A5ACBA}" type="pres">
      <dgm:prSet presAssocID="{102CABE1-1913-3343-A58A-F6941C2A6676}" presName="composite" presStyleCnt="0"/>
      <dgm:spPr/>
    </dgm:pt>
    <dgm:pt modelId="{6767FC24-EAB7-AE4F-9CB3-EFD6F39B0999}" type="pres">
      <dgm:prSet presAssocID="{102CABE1-1913-3343-A58A-F6941C2A6676}" presName="LShape" presStyleLbl="alignNode1" presStyleIdx="8" presStyleCnt="9"/>
      <dgm:spPr/>
    </dgm:pt>
    <dgm:pt modelId="{049F1390-4E33-0247-934D-91B97DEA0028}" type="pres">
      <dgm:prSet presAssocID="{102CABE1-1913-3343-A58A-F6941C2A6676}" presName="ParentText" presStyleLbl="revTx" presStyleIdx="4" presStyleCnt="5">
        <dgm:presLayoutVars>
          <dgm:chMax val="0"/>
          <dgm:chPref val="0"/>
          <dgm:bulletEnabled val="1"/>
        </dgm:presLayoutVars>
      </dgm:prSet>
      <dgm:spPr/>
    </dgm:pt>
  </dgm:ptLst>
  <dgm:cxnLst>
    <dgm:cxn modelId="{DD0FAD0D-BF49-B348-B20D-66F0FA7E60B4}" type="presOf" srcId="{2B02FD4B-CE31-064B-AB4E-9F1121D59DA7}" destId="{45832768-762E-AA4F-878F-AA8BF6DA09D4}" srcOrd="0" destOrd="0" presId="urn:microsoft.com/office/officeart/2009/3/layout/StepUpProcess"/>
    <dgm:cxn modelId="{F1A8AF29-1D67-BE45-81B3-A96C73A7DDFB}" type="presOf" srcId="{1E90E00E-2732-4D4D-BA18-B58F20ECA77F}" destId="{049F1390-4E33-0247-934D-91B97DEA0028}" srcOrd="0" destOrd="1" presId="urn:microsoft.com/office/officeart/2009/3/layout/StepUpProcess"/>
    <dgm:cxn modelId="{3253A73B-CCE3-3C4F-94F3-A41281DDCCFB}" srcId="{6414B91A-EFC4-3046-8BA8-131F50D3F394}" destId="{B22D40DF-5759-0F4C-A075-5EBCC5C2DEE4}" srcOrd="0" destOrd="0" parTransId="{29CFF6CE-5FF6-5E42-B1E8-7DE59F595C85}" sibTransId="{66E20215-93C7-B14A-967E-0E4239D26DE1}"/>
    <dgm:cxn modelId="{F32E2540-3FD2-8045-B059-6E3892E8580E}" type="presOf" srcId="{B22D40DF-5759-0F4C-A075-5EBCC5C2DEE4}" destId="{C5E0021A-2A3B-8741-A130-82F1C2C65BA1}" srcOrd="0" destOrd="1" presId="urn:microsoft.com/office/officeart/2009/3/layout/StepUpProcess"/>
    <dgm:cxn modelId="{54E4AC47-86F2-B046-8486-BAFDE99797B5}" type="presOf" srcId="{102CABE1-1913-3343-A58A-F6941C2A6676}" destId="{049F1390-4E33-0247-934D-91B97DEA0028}" srcOrd="0" destOrd="0" presId="urn:microsoft.com/office/officeart/2009/3/layout/StepUpProcess"/>
    <dgm:cxn modelId="{92C21E49-1867-684E-ADC6-B9045732D6BA}" srcId="{2B02FD4B-CE31-064B-AB4E-9F1121D59DA7}" destId="{BE81597C-5606-E849-BBC3-CA02D20853DD}" srcOrd="2" destOrd="0" parTransId="{7C4EEF5B-9D79-844A-BA47-57C7B39AF588}" sibTransId="{8B64EB1D-9F11-434F-92A6-349DADD65F9B}"/>
    <dgm:cxn modelId="{56B5C84C-7BFE-5146-BD25-6070719AD491}" srcId="{BE81597C-5606-E849-BBC3-CA02D20853DD}" destId="{5404CF3A-A5FE-D140-8AE1-36347ADBA4A0}" srcOrd="0" destOrd="0" parTransId="{D913E28E-490A-6C4A-96EF-ED3FCB0A2AFF}" sibTransId="{FECF217A-A0B9-FB47-B1C6-36D9ACE15507}"/>
    <dgm:cxn modelId="{F24FDA6B-F638-E64A-8741-754B14D396D6}" srcId="{98E75259-4E23-A242-A69A-DDA5D6182C1C}" destId="{69DCEB06-DF6F-084B-BAB4-144ECDC5C415}" srcOrd="1" destOrd="0" parTransId="{BDB25548-FBF9-9F4B-BDF9-FF01505174EF}" sibTransId="{DEAB4CD2-A65E-1F41-BEDB-03E61270EFA8}"/>
    <dgm:cxn modelId="{D8EBC174-692A-0A42-9A8B-F933FC5AA24F}" type="presOf" srcId="{BE81597C-5606-E849-BBC3-CA02D20853DD}" destId="{F9E9D00B-FDF2-FE41-87FC-B1ED24A73591}" srcOrd="0" destOrd="0" presId="urn:microsoft.com/office/officeart/2009/3/layout/StepUpProcess"/>
    <dgm:cxn modelId="{B1B60F83-2D5F-7645-B365-857E53CAB7C0}" srcId="{5A3335C3-215C-B741-90B1-3EC8DC663F1A}" destId="{8B8C6F15-E36A-FB46-9C98-9D137DE375DD}" srcOrd="0" destOrd="0" parTransId="{B83E5B51-F962-9647-8176-3AAEA89FFAFC}" sibTransId="{DAC7659C-FE47-434E-9B0B-F41125DF6A8F}"/>
    <dgm:cxn modelId="{F4FD6B8A-C720-294E-BD08-8F0868E2AB59}" type="presOf" srcId="{69DCEB06-DF6F-084B-BAB4-144ECDC5C415}" destId="{E8AAE053-A395-304E-A9E0-B9C2E219308D}" srcOrd="0" destOrd="2" presId="urn:microsoft.com/office/officeart/2009/3/layout/StepUpProcess"/>
    <dgm:cxn modelId="{B6324093-8992-EC41-BAF8-6CD28D6A14E6}" srcId="{2B02FD4B-CE31-064B-AB4E-9F1121D59DA7}" destId="{6414B91A-EFC4-3046-8BA8-131F50D3F394}" srcOrd="3" destOrd="0" parTransId="{C8798F49-6D53-3E45-B521-9EFA98E4BFBE}" sibTransId="{D63FE7CE-02C2-5645-9C97-5D973F74F8E0}"/>
    <dgm:cxn modelId="{F6E196A0-60C3-8F47-8B46-05BEAEC1CB7E}" type="presOf" srcId="{5A3335C3-215C-B741-90B1-3EC8DC663F1A}" destId="{39528BF4-34A8-7B4B-903E-FE421F0F2968}" srcOrd="0" destOrd="0" presId="urn:microsoft.com/office/officeart/2009/3/layout/StepUpProcess"/>
    <dgm:cxn modelId="{1AB688A3-FF4C-2047-9A62-3AC535A51EDB}" srcId="{102CABE1-1913-3343-A58A-F6941C2A6676}" destId="{1E90E00E-2732-4D4D-BA18-B58F20ECA77F}" srcOrd="0" destOrd="0" parTransId="{CDDABC63-662C-4E4D-B1F9-E155A577E849}" sibTransId="{9180F324-E5C1-7B44-808B-70AE180FFEDA}"/>
    <dgm:cxn modelId="{90F995A4-3932-264C-B29F-16D826BEB50E}" type="presOf" srcId="{6414B91A-EFC4-3046-8BA8-131F50D3F394}" destId="{C5E0021A-2A3B-8741-A130-82F1C2C65BA1}" srcOrd="0" destOrd="0" presId="urn:microsoft.com/office/officeart/2009/3/layout/StepUpProcess"/>
    <dgm:cxn modelId="{924A0AAD-1707-E84F-87CC-74AC1833A6BE}" type="presOf" srcId="{5967727D-703D-6044-9608-1446366035F2}" destId="{E8AAE053-A395-304E-A9E0-B9C2E219308D}" srcOrd="0" destOrd="1" presId="urn:microsoft.com/office/officeart/2009/3/layout/StepUpProcess"/>
    <dgm:cxn modelId="{F2B6BCBA-2BA3-9544-8772-72AFD362C4B5}" type="presOf" srcId="{5404CF3A-A5FE-D140-8AE1-36347ADBA4A0}" destId="{F9E9D00B-FDF2-FE41-87FC-B1ED24A73591}" srcOrd="0" destOrd="1" presId="urn:microsoft.com/office/officeart/2009/3/layout/StepUpProcess"/>
    <dgm:cxn modelId="{5BDBDDBE-E43A-5F4D-BF7C-D81DC374EE0F}" type="presOf" srcId="{98E75259-4E23-A242-A69A-DDA5D6182C1C}" destId="{E8AAE053-A395-304E-A9E0-B9C2E219308D}" srcOrd="0" destOrd="0" presId="urn:microsoft.com/office/officeart/2009/3/layout/StepUpProcess"/>
    <dgm:cxn modelId="{B06C21CF-8648-8147-80BE-D1DF88304FB6}" type="presOf" srcId="{8B8C6F15-E36A-FB46-9C98-9D137DE375DD}" destId="{39528BF4-34A8-7B4B-903E-FE421F0F2968}" srcOrd="0" destOrd="1" presId="urn:microsoft.com/office/officeart/2009/3/layout/StepUpProcess"/>
    <dgm:cxn modelId="{B4B761E1-487D-7A44-8120-329E9DF689D5}" srcId="{2B02FD4B-CE31-064B-AB4E-9F1121D59DA7}" destId="{98E75259-4E23-A242-A69A-DDA5D6182C1C}" srcOrd="0" destOrd="0" parTransId="{4EC382D0-F51A-7243-A938-C72B438BC90F}" sibTransId="{49AAEF1A-ADE5-5246-B53F-4FEFCD157F30}"/>
    <dgm:cxn modelId="{1B041BE2-76E3-4544-BEB0-628E59D608BF}" srcId="{2B02FD4B-CE31-064B-AB4E-9F1121D59DA7}" destId="{102CABE1-1913-3343-A58A-F6941C2A6676}" srcOrd="4" destOrd="0" parTransId="{4080F9E0-7CF3-FA4C-8C38-250CAD6CC7A9}" sibTransId="{882741B0-E3BC-7648-983E-17AED8B48A17}"/>
    <dgm:cxn modelId="{4CEE4FEE-9320-E840-B3DB-FAC84CC51F44}" srcId="{2B02FD4B-CE31-064B-AB4E-9F1121D59DA7}" destId="{5A3335C3-215C-B741-90B1-3EC8DC663F1A}" srcOrd="1" destOrd="0" parTransId="{58F294FB-93A9-C648-B5DA-A997A8098E0E}" sibTransId="{8B771E01-7893-4749-B480-51B1D85F8E6E}"/>
    <dgm:cxn modelId="{8BB534FB-0F1A-0444-8924-0AEFF5B8E1ED}" srcId="{98E75259-4E23-A242-A69A-DDA5D6182C1C}" destId="{5967727D-703D-6044-9608-1446366035F2}" srcOrd="0" destOrd="0" parTransId="{564E41AE-2538-324D-AAFA-8FD35A1060FE}" sibTransId="{961665D1-24E2-B949-81E3-7F5655B3EA0A}"/>
    <dgm:cxn modelId="{FE1FB72B-60D3-054E-A301-471095C21495}" type="presParOf" srcId="{45832768-762E-AA4F-878F-AA8BF6DA09D4}" destId="{8689CB53-174A-C34D-B122-709B8C54E943}" srcOrd="0" destOrd="0" presId="urn:microsoft.com/office/officeart/2009/3/layout/StepUpProcess"/>
    <dgm:cxn modelId="{D0ACE5DF-1DE4-6441-9C9A-CA1E06551C9F}" type="presParOf" srcId="{8689CB53-174A-C34D-B122-709B8C54E943}" destId="{82041475-41D2-6746-B172-70C12AEC498B}" srcOrd="0" destOrd="0" presId="urn:microsoft.com/office/officeart/2009/3/layout/StepUpProcess"/>
    <dgm:cxn modelId="{6EA1FD48-5B74-084F-AE0F-F6B7C27E6042}" type="presParOf" srcId="{8689CB53-174A-C34D-B122-709B8C54E943}" destId="{E8AAE053-A395-304E-A9E0-B9C2E219308D}" srcOrd="1" destOrd="0" presId="urn:microsoft.com/office/officeart/2009/3/layout/StepUpProcess"/>
    <dgm:cxn modelId="{98FF9BC5-DA5A-9044-93BB-95CBDAFF0CD1}" type="presParOf" srcId="{8689CB53-174A-C34D-B122-709B8C54E943}" destId="{C66A18C9-AF5B-3F48-AA11-9A3302C979C7}" srcOrd="2" destOrd="0" presId="urn:microsoft.com/office/officeart/2009/3/layout/StepUpProcess"/>
    <dgm:cxn modelId="{E1CA4B2A-53BA-4E42-9568-6C0206523597}" type="presParOf" srcId="{45832768-762E-AA4F-878F-AA8BF6DA09D4}" destId="{A0D5E54A-F5D8-9044-9DBC-24E295363528}" srcOrd="1" destOrd="0" presId="urn:microsoft.com/office/officeart/2009/3/layout/StepUpProcess"/>
    <dgm:cxn modelId="{1A7F91FE-125C-1142-9461-1DBD010E04B9}" type="presParOf" srcId="{A0D5E54A-F5D8-9044-9DBC-24E295363528}" destId="{4A351ED9-CFCA-754B-8DF0-3E503B6ECF93}" srcOrd="0" destOrd="0" presId="urn:microsoft.com/office/officeart/2009/3/layout/StepUpProcess"/>
    <dgm:cxn modelId="{A9B1A094-9BCD-154E-9FF9-941EB31FB67F}" type="presParOf" srcId="{45832768-762E-AA4F-878F-AA8BF6DA09D4}" destId="{C4458A7F-82F9-A74B-A57D-7A3265F1D696}" srcOrd="2" destOrd="0" presId="urn:microsoft.com/office/officeart/2009/3/layout/StepUpProcess"/>
    <dgm:cxn modelId="{25B31A59-A058-404F-AA34-14FACB4F05EB}" type="presParOf" srcId="{C4458A7F-82F9-A74B-A57D-7A3265F1D696}" destId="{1B7A2A76-CC92-BC4A-842A-C5C40CA6177B}" srcOrd="0" destOrd="0" presId="urn:microsoft.com/office/officeart/2009/3/layout/StepUpProcess"/>
    <dgm:cxn modelId="{AFAD8434-D3C5-574F-A207-47D0EF55A967}" type="presParOf" srcId="{C4458A7F-82F9-A74B-A57D-7A3265F1D696}" destId="{39528BF4-34A8-7B4B-903E-FE421F0F2968}" srcOrd="1" destOrd="0" presId="urn:microsoft.com/office/officeart/2009/3/layout/StepUpProcess"/>
    <dgm:cxn modelId="{97E775BB-5F2C-5D48-9E3C-94B83D3821F7}" type="presParOf" srcId="{C4458A7F-82F9-A74B-A57D-7A3265F1D696}" destId="{E15EF2A8-934B-C246-9004-0F240FF599C4}" srcOrd="2" destOrd="0" presId="urn:microsoft.com/office/officeart/2009/3/layout/StepUpProcess"/>
    <dgm:cxn modelId="{4DE90949-2B65-4345-B036-8A97CA22448F}" type="presParOf" srcId="{45832768-762E-AA4F-878F-AA8BF6DA09D4}" destId="{7A49A7CC-9E56-F542-A3E3-E8F9FBB19F44}" srcOrd="3" destOrd="0" presId="urn:microsoft.com/office/officeart/2009/3/layout/StepUpProcess"/>
    <dgm:cxn modelId="{E6C0CCD7-287A-4C4C-A679-2A734AE19A64}" type="presParOf" srcId="{7A49A7CC-9E56-F542-A3E3-E8F9FBB19F44}" destId="{8EA6CCFB-8416-1D42-8F93-224198069F3A}" srcOrd="0" destOrd="0" presId="urn:microsoft.com/office/officeart/2009/3/layout/StepUpProcess"/>
    <dgm:cxn modelId="{542E901E-CE8B-0148-8CF3-A6F42DD35A77}" type="presParOf" srcId="{45832768-762E-AA4F-878F-AA8BF6DA09D4}" destId="{EE6E652E-B954-E747-B9BB-53E04F5D06D1}" srcOrd="4" destOrd="0" presId="urn:microsoft.com/office/officeart/2009/3/layout/StepUpProcess"/>
    <dgm:cxn modelId="{2F5AE376-C1D8-F940-937B-230FF8837EC6}" type="presParOf" srcId="{EE6E652E-B954-E747-B9BB-53E04F5D06D1}" destId="{CD8A626F-372A-E44E-80E8-9355A31BBD62}" srcOrd="0" destOrd="0" presId="urn:microsoft.com/office/officeart/2009/3/layout/StepUpProcess"/>
    <dgm:cxn modelId="{54DA77B8-6BAE-1045-91FD-9180127AB325}" type="presParOf" srcId="{EE6E652E-B954-E747-B9BB-53E04F5D06D1}" destId="{F9E9D00B-FDF2-FE41-87FC-B1ED24A73591}" srcOrd="1" destOrd="0" presId="urn:microsoft.com/office/officeart/2009/3/layout/StepUpProcess"/>
    <dgm:cxn modelId="{9E08720B-DD42-EA41-BF5E-47E044CE85DA}" type="presParOf" srcId="{EE6E652E-B954-E747-B9BB-53E04F5D06D1}" destId="{0B0E9649-F08A-3E49-A825-A58C4C29957E}" srcOrd="2" destOrd="0" presId="urn:microsoft.com/office/officeart/2009/3/layout/StepUpProcess"/>
    <dgm:cxn modelId="{67F69FDA-951E-C149-998F-4AAC3B533C97}" type="presParOf" srcId="{45832768-762E-AA4F-878F-AA8BF6DA09D4}" destId="{FD1256FB-664A-7441-AA12-A21AB28054EF}" srcOrd="5" destOrd="0" presId="urn:microsoft.com/office/officeart/2009/3/layout/StepUpProcess"/>
    <dgm:cxn modelId="{A10B794B-3E1B-C74E-BA4A-10F5C6465395}" type="presParOf" srcId="{FD1256FB-664A-7441-AA12-A21AB28054EF}" destId="{496DA349-55B2-0545-A63A-EAA1966C12C2}" srcOrd="0" destOrd="0" presId="urn:microsoft.com/office/officeart/2009/3/layout/StepUpProcess"/>
    <dgm:cxn modelId="{63AB52B3-A782-2D4E-BA7F-38B2E49AB583}" type="presParOf" srcId="{45832768-762E-AA4F-878F-AA8BF6DA09D4}" destId="{C111E368-C533-7D4D-8887-030D20FA9A74}" srcOrd="6" destOrd="0" presId="urn:microsoft.com/office/officeart/2009/3/layout/StepUpProcess"/>
    <dgm:cxn modelId="{344EE487-6675-3949-B07C-806B864C7832}" type="presParOf" srcId="{C111E368-C533-7D4D-8887-030D20FA9A74}" destId="{16AFC567-CBD2-6E46-AFFD-0C26BF25AC87}" srcOrd="0" destOrd="0" presId="urn:microsoft.com/office/officeart/2009/3/layout/StepUpProcess"/>
    <dgm:cxn modelId="{FB662C6C-B944-1C47-A26A-8F687A851C5E}" type="presParOf" srcId="{C111E368-C533-7D4D-8887-030D20FA9A74}" destId="{C5E0021A-2A3B-8741-A130-82F1C2C65BA1}" srcOrd="1" destOrd="0" presId="urn:microsoft.com/office/officeart/2009/3/layout/StepUpProcess"/>
    <dgm:cxn modelId="{F7674CDA-3035-1443-8A42-DD6366E8BBAB}" type="presParOf" srcId="{C111E368-C533-7D4D-8887-030D20FA9A74}" destId="{5A5CD3A1-E3E2-C949-9AF8-E7AA10B65267}" srcOrd="2" destOrd="0" presId="urn:microsoft.com/office/officeart/2009/3/layout/StepUpProcess"/>
    <dgm:cxn modelId="{0C3341F1-F266-6C43-86AC-C05FBC89E3A6}" type="presParOf" srcId="{45832768-762E-AA4F-878F-AA8BF6DA09D4}" destId="{8E759461-B7BC-2047-82B1-09003F1905DD}" srcOrd="7" destOrd="0" presId="urn:microsoft.com/office/officeart/2009/3/layout/StepUpProcess"/>
    <dgm:cxn modelId="{314D4E43-C218-4F4B-B00D-948E1AAFBA6F}" type="presParOf" srcId="{8E759461-B7BC-2047-82B1-09003F1905DD}" destId="{C66A2148-9F13-3B48-880A-1F580E0DCED3}" srcOrd="0" destOrd="0" presId="urn:microsoft.com/office/officeart/2009/3/layout/StepUpProcess"/>
    <dgm:cxn modelId="{1B2395BC-F3ED-1E4F-88B9-06D0D1117B8A}" type="presParOf" srcId="{45832768-762E-AA4F-878F-AA8BF6DA09D4}" destId="{95A40A98-FA86-4A40-B963-5529A6A5ACBA}" srcOrd="8" destOrd="0" presId="urn:microsoft.com/office/officeart/2009/3/layout/StepUpProcess"/>
    <dgm:cxn modelId="{776AFF3B-E653-D947-950E-5F6974CDCAF0}" type="presParOf" srcId="{95A40A98-FA86-4A40-B963-5529A6A5ACBA}" destId="{6767FC24-EAB7-AE4F-9CB3-EFD6F39B0999}" srcOrd="0" destOrd="0" presId="urn:microsoft.com/office/officeart/2009/3/layout/StepUpProcess"/>
    <dgm:cxn modelId="{9F0569BA-B496-7B4E-8C66-AAE9AC5E6AEB}" type="presParOf" srcId="{95A40A98-FA86-4A40-B963-5529A6A5ACBA}" destId="{049F1390-4E33-0247-934D-91B97DEA00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87F3E-F689-7948-9FF1-9F48B24DCB30}">
      <dsp:nvSpPr>
        <dsp:cNvPr id="0" name=""/>
        <dsp:cNvSpPr/>
      </dsp:nvSpPr>
      <dsp:spPr>
        <a:xfrm>
          <a:off x="6302" y="1694016"/>
          <a:ext cx="3789506" cy="15158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en-GB" sz="4000" b="1" kern="1200" dirty="0">
              <a:solidFill>
                <a:schemeClr val="tx2"/>
              </a:solidFill>
              <a:latin typeface="Montserrat" pitchFamily="2" charset="77"/>
            </a:rPr>
            <a:t>Group 1</a:t>
          </a:r>
        </a:p>
      </dsp:txBody>
      <dsp:txXfrm>
        <a:off x="6302" y="1694016"/>
        <a:ext cx="3789506" cy="1515802"/>
      </dsp:txXfrm>
    </dsp:sp>
    <dsp:sp modelId="{F2EAE63D-AB73-304F-B4E8-F304D6002ECA}">
      <dsp:nvSpPr>
        <dsp:cNvPr id="0" name=""/>
        <dsp:cNvSpPr/>
      </dsp:nvSpPr>
      <dsp:spPr>
        <a:xfrm>
          <a:off x="6302" y="3209818"/>
          <a:ext cx="3789506"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Open Sans" panose="020B0606030504020204" pitchFamily="34" charset="0"/>
            <a:ea typeface="Open Sans" panose="020B0606030504020204" pitchFamily="34" charset="0"/>
            <a:cs typeface="Open Sans" panose="020B0606030504020204" pitchFamily="34" charset="0"/>
          </a:endParaRPr>
        </a:p>
      </dsp:txBody>
      <dsp:txXfrm>
        <a:off x="6302" y="3209818"/>
        <a:ext cx="3789506" cy="2854800"/>
      </dsp:txXfrm>
    </dsp:sp>
    <dsp:sp modelId="{1591DA85-877A-434B-80BC-4607ADDA7709}">
      <dsp:nvSpPr>
        <dsp:cNvPr id="0" name=""/>
        <dsp:cNvSpPr/>
      </dsp:nvSpPr>
      <dsp:spPr>
        <a:xfrm>
          <a:off x="4326339" y="1694016"/>
          <a:ext cx="3789506" cy="15158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en-GB" sz="4000" b="1" kern="1200" dirty="0">
              <a:solidFill>
                <a:schemeClr val="tx2"/>
              </a:solidFill>
              <a:latin typeface="Montserrat" pitchFamily="2" charset="77"/>
            </a:rPr>
            <a:t>Group 2</a:t>
          </a:r>
        </a:p>
      </dsp:txBody>
      <dsp:txXfrm>
        <a:off x="4326339" y="1694016"/>
        <a:ext cx="3789506" cy="1515802"/>
      </dsp:txXfrm>
    </dsp:sp>
    <dsp:sp modelId="{1530ECE8-9892-1946-895E-26D857002374}">
      <dsp:nvSpPr>
        <dsp:cNvPr id="0" name=""/>
        <dsp:cNvSpPr/>
      </dsp:nvSpPr>
      <dsp:spPr>
        <a:xfrm>
          <a:off x="4326339" y="3209818"/>
          <a:ext cx="3789506"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Open Sans" panose="020B0606030504020204" pitchFamily="34" charset="0"/>
            <a:ea typeface="Open Sans" panose="020B0606030504020204" pitchFamily="34" charset="0"/>
            <a:cs typeface="Open Sans" panose="020B0606030504020204" pitchFamily="34" charset="0"/>
          </a:endParaRPr>
        </a:p>
      </dsp:txBody>
      <dsp:txXfrm>
        <a:off x="4326339" y="3209818"/>
        <a:ext cx="3789506" cy="2854800"/>
      </dsp:txXfrm>
    </dsp:sp>
    <dsp:sp modelId="{D8946BA3-3C96-4544-BF2A-9408AFB0ED9D}">
      <dsp:nvSpPr>
        <dsp:cNvPr id="0" name=""/>
        <dsp:cNvSpPr/>
      </dsp:nvSpPr>
      <dsp:spPr>
        <a:xfrm>
          <a:off x="8646376" y="1694016"/>
          <a:ext cx="3789506" cy="15158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en-GB" sz="4000" b="1" kern="1200" dirty="0">
              <a:solidFill>
                <a:schemeClr val="tx2"/>
              </a:solidFill>
              <a:latin typeface="Montserrat" pitchFamily="2" charset="77"/>
            </a:rPr>
            <a:t>Group 3</a:t>
          </a:r>
        </a:p>
      </dsp:txBody>
      <dsp:txXfrm>
        <a:off x="8646376" y="1694016"/>
        <a:ext cx="3789506" cy="1515802"/>
      </dsp:txXfrm>
    </dsp:sp>
    <dsp:sp modelId="{F356D742-F6C3-9D4A-B467-F76751C81BF9}">
      <dsp:nvSpPr>
        <dsp:cNvPr id="0" name=""/>
        <dsp:cNvSpPr/>
      </dsp:nvSpPr>
      <dsp:spPr>
        <a:xfrm>
          <a:off x="8646376" y="3209818"/>
          <a:ext cx="3789506"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Open Sans" panose="020B0606030504020204" pitchFamily="34" charset="0"/>
            <a:ea typeface="Open Sans" panose="020B0606030504020204" pitchFamily="34" charset="0"/>
            <a:cs typeface="Open Sans" panose="020B0606030504020204" pitchFamily="34" charset="0"/>
          </a:endParaRPr>
        </a:p>
      </dsp:txBody>
      <dsp:txXfrm>
        <a:off x="8646376" y="3209818"/>
        <a:ext cx="3789506" cy="2854800"/>
      </dsp:txXfrm>
    </dsp:sp>
    <dsp:sp modelId="{5F400811-C1D0-614D-B40F-7BEEECE332E9}">
      <dsp:nvSpPr>
        <dsp:cNvPr id="0" name=""/>
        <dsp:cNvSpPr/>
      </dsp:nvSpPr>
      <dsp:spPr>
        <a:xfrm>
          <a:off x="12966413" y="1694016"/>
          <a:ext cx="3789506" cy="151580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en-GB" sz="4000" b="1" kern="1200" dirty="0">
              <a:solidFill>
                <a:schemeClr val="tx2"/>
              </a:solidFill>
              <a:latin typeface="Montserrat" pitchFamily="2" charset="77"/>
            </a:rPr>
            <a:t>Group 4</a:t>
          </a:r>
        </a:p>
      </dsp:txBody>
      <dsp:txXfrm>
        <a:off x="12966413" y="1694016"/>
        <a:ext cx="3789506" cy="1515802"/>
      </dsp:txXfrm>
    </dsp:sp>
    <dsp:sp modelId="{171359BD-E74C-D74D-B00A-4F9FAE3ACA32}">
      <dsp:nvSpPr>
        <dsp:cNvPr id="0" name=""/>
        <dsp:cNvSpPr/>
      </dsp:nvSpPr>
      <dsp:spPr>
        <a:xfrm>
          <a:off x="12966413" y="3209818"/>
          <a:ext cx="3789506"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Open Sans" panose="020B0606030504020204" pitchFamily="34" charset="0"/>
            <a:ea typeface="Open Sans" panose="020B0606030504020204" pitchFamily="34" charset="0"/>
            <a:cs typeface="Open Sans" panose="020B0606030504020204" pitchFamily="34" charset="0"/>
          </a:endParaRPr>
        </a:p>
      </dsp:txBody>
      <dsp:txXfrm>
        <a:off x="12966413" y="3209818"/>
        <a:ext cx="3789506"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63FB48-7D20-7248-B66E-F30E8F85D1E5}">
      <dsp:nvSpPr>
        <dsp:cNvPr id="0" name=""/>
        <dsp:cNvSpPr/>
      </dsp:nvSpPr>
      <dsp:spPr>
        <a:xfrm>
          <a:off x="1908410" y="1176991"/>
          <a:ext cx="14539085" cy="6390187"/>
        </a:xfrm>
        <a:prstGeom prst="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sp>
    <dsp:sp modelId="{05DD6391-78CD-3648-86AF-50E8F1CC4AB2}">
      <dsp:nvSpPr>
        <dsp:cNvPr id="0" name=""/>
        <dsp:cNvSpPr/>
      </dsp:nvSpPr>
      <dsp:spPr>
        <a:xfrm>
          <a:off x="3512693" y="1516131"/>
          <a:ext cx="5472696" cy="546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1066800">
            <a:lnSpc>
              <a:spcPct val="90000"/>
            </a:lnSpc>
            <a:spcBef>
              <a:spcPct val="0"/>
            </a:spcBef>
            <a:spcAft>
              <a:spcPts val="1800"/>
            </a:spcAft>
            <a:buNone/>
          </a:pPr>
          <a:endParaRPr lang="en-GB" sz="2400" kern="120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Staff and volunteers are already trained on CEA</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Dedicated CEA staff</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Leadership and operations team support CEA</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Existing good relations with the community</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Existing feedback mechanisms</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Strong local volunteers</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CEA institutionalized </a:t>
          </a:r>
        </a:p>
        <a:p>
          <a:pPr marL="228600" lvl="1" indent="-228600" algn="l" defTabSz="1066800">
            <a:lnSpc>
              <a:spcPct val="90000"/>
            </a:lnSpc>
            <a:spcBef>
              <a:spcPct val="0"/>
            </a:spcBef>
            <a:spcAft>
              <a:spcPts val="1800"/>
            </a:spcAft>
            <a:buChar char="•"/>
          </a:pPr>
          <a:endParaRPr lang="en-GB" sz="2400" kern="120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800"/>
            </a:spcAft>
            <a:buChar char="•"/>
          </a:pP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800"/>
            </a:spcAft>
            <a:buChar char="•"/>
          </a:pPr>
          <a:endParaRPr lang="en-GB" sz="2400" kern="120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800"/>
            </a:spcAft>
            <a:buChar char="•"/>
          </a:pP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dsp:txBody>
      <dsp:txXfrm>
        <a:off x="3512693" y="1516131"/>
        <a:ext cx="5472696" cy="5466727"/>
      </dsp:txXfrm>
    </dsp:sp>
    <dsp:sp modelId="{673C8077-402B-8442-81C0-8EDBCB81319E}">
      <dsp:nvSpPr>
        <dsp:cNvPr id="0" name=""/>
        <dsp:cNvSpPr/>
      </dsp:nvSpPr>
      <dsp:spPr>
        <a:xfrm>
          <a:off x="9459858" y="1420655"/>
          <a:ext cx="6623208" cy="6474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1066800">
            <a:lnSpc>
              <a:spcPct val="90000"/>
            </a:lnSpc>
            <a:spcBef>
              <a:spcPct val="0"/>
            </a:spcBef>
            <a:spcAft>
              <a:spcPts val="1800"/>
            </a:spcAft>
            <a:buNone/>
          </a:pP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Teams don’t understand CEA</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Time pressures</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Perception </a:t>
          </a:r>
          <a:r>
            <a:rPr lang="en-CH" sz="2400" kern="1200">
              <a:latin typeface="Open Sans" panose="020B0606030504020204" pitchFamily="34" charset="0"/>
              <a:ea typeface="Open Sans" panose="020B0606030504020204" pitchFamily="34" charset="0"/>
              <a:cs typeface="Open Sans" panose="020B0606030504020204" pitchFamily="34" charset="0"/>
            </a:rPr>
            <a:t>that </a:t>
          </a:r>
          <a:r>
            <a:rPr lang="en-GB" sz="2400" kern="1200" dirty="0">
              <a:latin typeface="Open Sans" panose="020B0606030504020204" pitchFamily="34" charset="0"/>
              <a:ea typeface="Open Sans" panose="020B0606030504020204" pitchFamily="34" charset="0"/>
              <a:cs typeface="Open Sans" panose="020B0606030504020204" pitchFamily="34" charset="0"/>
            </a:rPr>
            <a:t>CEA takes too long</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No dedicated CEA staff</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Poor internal coordination</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Weak assessments = poor understanding of needs and the community</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CEA is siloed</a:t>
          </a:r>
        </a:p>
        <a:p>
          <a:pPr marL="228600" lvl="1" indent="-228600" algn="l" defTabSz="1066800">
            <a:lnSpc>
              <a:spcPct val="90000"/>
            </a:lnSpc>
            <a:spcBef>
              <a:spcPct val="0"/>
            </a:spcBef>
            <a:spcAft>
              <a:spcPts val="18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Limited physical access to the community</a:t>
          </a:r>
        </a:p>
      </dsp:txBody>
      <dsp:txXfrm>
        <a:off x="9459858" y="1420655"/>
        <a:ext cx="6623208" cy="6474081"/>
      </dsp:txXfrm>
    </dsp:sp>
    <dsp:sp modelId="{2B122B40-AAD5-6045-B454-C114E497FAB8}">
      <dsp:nvSpPr>
        <dsp:cNvPr id="0" name=""/>
        <dsp:cNvSpPr/>
      </dsp:nvSpPr>
      <dsp:spPr>
        <a:xfrm>
          <a:off x="1077974" y="364180"/>
          <a:ext cx="2416161" cy="2416161"/>
        </a:xfrm>
        <a:prstGeom prst="plus">
          <a:avLst>
            <a:gd name="adj" fmla="val 328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E87E42-31AB-434F-B0A9-DD9BDCFDCCDE}">
      <dsp:nvSpPr>
        <dsp:cNvPr id="0" name=""/>
        <dsp:cNvSpPr/>
      </dsp:nvSpPr>
      <dsp:spPr>
        <a:xfrm>
          <a:off x="14946020" y="1190161"/>
          <a:ext cx="2274034" cy="77929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5D5E4C-ABEF-9049-8D6D-0735E0E8AA20}">
      <dsp:nvSpPr>
        <dsp:cNvPr id="0" name=""/>
        <dsp:cNvSpPr/>
      </dsp:nvSpPr>
      <dsp:spPr>
        <a:xfrm>
          <a:off x="9142094" y="1936021"/>
          <a:ext cx="1421" cy="5221251"/>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FC18A-ECB3-DA42-AA30-4D57CC067310}">
      <dsp:nvSpPr>
        <dsp:cNvPr id="0" name=""/>
        <dsp:cNvSpPr/>
      </dsp:nvSpPr>
      <dsp:spPr>
        <a:xfrm>
          <a:off x="5512608" y="1859"/>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At all stages</a:t>
          </a:r>
        </a:p>
      </dsp:txBody>
      <dsp:txXfrm>
        <a:off x="5595942" y="85193"/>
        <a:ext cx="2459653" cy="1540440"/>
      </dsp:txXfrm>
    </dsp:sp>
    <dsp:sp modelId="{565E35A5-7E8A-EA40-B220-220C89895AE8}">
      <dsp:nvSpPr>
        <dsp:cNvPr id="0" name=""/>
        <dsp:cNvSpPr/>
      </dsp:nvSpPr>
      <dsp:spPr>
        <a:xfrm>
          <a:off x="3416898" y="855414"/>
          <a:ext cx="6817741" cy="6817741"/>
        </a:xfrm>
        <a:custGeom>
          <a:avLst/>
          <a:gdLst/>
          <a:ahLst/>
          <a:cxnLst/>
          <a:rect l="0" t="0" r="0" b="0"/>
          <a:pathLst>
            <a:path>
              <a:moveTo>
                <a:pt x="5073442" y="434042"/>
              </a:moveTo>
              <a:arcTo wR="3408870" hR="3408870" stAng="17953758"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F18BC4C-51A8-184B-AC1B-BFB45C65CCC4}">
      <dsp:nvSpPr>
        <dsp:cNvPr id="0" name=""/>
        <dsp:cNvSpPr/>
      </dsp:nvSpPr>
      <dsp:spPr>
        <a:xfrm>
          <a:off x="8754637"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Emergency Assessment</a:t>
          </a:r>
        </a:p>
      </dsp:txBody>
      <dsp:txXfrm>
        <a:off x="8837971" y="2440665"/>
        <a:ext cx="2459653" cy="1540440"/>
      </dsp:txXfrm>
    </dsp:sp>
    <dsp:sp modelId="{FBE5BF95-7023-6345-B07B-2A4CA11E96EE}">
      <dsp:nvSpPr>
        <dsp:cNvPr id="0" name=""/>
        <dsp:cNvSpPr/>
      </dsp:nvSpPr>
      <dsp:spPr>
        <a:xfrm>
          <a:off x="3411064" y="641689"/>
          <a:ext cx="6817741" cy="6817741"/>
        </a:xfrm>
        <a:custGeom>
          <a:avLst/>
          <a:gdLst/>
          <a:ahLst/>
          <a:cxnLst/>
          <a:rect l="0" t="0" r="0" b="0"/>
          <a:pathLst>
            <a:path>
              <a:moveTo>
                <a:pt x="6792136" y="3825896"/>
              </a:moveTo>
              <a:arcTo wR="3408870" hR="3408870" stAng="421615" swAng="1253942"/>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B861996-2829-1049-8D69-383F772CE63D}">
      <dsp:nvSpPr>
        <dsp:cNvPr id="0" name=""/>
        <dsp:cNvSpPr/>
      </dsp:nvSpPr>
      <dsp:spPr>
        <a:xfrm>
          <a:off x="7547293" y="5992116"/>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Planning the response</a:t>
          </a:r>
        </a:p>
      </dsp:txBody>
      <dsp:txXfrm>
        <a:off x="7630627" y="6075450"/>
        <a:ext cx="2459653" cy="1540440"/>
      </dsp:txXfrm>
    </dsp:sp>
    <dsp:sp modelId="{4CDEA5D2-2693-9442-A792-C9606250465C}">
      <dsp:nvSpPr>
        <dsp:cNvPr id="0" name=""/>
        <dsp:cNvSpPr/>
      </dsp:nvSpPr>
      <dsp:spPr>
        <a:xfrm>
          <a:off x="3383665" y="737845"/>
          <a:ext cx="6817741" cy="6817741"/>
        </a:xfrm>
        <a:custGeom>
          <a:avLst/>
          <a:gdLst/>
          <a:ahLst/>
          <a:cxnLst/>
          <a:rect l="0" t="0" r="0" b="0"/>
          <a:pathLst>
            <a:path>
              <a:moveTo>
                <a:pt x="3875202" y="6785693"/>
              </a:moveTo>
              <a:arcTo wR="3408870" hR="3408870" stAng="4928239" swAng="89889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88FE31B-7009-EF4F-9B8C-2BEA0456155F}">
      <dsp:nvSpPr>
        <dsp:cNvPr id="0" name=""/>
        <dsp:cNvSpPr/>
      </dsp:nvSpPr>
      <dsp:spPr>
        <a:xfrm>
          <a:off x="3454672" y="5992128"/>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Implementing the response</a:t>
          </a:r>
        </a:p>
      </dsp:txBody>
      <dsp:txXfrm>
        <a:off x="3538006" y="6075462"/>
        <a:ext cx="2459653" cy="1540440"/>
      </dsp:txXfrm>
    </dsp:sp>
    <dsp:sp modelId="{C82BB62D-3F6A-8045-A2B4-1F4290B04BE1}">
      <dsp:nvSpPr>
        <dsp:cNvPr id="0" name=""/>
        <dsp:cNvSpPr/>
      </dsp:nvSpPr>
      <dsp:spPr>
        <a:xfrm>
          <a:off x="3422744" y="666437"/>
          <a:ext cx="6817741" cy="6817741"/>
        </a:xfrm>
        <a:custGeom>
          <a:avLst/>
          <a:gdLst/>
          <a:ahLst/>
          <a:cxnLst/>
          <a:rect l="0" t="0" r="0" b="0"/>
          <a:pathLst>
            <a:path>
              <a:moveTo>
                <a:pt x="383478" y="4979666"/>
              </a:moveTo>
              <a:arcTo wR="3408870" hR="3408870" stAng="9153688" swAng="125066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3E760B5-E46E-3748-A253-813DE5427A00}">
      <dsp:nvSpPr>
        <dsp:cNvPr id="0" name=""/>
        <dsp:cNvSpPr/>
      </dsp:nvSpPr>
      <dsp:spPr>
        <a:xfrm>
          <a:off x="2270580"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Evaluation</a:t>
          </a:r>
        </a:p>
      </dsp:txBody>
      <dsp:txXfrm>
        <a:off x="2353914" y="2440665"/>
        <a:ext cx="2459653" cy="1540440"/>
      </dsp:txXfrm>
    </dsp:sp>
    <dsp:sp modelId="{BE2B0F2A-61E8-1743-8241-5779CAE85348}">
      <dsp:nvSpPr>
        <dsp:cNvPr id="0" name=""/>
        <dsp:cNvSpPr/>
      </dsp:nvSpPr>
      <dsp:spPr>
        <a:xfrm>
          <a:off x="3416898" y="855414"/>
          <a:ext cx="6817741" cy="6817741"/>
        </a:xfrm>
        <a:custGeom>
          <a:avLst/>
          <a:gdLst/>
          <a:ahLst/>
          <a:cxnLst/>
          <a:rect l="0" t="0" r="0" b="0"/>
          <a:pathLst>
            <a:path>
              <a:moveTo>
                <a:pt x="820106" y="1191056"/>
              </a:moveTo>
              <a:arcTo wR="3408870" hR="3408870" stAng="13235215"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3A7AA-5992-D649-B99D-745AC5C3E426}">
      <dsp:nvSpPr>
        <dsp:cNvPr id="0" name=""/>
        <dsp:cNvSpPr/>
      </dsp:nvSpPr>
      <dsp:spPr>
        <a:xfrm rot="5400000">
          <a:off x="10403805" y="-636654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Main needs and preferred ways to receive support</a:t>
          </a:r>
        </a:p>
      </dsp:txBody>
      <dsp:txXfrm rot="-5400000">
        <a:off x="3905047" y="182968"/>
        <a:ext cx="13986570" cy="938294"/>
      </dsp:txXfrm>
    </dsp:sp>
    <dsp:sp modelId="{D0D29837-8B96-4840-A0A8-E2274A898735}">
      <dsp:nvSpPr>
        <dsp:cNvPr id="0" name=""/>
        <dsp:cNvSpPr/>
      </dsp:nvSpPr>
      <dsp:spPr>
        <a:xfrm>
          <a:off x="845165" y="2232"/>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2"/>
              </a:solidFill>
              <a:latin typeface="Montserrat" pitchFamily="2" charset="77"/>
            </a:rPr>
            <a:t>Priority needs</a:t>
          </a:r>
        </a:p>
      </dsp:txBody>
      <dsp:txXfrm>
        <a:off x="908614" y="65681"/>
        <a:ext cx="2932983" cy="1172867"/>
      </dsp:txXfrm>
    </dsp:sp>
    <dsp:sp modelId="{F3B9454D-02EA-7E46-87A7-26E5E9091A1D}">
      <dsp:nvSpPr>
        <dsp:cNvPr id="0" name=""/>
        <dsp:cNvSpPr/>
      </dsp:nvSpPr>
      <dsp:spPr>
        <a:xfrm rot="5400000">
          <a:off x="10403805" y="-5001795"/>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Languages, religions, ethnic groups, poverty, literacy, livelihoods, education levels</a:t>
          </a:r>
        </a:p>
        <a:p>
          <a:pPr marL="228600" lvl="1" indent="-228600" algn="l" defTabSz="9779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Community leaders, groups, associations, and other stakeholders, e.g., local authorities and NGOs etc</a:t>
          </a:r>
        </a:p>
      </dsp:txBody>
      <dsp:txXfrm rot="-5400000">
        <a:off x="3905047" y="1547722"/>
        <a:ext cx="13986570" cy="938294"/>
      </dsp:txXfrm>
    </dsp:sp>
    <dsp:sp modelId="{12F3BD05-1C2C-C542-9DB8-CE8C18A6D6A8}">
      <dsp:nvSpPr>
        <dsp:cNvPr id="0" name=""/>
        <dsp:cNvSpPr/>
      </dsp:nvSpPr>
      <dsp:spPr>
        <a:xfrm>
          <a:off x="845165" y="1366986"/>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2"/>
              </a:solidFill>
              <a:latin typeface="Montserrat" pitchFamily="2" charset="77"/>
            </a:rPr>
            <a:t>Community demographics &amp; structures</a:t>
          </a:r>
        </a:p>
      </dsp:txBody>
      <dsp:txXfrm>
        <a:off x="908614" y="1430435"/>
        <a:ext cx="2932983" cy="1172867"/>
      </dsp:txXfrm>
    </dsp:sp>
    <dsp:sp modelId="{247D6BBB-70BA-FF40-A006-A736301F4BB6}">
      <dsp:nvSpPr>
        <dsp:cNvPr id="0" name=""/>
        <dsp:cNvSpPr/>
      </dsp:nvSpPr>
      <dsp:spPr>
        <a:xfrm rot="5400000">
          <a:off x="10403805" y="-3637041"/>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How are decisions made, who participates and who is excluded, level of trust, tensions and conflict</a:t>
          </a:r>
        </a:p>
        <a:p>
          <a:pPr marL="228600" lvl="1" indent="-228600" algn="l" defTabSz="9779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Preferred ways to receive information and provide feedback, information needs, barriers faced </a:t>
          </a:r>
        </a:p>
      </dsp:txBody>
      <dsp:txXfrm rot="-5400000">
        <a:off x="3905047" y="2912476"/>
        <a:ext cx="13986570" cy="938294"/>
      </dsp:txXfrm>
    </dsp:sp>
    <dsp:sp modelId="{A88FDD63-CEDD-8044-89F2-E4926D3EBB4E}">
      <dsp:nvSpPr>
        <dsp:cNvPr id="0" name=""/>
        <dsp:cNvSpPr/>
      </dsp:nvSpPr>
      <dsp:spPr>
        <a:xfrm>
          <a:off x="845165" y="2731740"/>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2"/>
              </a:solidFill>
              <a:latin typeface="Montserrat" pitchFamily="2" charset="77"/>
            </a:rPr>
            <a:t>Community relations &amp; communication</a:t>
          </a:r>
        </a:p>
      </dsp:txBody>
      <dsp:txXfrm>
        <a:off x="908614" y="2795189"/>
        <a:ext cx="2932983" cy="1172867"/>
      </dsp:txXfrm>
    </dsp:sp>
    <dsp:sp modelId="{DAC24D66-8572-BE45-88E6-46D82FF5FC61}">
      <dsp:nvSpPr>
        <dsp:cNvPr id="0" name=""/>
        <dsp:cNvSpPr/>
      </dsp:nvSpPr>
      <dsp:spPr>
        <a:xfrm rot="5400000">
          <a:off x="10403805" y="-2272288"/>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Gender roles and attitudes towards different group, including any discrimination</a:t>
          </a:r>
        </a:p>
      </dsp:txBody>
      <dsp:txXfrm rot="-5400000">
        <a:off x="3905047" y="4277229"/>
        <a:ext cx="13986570" cy="938294"/>
      </dsp:txXfrm>
    </dsp:sp>
    <dsp:sp modelId="{214E34C9-427F-154F-94C6-17698314B899}">
      <dsp:nvSpPr>
        <dsp:cNvPr id="0" name=""/>
        <dsp:cNvSpPr/>
      </dsp:nvSpPr>
      <dsp:spPr>
        <a:xfrm>
          <a:off x="845165" y="4096494"/>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2"/>
              </a:solidFill>
              <a:latin typeface="Montserrat" pitchFamily="2" charset="77"/>
            </a:rPr>
            <a:t>Culture &amp; beliefs</a:t>
          </a:r>
        </a:p>
      </dsp:txBody>
      <dsp:txXfrm>
        <a:off x="908614" y="4159943"/>
        <a:ext cx="2932983" cy="1172867"/>
      </dsp:txXfrm>
    </dsp:sp>
    <dsp:sp modelId="{316DB134-425E-0544-A67C-F869121FB560}">
      <dsp:nvSpPr>
        <dsp:cNvPr id="0" name=""/>
        <dsp:cNvSpPr/>
      </dsp:nvSpPr>
      <dsp:spPr>
        <a:xfrm rot="5400000">
          <a:off x="10403805" y="-907534"/>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Community resources, skills and capacities</a:t>
          </a:r>
        </a:p>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Actions already taken by the community</a:t>
          </a:r>
        </a:p>
      </dsp:txBody>
      <dsp:txXfrm rot="-5400000">
        <a:off x="3905047" y="5641983"/>
        <a:ext cx="13986570" cy="938294"/>
      </dsp:txXfrm>
    </dsp:sp>
    <dsp:sp modelId="{FEFCB59A-5D1E-6349-849D-4CD4BCFF35F9}">
      <dsp:nvSpPr>
        <dsp:cNvPr id="0" name=""/>
        <dsp:cNvSpPr/>
      </dsp:nvSpPr>
      <dsp:spPr>
        <a:xfrm>
          <a:off x="845165" y="5461248"/>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2"/>
              </a:solidFill>
              <a:latin typeface="Montserrat" pitchFamily="2" charset="77"/>
            </a:rPr>
            <a:t>Community capacity</a:t>
          </a:r>
        </a:p>
      </dsp:txBody>
      <dsp:txXfrm>
        <a:off x="908614" y="5524697"/>
        <a:ext cx="2932983" cy="1172867"/>
      </dsp:txXfrm>
    </dsp:sp>
    <dsp:sp modelId="{3D7EC829-6283-6540-ADC8-14AA4EE81CBC}">
      <dsp:nvSpPr>
        <dsp:cNvPr id="0" name=""/>
        <dsp:cNvSpPr/>
      </dsp:nvSpPr>
      <dsp:spPr>
        <a:xfrm rot="5400000">
          <a:off x="10403805" y="45721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ts val="1200"/>
            </a:spcAft>
            <a:buChar char="•"/>
          </a:pPr>
          <a:r>
            <a:rPr lang="en-GB" sz="2200" kern="1200">
              <a:solidFill>
                <a:schemeClr val="tx2"/>
              </a:solidFill>
              <a:latin typeface="Open Sans" panose="020B0606030504020204" pitchFamily="34" charset="0"/>
              <a:ea typeface="Open Sans" panose="020B0606030504020204" pitchFamily="34" charset="0"/>
              <a:cs typeface="Open Sans" panose="020B0606030504020204" pitchFamily="34" charset="0"/>
            </a:rPr>
            <a:t>What do people know about the RCRC, do they trust us?</a:t>
          </a:r>
        </a:p>
      </dsp:txBody>
      <dsp:txXfrm rot="-5400000">
        <a:off x="3905047" y="7006737"/>
        <a:ext cx="13986570" cy="938294"/>
      </dsp:txXfrm>
    </dsp:sp>
    <dsp:sp modelId="{8B14C9BC-C454-874E-A192-12F6C0C255B9}">
      <dsp:nvSpPr>
        <dsp:cNvPr id="0" name=""/>
        <dsp:cNvSpPr/>
      </dsp:nvSpPr>
      <dsp:spPr>
        <a:xfrm>
          <a:off x="845165" y="6826001"/>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2"/>
              </a:solidFill>
              <a:latin typeface="Montserrat" pitchFamily="2" charset="77"/>
            </a:rPr>
            <a:t>Perceptions and trust in the RCRC</a:t>
          </a:r>
        </a:p>
      </dsp:txBody>
      <dsp:txXfrm>
        <a:off x="908614" y="6889450"/>
        <a:ext cx="2932983" cy="11728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24BD90-52B0-8749-9C2E-69965B66551E}">
      <dsp:nvSpPr>
        <dsp:cNvPr id="0" name=""/>
        <dsp:cNvSpPr/>
      </dsp:nvSpPr>
      <dsp:spPr>
        <a:xfrm>
          <a:off x="15254"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chemeClr val="bg2"/>
              </a:solidFill>
              <a:latin typeface="Montserrat" pitchFamily="2" charset="77"/>
            </a:rPr>
            <a:t>Discuss in advance with community stakeholders, volunteers and local authorities</a:t>
          </a:r>
        </a:p>
      </dsp:txBody>
      <dsp:txXfrm>
        <a:off x="74620" y="59366"/>
        <a:ext cx="4440783" cy="1908159"/>
      </dsp:txXfrm>
    </dsp:sp>
    <dsp:sp modelId="{C8E8B5AA-951B-E040-A5EE-7053E38709B4}">
      <dsp:nvSpPr>
        <dsp:cNvPr id="0" name=""/>
        <dsp:cNvSpPr/>
      </dsp:nvSpPr>
      <dsp:spPr>
        <a:xfrm>
          <a:off x="5030721"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a:off x="5030721" y="674217"/>
        <a:ext cx="676632" cy="678455"/>
      </dsp:txXfrm>
    </dsp:sp>
    <dsp:sp modelId="{2AD82744-A177-FD4A-95F1-B6C1DB04C527}">
      <dsp:nvSpPr>
        <dsp:cNvPr id="0" name=""/>
        <dsp:cNvSpPr/>
      </dsp:nvSpPr>
      <dsp:spPr>
        <a:xfrm>
          <a:off x="6398575"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chemeClr val="bg2"/>
              </a:solidFill>
              <a:latin typeface="Montserrat" pitchFamily="2" charset="77"/>
            </a:rPr>
            <a:t>Information to share with the wider community e.g., through a community meeting </a:t>
          </a:r>
        </a:p>
      </dsp:txBody>
      <dsp:txXfrm>
        <a:off x="6457941" y="59366"/>
        <a:ext cx="4440783" cy="1908159"/>
      </dsp:txXfrm>
    </dsp:sp>
    <dsp:sp modelId="{9E64450D-9E23-764C-8555-7E4195373DA5}">
      <dsp:nvSpPr>
        <dsp:cNvPr id="0" name=""/>
        <dsp:cNvSpPr/>
      </dsp:nvSpPr>
      <dsp:spPr>
        <a:xfrm>
          <a:off x="11414042"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a:off x="11414042" y="674217"/>
        <a:ext cx="676632" cy="678455"/>
      </dsp:txXfrm>
    </dsp:sp>
    <dsp:sp modelId="{10120E6C-5E35-1E48-AC86-9986063F84DB}">
      <dsp:nvSpPr>
        <dsp:cNvPr id="0" name=""/>
        <dsp:cNvSpPr/>
      </dsp:nvSpPr>
      <dsp:spPr>
        <a:xfrm>
          <a:off x="12781897"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chemeClr val="bg2"/>
              </a:solidFill>
              <a:latin typeface="Montserrat" pitchFamily="2" charset="77"/>
            </a:rPr>
            <a:t>Topics to brief assessment teams on</a:t>
          </a:r>
        </a:p>
      </dsp:txBody>
      <dsp:txXfrm>
        <a:off x="12841263" y="59366"/>
        <a:ext cx="4440783" cy="19081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F91C1-7DB2-6446-908F-EF85114EE5CB}">
      <dsp:nvSpPr>
        <dsp:cNvPr id="0" name=""/>
        <dsp:cNvSpPr/>
      </dsp:nvSpPr>
      <dsp:spPr>
        <a:xfrm>
          <a:off x="2827" y="1820780"/>
          <a:ext cx="4789908" cy="498663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Understand resistance</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Explain why it's needed – openly and widely</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Include volunteers &amp; committees</a:t>
          </a:r>
        </a:p>
      </dsp:txBody>
      <dsp:txXfrm>
        <a:off x="117583" y="1935536"/>
        <a:ext cx="4560396" cy="3688555"/>
      </dsp:txXfrm>
    </dsp:sp>
    <dsp:sp modelId="{415453CB-D949-624D-BF4E-76BC5C12891E}">
      <dsp:nvSpPr>
        <dsp:cNvPr id="0" name=""/>
        <dsp:cNvSpPr/>
      </dsp:nvSpPr>
      <dsp:spPr>
        <a:xfrm rot="1350276">
          <a:off x="2073621" y="2401119"/>
          <a:ext cx="5988565" cy="5988565"/>
        </a:xfrm>
        <a:prstGeom prst="leftCircularArrow">
          <a:avLst>
            <a:gd name="adj1" fmla="val 2046"/>
            <a:gd name="adj2" fmla="val 245427"/>
            <a:gd name="adj3" fmla="val 1217776"/>
            <a:gd name="adj4" fmla="val 8221328"/>
            <a:gd name="adj5" fmla="val 2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78BFE1-75F6-7E49-87C8-863FBF89B6E2}">
      <dsp:nvSpPr>
        <dsp:cNvPr id="0" name=""/>
        <dsp:cNvSpPr/>
      </dsp:nvSpPr>
      <dsp:spPr>
        <a:xfrm>
          <a:off x="745300" y="5788276"/>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tx2"/>
              </a:solidFill>
              <a:latin typeface="Montserrat" pitchFamily="2" charset="77"/>
            </a:rPr>
            <a:t>1. Build understanding and acceptance to use selection criteria</a:t>
          </a:r>
        </a:p>
      </dsp:txBody>
      <dsp:txXfrm>
        <a:off x="796547" y="5839523"/>
        <a:ext cx="4355634" cy="1647191"/>
      </dsp:txXfrm>
    </dsp:sp>
    <dsp:sp modelId="{B0EC277C-8D8F-4B4D-97B4-F96767B65F39}">
      <dsp:nvSpPr>
        <dsp:cNvPr id="0" name=""/>
        <dsp:cNvSpPr/>
      </dsp:nvSpPr>
      <dsp:spPr>
        <a:xfrm>
          <a:off x="5791076" y="1535260"/>
          <a:ext cx="5559042" cy="555767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0" rIns="123825" bIns="123825" numCol="1" spcCol="1270" anchor="t" anchorCtr="0">
          <a:noAutofit/>
        </a:bodyPr>
        <a:lstStyle/>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Understand the context </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Discuss with a wide range of groups</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Ask the community who needs the support most</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Compromise to build acceptance</a:t>
          </a:r>
        </a:p>
        <a:p>
          <a:pPr marL="228600" lvl="1" indent="-228600" algn="l" defTabSz="1066800">
            <a:lnSpc>
              <a:spcPct val="90000"/>
            </a:lnSpc>
            <a:spcBef>
              <a:spcPct val="0"/>
            </a:spcBef>
            <a:spcAft>
              <a:spcPts val="1200"/>
            </a:spcAft>
            <a:buChar char="•"/>
          </a:pPr>
          <a:r>
            <a:rPr lang="en-GB" sz="2400" kern="1200">
              <a:latin typeface="Open Sans" panose="020B0606030504020204" pitchFamily="34" charset="0"/>
              <a:ea typeface="Open Sans" panose="020B0606030504020204" pitchFamily="34" charset="0"/>
              <a:cs typeface="Open Sans" panose="020B0606030504020204" pitchFamily="34" charset="0"/>
            </a:rPr>
            <a:t>Discuss targeting</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Practical and fair criteria</a:t>
          </a:r>
        </a:p>
      </dsp:txBody>
      <dsp:txXfrm>
        <a:off x="5918974" y="2854088"/>
        <a:ext cx="5303246" cy="4110946"/>
      </dsp:txXfrm>
    </dsp:sp>
    <dsp:sp modelId="{51F4BE5C-6D10-7041-BB57-355FA3C35D37}">
      <dsp:nvSpPr>
        <dsp:cNvPr id="0" name=""/>
        <dsp:cNvSpPr/>
      </dsp:nvSpPr>
      <dsp:spPr>
        <a:xfrm rot="20670730">
          <a:off x="8571843" y="40079"/>
          <a:ext cx="6110214" cy="6110214"/>
        </a:xfrm>
        <a:prstGeom prst="circularArrow">
          <a:avLst>
            <a:gd name="adj1" fmla="val 2006"/>
            <a:gd name="adj2" fmla="val 240317"/>
            <a:gd name="adj3" fmla="val 20639843"/>
            <a:gd name="adj4" fmla="val 13631182"/>
            <a:gd name="adj5" fmla="val 23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DB2EB9-BDA4-F246-9F6B-DC40DB0AC3F0}">
      <dsp:nvSpPr>
        <dsp:cNvPr id="0" name=""/>
        <dsp:cNvSpPr/>
      </dsp:nvSpPr>
      <dsp:spPr>
        <a:xfrm>
          <a:off x="6917435" y="710153"/>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tx2"/>
              </a:solidFill>
              <a:latin typeface="Montserrat" pitchFamily="2" charset="77"/>
            </a:rPr>
            <a:t>2. Discuss and agree the selection criteria</a:t>
          </a:r>
        </a:p>
      </dsp:txBody>
      <dsp:txXfrm>
        <a:off x="6968682" y="761400"/>
        <a:ext cx="4355634" cy="1647191"/>
      </dsp:txXfrm>
    </dsp:sp>
    <dsp:sp modelId="{8C7287EC-E35C-9541-BE1F-5F0E227D7059}">
      <dsp:nvSpPr>
        <dsp:cNvPr id="0" name=""/>
        <dsp:cNvSpPr/>
      </dsp:nvSpPr>
      <dsp:spPr>
        <a:xfrm>
          <a:off x="11963892" y="1820780"/>
          <a:ext cx="4789908" cy="498663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Communicate final criteria clearly and widely</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Brief staff and volunteers</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A feedback mechanism is essential – with confidential channels</a:t>
          </a:r>
        </a:p>
      </dsp:txBody>
      <dsp:txXfrm>
        <a:off x="12078648" y="1935536"/>
        <a:ext cx="4560396" cy="3688555"/>
      </dsp:txXfrm>
    </dsp:sp>
    <dsp:sp modelId="{8EED5BA5-C845-E745-8A6B-1764A8E97031}">
      <dsp:nvSpPr>
        <dsp:cNvPr id="0" name=""/>
        <dsp:cNvSpPr/>
      </dsp:nvSpPr>
      <dsp:spPr>
        <a:xfrm>
          <a:off x="12698344" y="5788276"/>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tx2"/>
              </a:solidFill>
              <a:latin typeface="Montserrat" pitchFamily="2" charset="77"/>
            </a:rPr>
            <a:t>3. Communicate the agreed criteria widely and answer questions</a:t>
          </a:r>
        </a:p>
      </dsp:txBody>
      <dsp:txXfrm>
        <a:off x="12749591" y="5839523"/>
        <a:ext cx="4355634" cy="164719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BE48E-8222-D241-91E4-E2BC356B5E1E}">
      <dsp:nvSpPr>
        <dsp:cNvPr id="0" name=""/>
        <dsp:cNvSpPr/>
      </dsp:nvSpPr>
      <dsp:spPr>
        <a:xfrm>
          <a:off x="569905" y="431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a:solidFill>
                <a:schemeClr val="bg2"/>
              </a:solidFill>
              <a:latin typeface="Montserrat" pitchFamily="2" charset="77"/>
            </a:rPr>
            <a:t>Participation</a:t>
          </a:r>
        </a:p>
      </dsp:txBody>
      <dsp:txXfrm>
        <a:off x="1299952" y="4313"/>
        <a:ext cx="2930371" cy="1460093"/>
      </dsp:txXfrm>
    </dsp:sp>
    <dsp:sp modelId="{154E3D5B-3C1C-2744-9DA9-7EF2AE2BA3B0}">
      <dsp:nvSpPr>
        <dsp:cNvPr id="0" name=""/>
        <dsp:cNvSpPr/>
      </dsp:nvSpPr>
      <dsp:spPr>
        <a:xfrm>
          <a:off x="4485839"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Hold regular FGDs with communities to check priority needs are being met</a:t>
          </a:r>
        </a:p>
      </dsp:txBody>
      <dsp:txXfrm>
        <a:off x="5091778" y="128421"/>
        <a:ext cx="3248922" cy="1211877"/>
      </dsp:txXfrm>
    </dsp:sp>
    <dsp:sp modelId="{83B9E908-742F-384F-9499-02B29DECD762}">
      <dsp:nvSpPr>
        <dsp:cNvPr id="0" name=""/>
        <dsp:cNvSpPr/>
      </dsp:nvSpPr>
      <dsp:spPr>
        <a:xfrm>
          <a:off x="8522482"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 of community members who feel their opinion is taken into account</a:t>
          </a:r>
        </a:p>
      </dsp:txBody>
      <dsp:txXfrm>
        <a:off x="9128421" y="128421"/>
        <a:ext cx="3248922" cy="1211877"/>
      </dsp:txXfrm>
    </dsp:sp>
    <dsp:sp modelId="{F843331F-3099-414D-8A84-CEA283349F39}">
      <dsp:nvSpPr>
        <dsp:cNvPr id="0" name=""/>
        <dsp:cNvSpPr/>
      </dsp:nvSpPr>
      <dsp:spPr>
        <a:xfrm>
          <a:off x="12559125"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Volunteer per diem and fuel for community visits</a:t>
          </a:r>
        </a:p>
      </dsp:txBody>
      <dsp:txXfrm>
        <a:off x="13165064" y="128421"/>
        <a:ext cx="3248922" cy="1211877"/>
      </dsp:txXfrm>
    </dsp:sp>
    <dsp:sp modelId="{67163160-9266-2644-94AB-19E8E3617FF7}">
      <dsp:nvSpPr>
        <dsp:cNvPr id="0" name=""/>
        <dsp:cNvSpPr/>
      </dsp:nvSpPr>
      <dsp:spPr>
        <a:xfrm>
          <a:off x="569905" y="1668820"/>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a:solidFill>
                <a:schemeClr val="bg2"/>
              </a:solidFill>
              <a:latin typeface="Montserrat" pitchFamily="2" charset="77"/>
            </a:rPr>
            <a:t>Communication</a:t>
          </a:r>
        </a:p>
      </dsp:txBody>
      <dsp:txXfrm>
        <a:off x="1299952" y="1668820"/>
        <a:ext cx="2930371" cy="1460093"/>
      </dsp:txXfrm>
    </dsp:sp>
    <dsp:sp modelId="{FFAF4875-D0D1-DB45-826B-5A833D94B6E1}">
      <dsp:nvSpPr>
        <dsp:cNvPr id="0" name=""/>
        <dsp:cNvSpPr/>
      </dsp:nvSpPr>
      <dsp:spPr>
        <a:xfrm>
          <a:off x="4485839"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Community meetings to update on operation progress and answer questions</a:t>
          </a:r>
        </a:p>
      </dsp:txBody>
      <dsp:txXfrm>
        <a:off x="5091778" y="1792928"/>
        <a:ext cx="3248922" cy="1211877"/>
      </dsp:txXfrm>
    </dsp:sp>
    <dsp:sp modelId="{4E368B2D-1473-3B48-A347-30873A7EC735}">
      <dsp:nvSpPr>
        <dsp:cNvPr id="0" name=""/>
        <dsp:cNvSpPr/>
      </dsp:nvSpPr>
      <dsp:spPr>
        <a:xfrm>
          <a:off x="8522482"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 of community members who feel the operation has communicated well about plans and activities</a:t>
          </a:r>
        </a:p>
      </dsp:txBody>
      <dsp:txXfrm>
        <a:off x="9128421" y="1792928"/>
        <a:ext cx="3248922" cy="1211877"/>
      </dsp:txXfrm>
    </dsp:sp>
    <dsp:sp modelId="{43B39521-B017-9A45-A88E-947006B5478B}">
      <dsp:nvSpPr>
        <dsp:cNvPr id="0" name=""/>
        <dsp:cNvSpPr/>
      </dsp:nvSpPr>
      <dsp:spPr>
        <a:xfrm>
          <a:off x="12559125"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Fuel for community visits, volunteer per diem</a:t>
          </a:r>
        </a:p>
      </dsp:txBody>
      <dsp:txXfrm>
        <a:off x="13165064" y="1792928"/>
        <a:ext cx="3248922" cy="1211877"/>
      </dsp:txXfrm>
    </dsp:sp>
    <dsp:sp modelId="{565C8367-0483-AA4F-BD2A-6D102D3C0618}">
      <dsp:nvSpPr>
        <dsp:cNvPr id="0" name=""/>
        <dsp:cNvSpPr/>
      </dsp:nvSpPr>
      <dsp:spPr>
        <a:xfrm>
          <a:off x="569905" y="3333326"/>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a:solidFill>
                <a:schemeClr val="bg2"/>
              </a:solidFill>
              <a:latin typeface="Montserrat" pitchFamily="2" charset="77"/>
            </a:rPr>
            <a:t>Feedback mechanisms</a:t>
          </a:r>
        </a:p>
      </dsp:txBody>
      <dsp:txXfrm>
        <a:off x="1299952" y="3333326"/>
        <a:ext cx="2930371" cy="1460093"/>
      </dsp:txXfrm>
    </dsp:sp>
    <dsp:sp modelId="{B66BF8FF-BE79-224D-9255-ED14A8279760}">
      <dsp:nvSpPr>
        <dsp:cNvPr id="0" name=""/>
        <dsp:cNvSpPr/>
      </dsp:nvSpPr>
      <dsp:spPr>
        <a:xfrm>
          <a:off x="4485839"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Set up systems for collecting, analysing, acting on, and responding to community feedback</a:t>
          </a:r>
        </a:p>
      </dsp:txBody>
      <dsp:txXfrm>
        <a:off x="5091778" y="3457434"/>
        <a:ext cx="3248922" cy="1211877"/>
      </dsp:txXfrm>
    </dsp:sp>
    <dsp:sp modelId="{1AE8F978-5D8E-9647-8865-A247719CF827}">
      <dsp:nvSpPr>
        <dsp:cNvPr id="0" name=""/>
        <dsp:cNvSpPr/>
      </dsp:nvSpPr>
      <dsp:spPr>
        <a:xfrm>
          <a:off x="8522482"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 and type of methods established to collect feedback from the community </a:t>
          </a:r>
        </a:p>
      </dsp:txBody>
      <dsp:txXfrm>
        <a:off x="9128421" y="3457434"/>
        <a:ext cx="3248922" cy="1211877"/>
      </dsp:txXfrm>
    </dsp:sp>
    <dsp:sp modelId="{A3BC46BD-1123-9E4E-87A4-8F963929C901}">
      <dsp:nvSpPr>
        <dsp:cNvPr id="0" name=""/>
        <dsp:cNvSpPr/>
      </dsp:nvSpPr>
      <dsp:spPr>
        <a:xfrm>
          <a:off x="12559125"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Feedback mechanism equipment, training and staffing</a:t>
          </a:r>
        </a:p>
      </dsp:txBody>
      <dsp:txXfrm>
        <a:off x="13165064" y="3457434"/>
        <a:ext cx="3248922" cy="1211877"/>
      </dsp:txXfrm>
    </dsp:sp>
    <dsp:sp modelId="{166FA9FB-A0C4-A64B-9A27-BDB01CEDF5E1}">
      <dsp:nvSpPr>
        <dsp:cNvPr id="0" name=""/>
        <dsp:cNvSpPr/>
      </dsp:nvSpPr>
      <dsp:spPr>
        <a:xfrm>
          <a:off x="569905" y="499783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a:solidFill>
                <a:schemeClr val="bg2"/>
              </a:solidFill>
              <a:latin typeface="Montserrat" pitchFamily="2" charset="77"/>
            </a:rPr>
            <a:t>RCCE</a:t>
          </a:r>
        </a:p>
      </dsp:txBody>
      <dsp:txXfrm>
        <a:off x="1299952" y="4997833"/>
        <a:ext cx="2930371" cy="1460093"/>
      </dsp:txXfrm>
    </dsp:sp>
    <dsp:sp modelId="{C65A289F-AE7F-0841-B82B-2B4A8AB34303}">
      <dsp:nvSpPr>
        <dsp:cNvPr id="0" name=""/>
        <dsp:cNvSpPr/>
      </dsp:nvSpPr>
      <dsp:spPr>
        <a:xfrm>
          <a:off x="4485839"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Interactive radio shows to encourage safe practices and address rumours, fear, and stigma</a:t>
          </a:r>
        </a:p>
      </dsp:txBody>
      <dsp:txXfrm>
        <a:off x="5091778" y="5121941"/>
        <a:ext cx="3248922" cy="1211877"/>
      </dsp:txXfrm>
    </dsp:sp>
    <dsp:sp modelId="{FE56CF81-9BEE-FE45-ADA4-E8AD0BEFB35A}">
      <dsp:nvSpPr>
        <dsp:cNvPr id="0" name=""/>
        <dsp:cNvSpPr/>
      </dsp:nvSpPr>
      <dsp:spPr>
        <a:xfrm>
          <a:off x="8522482"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 of people reached through radio shows</a:t>
          </a:r>
        </a:p>
      </dsp:txBody>
      <dsp:txXfrm>
        <a:off x="9128421" y="5121941"/>
        <a:ext cx="3248922" cy="1211877"/>
      </dsp:txXfrm>
    </dsp:sp>
    <dsp:sp modelId="{EFB75882-DE42-5343-B9E6-1353A7C96B88}">
      <dsp:nvSpPr>
        <dsp:cNvPr id="0" name=""/>
        <dsp:cNvSpPr/>
      </dsp:nvSpPr>
      <dsp:spPr>
        <a:xfrm>
          <a:off x="12559125"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Radio airtime, fuel to travel, recorders, training for radio team</a:t>
          </a:r>
        </a:p>
      </dsp:txBody>
      <dsp:txXfrm>
        <a:off x="13165064" y="5121941"/>
        <a:ext cx="3248922" cy="1211877"/>
      </dsp:txXfrm>
    </dsp:sp>
    <dsp:sp modelId="{89E3A7DA-84B6-4F40-9EC5-2C982859692D}">
      <dsp:nvSpPr>
        <dsp:cNvPr id="0" name=""/>
        <dsp:cNvSpPr/>
      </dsp:nvSpPr>
      <dsp:spPr>
        <a:xfrm>
          <a:off x="569905" y="6662339"/>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a:solidFill>
                <a:schemeClr val="bg2"/>
              </a:solidFill>
              <a:latin typeface="Montserrat" pitchFamily="2" charset="77"/>
            </a:rPr>
            <a:t>Integrating CEA in the response</a:t>
          </a:r>
        </a:p>
      </dsp:txBody>
      <dsp:txXfrm>
        <a:off x="1299952" y="6662339"/>
        <a:ext cx="2930371" cy="1460093"/>
      </dsp:txXfrm>
    </dsp:sp>
    <dsp:sp modelId="{A9B602A6-B575-194C-92C6-B5B2BF167268}">
      <dsp:nvSpPr>
        <dsp:cNvPr id="0" name=""/>
        <dsp:cNvSpPr/>
      </dsp:nvSpPr>
      <dsp:spPr>
        <a:xfrm>
          <a:off x="4485839"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All staff are briefed on CEA, including their roles and responsibilities </a:t>
          </a:r>
        </a:p>
      </dsp:txBody>
      <dsp:txXfrm>
        <a:off x="5091778" y="6786447"/>
        <a:ext cx="3248922" cy="1211877"/>
      </dsp:txXfrm>
    </dsp:sp>
    <dsp:sp modelId="{3805D6D7-EF10-A042-800D-2270B0CA0A5B}">
      <dsp:nvSpPr>
        <dsp:cNvPr id="0" name=""/>
        <dsp:cNvSpPr/>
      </dsp:nvSpPr>
      <dsp:spPr>
        <a:xfrm>
          <a:off x="8522482"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 of operation staff and volunteers who have been briefed on CEA</a:t>
          </a:r>
        </a:p>
      </dsp:txBody>
      <dsp:txXfrm>
        <a:off x="9128421" y="6786447"/>
        <a:ext cx="3248922" cy="1211877"/>
      </dsp:txXfrm>
    </dsp:sp>
    <dsp:sp modelId="{5C32009D-C15B-A846-B45D-59D2FE078EA8}">
      <dsp:nvSpPr>
        <dsp:cNvPr id="0" name=""/>
        <dsp:cNvSpPr/>
      </dsp:nvSpPr>
      <dsp:spPr>
        <a:xfrm>
          <a:off x="12559125"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CEA staff costs, printing of briefing materials</a:t>
          </a:r>
        </a:p>
      </dsp:txBody>
      <dsp:txXfrm>
        <a:off x="13165064" y="6786447"/>
        <a:ext cx="3248922" cy="121187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A8A4D-E283-6E43-B7CB-C69B221ADF5B}">
      <dsp:nvSpPr>
        <dsp:cNvPr id="0" name=""/>
        <dsp:cNvSpPr/>
      </dsp:nvSpPr>
      <dsp:spPr>
        <a:xfrm>
          <a:off x="8116"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Plans, activities &amp; progress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Selection criteria, targeting and distribution processes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Delays and challenges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People’s rights and entitlements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How to participate and provide feedback </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Exit plans</a:t>
          </a:r>
        </a:p>
      </dsp:txBody>
      <dsp:txXfrm>
        <a:off x="136399" y="1404443"/>
        <a:ext cx="4363999" cy="4123339"/>
      </dsp:txXfrm>
    </dsp:sp>
    <dsp:sp modelId="{2439F31B-202A-274B-BCC6-6F4E75448FF5}">
      <dsp:nvSpPr>
        <dsp:cNvPr id="0" name=""/>
        <dsp:cNvSpPr/>
      </dsp:nvSpPr>
      <dsp:spPr>
        <a:xfrm rot="737368">
          <a:off x="2448506" y="2898013"/>
          <a:ext cx="5285947" cy="5285947"/>
        </a:xfrm>
        <a:prstGeom prst="leftCircularArrow">
          <a:avLst>
            <a:gd name="adj1" fmla="val 3241"/>
            <a:gd name="adj2" fmla="val 399699"/>
            <a:gd name="adj3" fmla="val 1714552"/>
            <a:gd name="adj4" fmla="val 8563831"/>
            <a:gd name="adj5" fmla="val 37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50BD70-0F6B-AF47-83D0-C84BB3D6FD66}">
      <dsp:nvSpPr>
        <dsp:cNvPr id="0" name=""/>
        <dsp:cNvSpPr/>
      </dsp:nvSpPr>
      <dsp:spPr>
        <a:xfrm>
          <a:off x="978147" y="6228386"/>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lang="en-GB" sz="4400" b="1" kern="1200">
              <a:solidFill>
                <a:schemeClr val="bg2"/>
              </a:solidFill>
              <a:latin typeface="Montserrat" pitchFamily="2" charset="77"/>
            </a:rPr>
            <a:t>What</a:t>
          </a:r>
        </a:p>
      </dsp:txBody>
      <dsp:txXfrm>
        <a:off x="1011557" y="6261796"/>
        <a:ext cx="4040349" cy="1073866"/>
      </dsp:txXfrm>
    </dsp:sp>
    <dsp:sp modelId="{58B71623-B41D-C945-B4AC-89FF0DB14C9F}">
      <dsp:nvSpPr>
        <dsp:cNvPr id="0" name=""/>
        <dsp:cNvSpPr/>
      </dsp:nvSpPr>
      <dsp:spPr>
        <a:xfrm>
          <a:off x="5957939"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Frequently</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Before activities start</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When there are delays or changes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When activities are ending</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Closing</a:t>
          </a:r>
        </a:p>
        <a:p>
          <a:pPr marL="228600" lvl="1" indent="-228600" algn="l" defTabSz="1066800">
            <a:lnSpc>
              <a:spcPct val="90000"/>
            </a:lnSpc>
            <a:spcBef>
              <a:spcPct val="0"/>
            </a:spcBef>
            <a:spcAft>
              <a:spcPts val="1000"/>
            </a:spcAft>
            <a:buChar char="•"/>
          </a:pPr>
          <a:r>
            <a:rPr lang="en-GB" sz="2400" kern="1200">
              <a:latin typeface="Open Sans" panose="020B0606030504020204" pitchFamily="34" charset="0"/>
              <a:ea typeface="Open Sans" panose="020B0606030504020204" pitchFamily="34" charset="0"/>
              <a:cs typeface="Open Sans" panose="020B0606030504020204" pitchFamily="34" charset="0"/>
            </a:rPr>
            <a:t>With enough time for people to prepare and act </a:t>
          </a:r>
        </a:p>
      </dsp:txBody>
      <dsp:txXfrm>
        <a:off x="6086222" y="2598963"/>
        <a:ext cx="4363999" cy="4123339"/>
      </dsp:txXfrm>
    </dsp:sp>
    <dsp:sp modelId="{40F3986C-9455-9C47-9DDC-6043F51D8D5E}">
      <dsp:nvSpPr>
        <dsp:cNvPr id="0" name=""/>
        <dsp:cNvSpPr/>
      </dsp:nvSpPr>
      <dsp:spPr>
        <a:xfrm rot="20676153">
          <a:off x="8091648" y="96491"/>
          <a:ext cx="5708282" cy="5708282"/>
        </a:xfrm>
        <a:prstGeom prst="circularArrow">
          <a:avLst>
            <a:gd name="adj1" fmla="val 3001"/>
            <a:gd name="adj2" fmla="val 368038"/>
            <a:gd name="adj3" fmla="val 19794979"/>
            <a:gd name="adj4" fmla="val 12914039"/>
            <a:gd name="adj5" fmla="val 350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2A2FE2-6697-9545-8941-2E870974F810}">
      <dsp:nvSpPr>
        <dsp:cNvPr id="0" name=""/>
        <dsp:cNvSpPr/>
      </dsp:nvSpPr>
      <dsp:spPr>
        <a:xfrm>
          <a:off x="7058291" y="872363"/>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lang="en-GB" sz="4400" b="1" kern="1200">
              <a:solidFill>
                <a:schemeClr val="bg2"/>
              </a:solidFill>
              <a:latin typeface="Montserrat" pitchFamily="2" charset="77"/>
            </a:rPr>
            <a:t>When</a:t>
          </a:r>
        </a:p>
      </dsp:txBody>
      <dsp:txXfrm>
        <a:off x="7091701" y="905773"/>
        <a:ext cx="4040349" cy="1073866"/>
      </dsp:txXfrm>
    </dsp:sp>
    <dsp:sp modelId="{23349F53-1B55-BF44-872E-07BAE0E6C698}">
      <dsp:nvSpPr>
        <dsp:cNvPr id="0" name=""/>
        <dsp:cNvSpPr/>
      </dsp:nvSpPr>
      <dsp:spPr>
        <a:xfrm>
          <a:off x="11907762"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Clear, local language</a:t>
          </a:r>
        </a:p>
        <a:p>
          <a:pPr marL="228600" lvl="1" indent="-228600" algn="l" defTabSz="1066800">
            <a:lnSpc>
              <a:spcPct val="90000"/>
            </a:lnSpc>
            <a:spcBef>
              <a:spcPct val="0"/>
            </a:spcBef>
            <a:spcAft>
              <a:spcPts val="1000"/>
            </a:spcAft>
            <a:buChar char="•"/>
          </a:pPr>
          <a:r>
            <a:rPr lang="en-GB" sz="2400" kern="1200">
              <a:latin typeface="Open Sans" panose="020B0606030504020204" pitchFamily="34" charset="0"/>
              <a:ea typeface="Open Sans" panose="020B0606030504020204" pitchFamily="34" charset="0"/>
              <a:cs typeface="Open Sans" panose="020B0606030504020204" pitchFamily="34" charset="0"/>
            </a:rPr>
            <a:t>Use multiple channels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Use preferred channels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Be aware of exclusion</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Information is power so communicate to all</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Keep volunteers informed</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Test approaches are working</a:t>
          </a:r>
        </a:p>
      </dsp:txBody>
      <dsp:txXfrm>
        <a:off x="12036045" y="1404443"/>
        <a:ext cx="4363999" cy="4123339"/>
      </dsp:txXfrm>
    </dsp:sp>
    <dsp:sp modelId="{6680214F-33C8-3745-8EA4-661753954839}">
      <dsp:nvSpPr>
        <dsp:cNvPr id="0" name=""/>
        <dsp:cNvSpPr/>
      </dsp:nvSpPr>
      <dsp:spPr>
        <a:xfrm>
          <a:off x="12891141" y="6331724"/>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lang="en-GB" sz="4400" b="1" kern="1200">
              <a:solidFill>
                <a:schemeClr val="bg2"/>
              </a:solidFill>
              <a:latin typeface="Montserrat" pitchFamily="2" charset="77"/>
            </a:rPr>
            <a:t>How</a:t>
          </a:r>
        </a:p>
      </dsp:txBody>
      <dsp:txXfrm>
        <a:off x="12924551" y="6365134"/>
        <a:ext cx="4040349" cy="107386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41475-41D2-6746-B172-70C12AEC498B}">
      <dsp:nvSpPr>
        <dsp:cNvPr id="0" name=""/>
        <dsp:cNvSpPr/>
      </dsp:nvSpPr>
      <dsp:spPr>
        <a:xfrm rot="5400000">
          <a:off x="614628" y="3763064"/>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AAE053-A395-304E-A9E0-B9C2E219308D}">
      <dsp:nvSpPr>
        <dsp:cNvPr id="0" name=""/>
        <dsp:cNvSpPr/>
      </dsp:nvSpPr>
      <dsp:spPr>
        <a:xfrm>
          <a:off x="306779" y="4679962"/>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a:solidFill>
                <a:schemeClr val="accent3"/>
              </a:solidFill>
              <a:latin typeface="Montserrat" pitchFamily="2" charset="77"/>
            </a:rPr>
            <a:t>INFORM</a:t>
          </a:r>
        </a:p>
        <a:p>
          <a:pPr marL="144000" lvl="1" indent="0" algn="l" defTabSz="1066800">
            <a:lnSpc>
              <a:spcPct val="90000"/>
            </a:lnSpc>
            <a:spcBef>
              <a:spcPct val="0"/>
            </a:spcBef>
            <a:spcAft>
              <a:spcPct val="15000"/>
            </a:spcAft>
            <a:buFont typeface="Arial" panose="020B0604020202020204" pitchFamily="34" charset="0"/>
            <a:buNone/>
          </a:pPr>
          <a:r>
            <a:rPr lang="en-GB" sz="2400" kern="1200">
              <a:latin typeface="Open Sans" panose="020B0606030504020204" pitchFamily="34" charset="0"/>
              <a:ea typeface="Open Sans" panose="020B0606030504020204" pitchFamily="34" charset="0"/>
              <a:cs typeface="Open Sans" panose="020B0606030504020204" pitchFamily="34" charset="0"/>
            </a:rPr>
            <a:t>Community receives information</a:t>
          </a:r>
        </a:p>
        <a:p>
          <a:pPr marL="144000" lvl="1" indent="0" algn="l" defTabSz="1066800">
            <a:lnSpc>
              <a:spcPct val="90000"/>
            </a:lnSpc>
            <a:spcBef>
              <a:spcPct val="0"/>
            </a:spcBef>
            <a:spcAft>
              <a:spcPct val="15000"/>
            </a:spcAft>
            <a:buFont typeface="Arial" panose="020B0604020202020204" pitchFamily="34" charset="0"/>
            <a:buNone/>
          </a:pPr>
          <a:endParaRPr lang="en-GB" sz="2400" kern="1200">
            <a:latin typeface="Open Sans" panose="020B0606030504020204" pitchFamily="34" charset="0"/>
            <a:ea typeface="Open Sans" panose="020B0606030504020204" pitchFamily="34" charset="0"/>
            <a:cs typeface="Open Sans" panose="020B0606030504020204" pitchFamily="34" charset="0"/>
          </a:endParaRPr>
        </a:p>
      </dsp:txBody>
      <dsp:txXfrm>
        <a:off x="306779" y="4679962"/>
        <a:ext cx="2770494" cy="2428500"/>
      </dsp:txXfrm>
    </dsp:sp>
    <dsp:sp modelId="{C66A18C9-AF5B-3F48-AA11-9A3302C979C7}">
      <dsp:nvSpPr>
        <dsp:cNvPr id="0" name=""/>
        <dsp:cNvSpPr/>
      </dsp:nvSpPr>
      <dsp:spPr>
        <a:xfrm>
          <a:off x="2554539" y="3537138"/>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7A2A76-CC92-BC4A-842A-C5C40CA6177B}">
      <dsp:nvSpPr>
        <dsp:cNvPr id="0" name=""/>
        <dsp:cNvSpPr/>
      </dsp:nvSpPr>
      <dsp:spPr>
        <a:xfrm rot="5400000">
          <a:off x="4006254" y="2923803"/>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528BF4-34A8-7B4B-903E-FE421F0F2968}">
      <dsp:nvSpPr>
        <dsp:cNvPr id="0" name=""/>
        <dsp:cNvSpPr/>
      </dsp:nvSpPr>
      <dsp:spPr>
        <a:xfrm>
          <a:off x="3698405" y="3840701"/>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a:solidFill>
                <a:schemeClr val="accent3"/>
              </a:solidFill>
              <a:latin typeface="Montserrat" pitchFamily="2" charset="77"/>
            </a:rPr>
            <a:t>CONSULT</a:t>
          </a:r>
        </a:p>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is asked about their needs, priorities and opinions</a:t>
          </a:r>
        </a:p>
      </dsp:txBody>
      <dsp:txXfrm>
        <a:off x="3698405" y="3840701"/>
        <a:ext cx="2770494" cy="2428500"/>
      </dsp:txXfrm>
    </dsp:sp>
    <dsp:sp modelId="{E15EF2A8-934B-C246-9004-0F240FF599C4}">
      <dsp:nvSpPr>
        <dsp:cNvPr id="0" name=""/>
        <dsp:cNvSpPr/>
      </dsp:nvSpPr>
      <dsp:spPr>
        <a:xfrm>
          <a:off x="5946165" y="2697877"/>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8A626F-372A-E44E-80E8-9355A31BBD62}">
      <dsp:nvSpPr>
        <dsp:cNvPr id="0" name=""/>
        <dsp:cNvSpPr/>
      </dsp:nvSpPr>
      <dsp:spPr>
        <a:xfrm rot="5400000">
          <a:off x="7397880" y="2084541"/>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E9D00B-FDF2-FE41-87FC-B1ED24A73591}">
      <dsp:nvSpPr>
        <dsp:cNvPr id="0" name=""/>
        <dsp:cNvSpPr/>
      </dsp:nvSpPr>
      <dsp:spPr>
        <a:xfrm>
          <a:off x="7090031" y="3001440"/>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a:solidFill>
                <a:schemeClr val="accent3"/>
              </a:solidFill>
              <a:latin typeface="Montserrat" pitchFamily="2" charset="77"/>
            </a:rPr>
            <a:t>INVOLVE</a:t>
          </a:r>
        </a:p>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provides input to key decisions</a:t>
          </a:r>
        </a:p>
      </dsp:txBody>
      <dsp:txXfrm>
        <a:off x="7090031" y="3001440"/>
        <a:ext cx="2770494" cy="2428500"/>
      </dsp:txXfrm>
    </dsp:sp>
    <dsp:sp modelId="{0B0E9649-F08A-3E49-A825-A58C4C29957E}">
      <dsp:nvSpPr>
        <dsp:cNvPr id="0" name=""/>
        <dsp:cNvSpPr/>
      </dsp:nvSpPr>
      <dsp:spPr>
        <a:xfrm>
          <a:off x="9337791" y="1858616"/>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AFC567-CBD2-6E46-AFFD-0C26BF25AC87}">
      <dsp:nvSpPr>
        <dsp:cNvPr id="0" name=""/>
        <dsp:cNvSpPr/>
      </dsp:nvSpPr>
      <dsp:spPr>
        <a:xfrm rot="5400000">
          <a:off x="10789506" y="1245280"/>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E0021A-2A3B-8741-A130-82F1C2C65BA1}">
      <dsp:nvSpPr>
        <dsp:cNvPr id="0" name=""/>
        <dsp:cNvSpPr/>
      </dsp:nvSpPr>
      <dsp:spPr>
        <a:xfrm>
          <a:off x="10481658" y="2162178"/>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244600">
            <a:lnSpc>
              <a:spcPct val="90000"/>
            </a:lnSpc>
            <a:spcBef>
              <a:spcPct val="0"/>
            </a:spcBef>
            <a:spcAft>
              <a:spcPct val="35000"/>
            </a:spcAft>
            <a:buNone/>
          </a:pPr>
          <a:r>
            <a:rPr lang="en-GB" sz="2600" b="1" kern="1200">
              <a:solidFill>
                <a:schemeClr val="accent3"/>
              </a:solidFill>
              <a:latin typeface="Montserrat" pitchFamily="2" charset="77"/>
            </a:rPr>
            <a:t>COLLABORATE</a:t>
          </a:r>
        </a:p>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and National Society plan and decide together</a:t>
          </a:r>
        </a:p>
      </dsp:txBody>
      <dsp:txXfrm>
        <a:off x="10481658" y="2162178"/>
        <a:ext cx="2770494" cy="2428500"/>
      </dsp:txXfrm>
    </dsp:sp>
    <dsp:sp modelId="{5A5CD3A1-E3E2-C949-9AF8-E7AA10B65267}">
      <dsp:nvSpPr>
        <dsp:cNvPr id="0" name=""/>
        <dsp:cNvSpPr/>
      </dsp:nvSpPr>
      <dsp:spPr>
        <a:xfrm>
          <a:off x="12729417" y="1019355"/>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7FC24-EAB7-AE4F-9CB3-EFD6F39B0999}">
      <dsp:nvSpPr>
        <dsp:cNvPr id="0" name=""/>
        <dsp:cNvSpPr/>
      </dsp:nvSpPr>
      <dsp:spPr>
        <a:xfrm rot="5400000">
          <a:off x="14181132" y="406019"/>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9F1390-4E33-0247-934D-91B97DEA0028}">
      <dsp:nvSpPr>
        <dsp:cNvPr id="0" name=""/>
        <dsp:cNvSpPr/>
      </dsp:nvSpPr>
      <dsp:spPr>
        <a:xfrm>
          <a:off x="13873284" y="1322917"/>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a:solidFill>
                <a:schemeClr val="accent3"/>
              </a:solidFill>
              <a:latin typeface="Montserrat" pitchFamily="2" charset="77"/>
            </a:rPr>
            <a:t>EMPOWER</a:t>
          </a:r>
        </a:p>
        <a:p>
          <a:pPr marL="144000" lvl="1" indent="0" algn="l" defTabSz="1066800">
            <a:lnSpc>
              <a:spcPct val="90000"/>
            </a:lnSpc>
            <a:spcBef>
              <a:spcPct val="0"/>
            </a:spcBef>
            <a:spcAft>
              <a:spcPct val="15000"/>
            </a:spcAft>
            <a:buFont typeface="Arial" panose="020B0604020202020204" pitchFamily="34" charset="0"/>
            <a:buNone/>
          </a:pPr>
          <a:r>
            <a:rPr lang="en-GB" sz="2400" kern="120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plan and manage the project</a:t>
          </a:r>
        </a:p>
      </dsp:txBody>
      <dsp:txXfrm>
        <a:off x="13873284" y="1322917"/>
        <a:ext cx="2770494" cy="24285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05.01.2023</a:t>
            </a:fld>
            <a:endParaRPr lang="ru-RU"/>
          </a:p>
        </p:txBody>
      </p:sp>
      <p:sp>
        <p:nvSpPr>
          <p:cNvPr id="4" name="Нижний колонтитул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777607" y="9428583"/>
            <a:ext cx="2889938"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1/5/23</a:t>
            </a:fld>
            <a:endParaRPr lang="en-US"/>
          </a:p>
        </p:txBody>
      </p:sp>
      <p:sp>
        <p:nvSpPr>
          <p:cNvPr id="4" name="Slide Image Placeholder 3"/>
          <p:cNvSpPr>
            <a:spLocks noGrp="1" noRot="1" noChangeAspect="1"/>
          </p:cNvSpPr>
          <p:nvPr>
            <p:ph type="sldImg" idx="2"/>
          </p:nvPr>
        </p:nvSpPr>
        <p:spPr>
          <a:xfrm>
            <a:off x="358775" y="1241425"/>
            <a:ext cx="5951538" cy="334962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communityengagementhub.org/learn-and-share/bite-sized-training-packages/"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communityengagementhub.org/wp-content/uploads/sites/2/2020/04/CaseStudyMFC_IFRCversion.pdf"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communityengagementhub.org/wp-content/uploads/sites/2/2020/04/Lessons-on-Post-Distribution-Monitoring.pdf"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72902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FACILITATOR NOTES</a:t>
            </a:r>
            <a:endParaRPr/>
          </a:p>
          <a:p>
            <a:pPr marL="171450" lvl="0" indent="-95250" algn="l" rtl="0">
              <a:lnSpc>
                <a:spcPct val="100000"/>
              </a:lnSpc>
              <a:spcBef>
                <a:spcPts val="360"/>
              </a:spcBef>
              <a:spcAft>
                <a:spcPts val="0"/>
              </a:spcAft>
              <a:buClr>
                <a:schemeClr val="dk1"/>
              </a:buClr>
              <a:buSzPts val="1200"/>
              <a:buFont typeface="Arial"/>
              <a:buNone/>
            </a:pPr>
            <a:endParaRPr sz="1200" b="0" i="0" u="none" strike="noStrik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There are lots of different names for community engagement and accountability, but they largely all mean the same thing - the process of working in a transparent and participatory way with communities that improves the quality of programmes and operations. </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The Red Cross and Red Crescent Movement has chosen to use CEA</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In the UN you’ll more commonly hear it called AAP or accountability to affected people, which is the same thing as CEA </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Communicating with Communities is an older term which is not used anymore – it largely died out because the term suggested too much focus on information sharing as opposed to participation</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C4D or communication for development tends to be used by UNICEF and is more focused on participatory approaches to behaviour change in health and WASH programmes</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RCCE </a:t>
            </a:r>
            <a:r>
              <a:rPr lang="en-US" sz="1200" b="0" i="0" u="none" strike="noStrike">
                <a:solidFill>
                  <a:schemeClr val="dk1"/>
                </a:solidFill>
                <a:latin typeface="Calibri"/>
                <a:ea typeface="Calibri"/>
                <a:cs typeface="Calibri"/>
                <a:sym typeface="Calibri"/>
              </a:rPr>
              <a:t>This is a term used primarily in public health emergencies by WHO and UNICEF. </a:t>
            </a:r>
            <a:r>
              <a:rPr lang="en-CH" sz="1200" b="0" i="0" u="none" strike="noStrike">
                <a:solidFill>
                  <a:schemeClr val="dk1"/>
                </a:solidFill>
                <a:latin typeface="Calibri"/>
                <a:ea typeface="Calibri"/>
                <a:cs typeface="Calibri"/>
                <a:sym typeface="Calibri"/>
              </a:rPr>
              <a:t>It </a:t>
            </a:r>
            <a:r>
              <a:rPr lang="en-GB" sz="1200" b="0" i="0" u="none" strike="noStrike">
                <a:solidFill>
                  <a:schemeClr val="dk1"/>
                </a:solidFill>
                <a:latin typeface="Calibri"/>
                <a:ea typeface="Calibri"/>
                <a:cs typeface="Calibri"/>
                <a:sym typeface="Calibri"/>
              </a:rPr>
              <a:t>has grown in prominence since </a:t>
            </a:r>
            <a:r>
              <a:rPr lang="en-CH" sz="1200" b="0" i="0" u="none" strike="noStrike">
                <a:solidFill>
                  <a:schemeClr val="dk1"/>
                </a:solidFill>
                <a:latin typeface="Calibri"/>
                <a:ea typeface="Calibri"/>
                <a:cs typeface="Calibri"/>
                <a:sym typeface="Calibri"/>
              </a:rPr>
              <a:t>EBOLA and </a:t>
            </a:r>
            <a:r>
              <a:rPr lang="en-GB" sz="1200" b="0" i="0" u="none" strike="noStrike">
                <a:solidFill>
                  <a:schemeClr val="dk1"/>
                </a:solidFill>
                <a:latin typeface="Calibri"/>
                <a:ea typeface="Calibri"/>
                <a:cs typeface="Calibri"/>
                <a:sym typeface="Calibri"/>
              </a:rPr>
              <a:t>COVID</a:t>
            </a:r>
            <a:r>
              <a:rPr lang="en-CH" sz="1200" b="0" i="0" u="none" strike="noStrike">
                <a:solidFill>
                  <a:schemeClr val="dk1"/>
                </a:solidFill>
                <a:latin typeface="Calibri"/>
                <a:ea typeface="Calibri"/>
                <a:cs typeface="Calibri"/>
                <a:sym typeface="Calibri"/>
              </a:rPr>
              <a:t>. IFRC has adopted it to ensure alignment with the main partners in epidemics response, although RCCE approach is grounded on CEA </a:t>
            </a:r>
            <a:r>
              <a:rPr lang="en-GB" sz="1200" b="0" i="0" u="none" strike="noStrike">
                <a:solidFill>
                  <a:schemeClr val="dk1"/>
                </a:solidFill>
                <a:latin typeface="Calibri"/>
                <a:ea typeface="Calibri"/>
                <a:cs typeface="Calibri"/>
                <a:sym typeface="Calibri"/>
              </a:rPr>
              <a:t>approaches</a:t>
            </a:r>
            <a:r>
              <a:rPr lang="en-CH" sz="1200" b="0" i="0" u="none" strike="noStrike">
                <a:solidFill>
                  <a:schemeClr val="dk1"/>
                </a:solidFill>
                <a:latin typeface="Calibri"/>
                <a:ea typeface="Calibri"/>
                <a:cs typeface="Calibri"/>
                <a:sym typeface="Calibri"/>
              </a:rPr>
              <a:t>. It </a:t>
            </a:r>
            <a:r>
              <a:rPr lang="en-GB" sz="1200" b="0" i="0" u="none" strike="noStrike">
                <a:solidFill>
                  <a:schemeClr val="dk1"/>
                </a:solidFill>
                <a:latin typeface="Calibri"/>
                <a:ea typeface="Calibri"/>
                <a:cs typeface="Calibri"/>
                <a:sym typeface="Calibri"/>
              </a:rPr>
              <a:t>refers to community engagement in epidemic response</a:t>
            </a:r>
            <a:r>
              <a:rPr lang="en-CH" sz="1200" b="0" i="0" u="none" strike="noStrike">
                <a:solidFill>
                  <a:schemeClr val="dk1"/>
                </a:solidFill>
                <a:latin typeface="Calibri"/>
                <a:ea typeface="Calibri"/>
                <a:cs typeface="Calibri"/>
                <a:sym typeface="Calibri"/>
              </a:rPr>
              <a:t>, including </a:t>
            </a:r>
            <a:r>
              <a:rPr lang="en-US" sz="1200"/>
              <a:t>CEA approaches and processes that aim at providing timely, relevant and actionable information, seeks to ensure we work collaboratively with communities to promote social and behaviour changes and to encourage community-led solutions</a:t>
            </a:r>
          </a:p>
          <a:p>
            <a:pPr marL="171450" lvl="0" indent="-171450" algn="l" rtl="0">
              <a:lnSpc>
                <a:spcPct val="100000"/>
              </a:lnSpc>
              <a:spcBef>
                <a:spcPts val="360"/>
              </a:spcBef>
              <a:spcAft>
                <a:spcPts val="0"/>
              </a:spcAft>
              <a:buClr>
                <a:schemeClr val="dk1"/>
              </a:buClr>
              <a:buSzPts val="1200"/>
              <a:buFont typeface="Arial"/>
              <a:buChar char="•"/>
            </a:pPr>
            <a:endParaRPr lang="en-CH" sz="1200" b="0" i="0" u="none" strike="noStrike">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100</a:t>
            </a:fld>
            <a:endParaRPr lang="en-US" altLang="ru-RU"/>
          </a:p>
        </p:txBody>
      </p:sp>
    </p:spTree>
    <p:extLst>
      <p:ext uri="{BB962C8B-B14F-4D97-AF65-F5344CB8AC3E}">
        <p14:creationId xmlns:p14="http://schemas.microsoft.com/office/powerpoint/2010/main" val="7236125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101</a:t>
            </a:fld>
            <a:endParaRPr lang="en-US" altLang="ru-RU"/>
          </a:p>
        </p:txBody>
      </p:sp>
    </p:spTree>
    <p:extLst>
      <p:ext uri="{BB962C8B-B14F-4D97-AF65-F5344CB8AC3E}">
        <p14:creationId xmlns:p14="http://schemas.microsoft.com/office/powerpoint/2010/main" val="11575115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102</a:t>
            </a:fld>
            <a:endParaRPr lang="en-US" altLang="ru-RU"/>
          </a:p>
        </p:txBody>
      </p:sp>
    </p:spTree>
    <p:extLst>
      <p:ext uri="{BB962C8B-B14F-4D97-AF65-F5344CB8AC3E}">
        <p14:creationId xmlns:p14="http://schemas.microsoft.com/office/powerpoint/2010/main" val="242122250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0" indent="0">
              <a:lnSpc>
                <a:spcPct val="80000"/>
              </a:lnSpc>
              <a:buNone/>
            </a:pPr>
            <a:endParaRPr lang="en-GB" sz="2000" dirty="0">
              <a:latin typeface="Calibri" charset="0"/>
              <a:ea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dirty="0">
                <a:solidFill>
                  <a:schemeClr val="tx1"/>
                </a:solidFill>
                <a:effectLst/>
                <a:latin typeface="Times New Roman" pitchFamily="18" charset="0"/>
                <a:ea typeface="ＭＳ Ｐゴシック" charset="-128"/>
                <a:cs typeface="ＭＳ Ｐゴシック" charset="0"/>
              </a:rPr>
              <a:t>This is to get participants thinking about what their responsibility is to CEA and what they will do differently as a result of this CEA training when they go back to their places of work</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Give participants 15-20 mins for this exercise, depending on time available</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The exercise can be done individual or in breakout rooms i.e., all the participants from one department, organization, or working on the same operation</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They can use the CEA Action Plan word template (in the group exercises folder) or using a paper and pen</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Ask them to take a photo of their plan or save the word document and then post it in the chat for others to see – they can also put it on their office wall</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Facilitators should keep a copy of the plans as a record of what can be followed up and supported after the training. </a:t>
            </a:r>
            <a:r>
              <a:rPr lang="en-GB" sz="2000" b="1" kern="1200" baseline="0" dirty="0">
                <a:solidFill>
                  <a:schemeClr val="tx1"/>
                </a:solidFill>
                <a:effectLst/>
                <a:latin typeface="Times New Roman" pitchFamily="18" charset="0"/>
                <a:ea typeface="ＭＳ Ｐゴシック" charset="-128"/>
                <a:cs typeface="ＭＳ Ｐゴシック" charset="0"/>
              </a:rPr>
              <a:t>DOWNLOAD THE PHOTOS AND PLAN WHILE PARTICIPANTS ARE STILL ON ZOOM OR YOU MAY NOT BE ABLE TO ACCESS THEM LATER. </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There is also an option to set this as homework if appropriate by asking participants to submit a CEA action plan over the next few weeks</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A shorter, simpler alternative if time is limited is to use a Jamboard and ask participants to write three things they will do differently following the training on a sticky notes</a:t>
            </a:r>
            <a:endParaRPr lang="en-GB" sz="2000" kern="1200" dirty="0">
              <a:solidFill>
                <a:schemeClr val="tx1"/>
              </a:solidFill>
              <a:effectLst/>
              <a:latin typeface="Times New Roman" pitchFamily="18" charset="0"/>
              <a:ea typeface="ＭＳ Ｐゴシック" charset="-128"/>
              <a:cs typeface="ＭＳ Ｐゴシック" charset="0"/>
            </a:endParaRPr>
          </a:p>
          <a:p>
            <a:pPr marL="0" lvl="0" indent="0" algn="l" rtl="0">
              <a:spcBef>
                <a:spcPts val="0"/>
              </a:spcBef>
              <a:spcAft>
                <a:spcPts val="0"/>
              </a:spcAft>
              <a:buNone/>
            </a:pPr>
            <a:endParaRPr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233801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571500" indent="-342900">
              <a:buFont typeface="Arial" panose="020B0604020202020204" pitchFamily="34" charset="0"/>
              <a:buChar char="•"/>
            </a:pPr>
            <a:endParaRPr lang="en-GB" sz="1804" b="1" i="0" u="none" strike="noStrike" cap="none" dirty="0">
              <a:solidFill>
                <a:schemeClr val="dk1"/>
              </a:solidFill>
              <a:effectLst/>
              <a:latin typeface="Calibri"/>
              <a:ea typeface="Calibri"/>
              <a:cs typeface="Calibri"/>
              <a:sym typeface="Calibri"/>
            </a:endParaRPr>
          </a:p>
          <a:p>
            <a:pPr marL="342900" lvl="0" indent="-342900" algn="l" rtl="0">
              <a:spcBef>
                <a:spcPts val="0"/>
              </a:spcBef>
              <a:spcAft>
                <a:spcPts val="0"/>
              </a:spcAft>
              <a:buFontTx/>
              <a:buChar char="-"/>
            </a:pPr>
            <a:r>
              <a:rPr lang="en-GB" dirty="0"/>
              <a:t>Answer any outstanding questions from participants</a:t>
            </a:r>
          </a:p>
          <a:p>
            <a:pPr marL="342900" lvl="0" indent="-342900" algn="l" rtl="0">
              <a:spcBef>
                <a:spcPts val="0"/>
              </a:spcBef>
              <a:spcAft>
                <a:spcPts val="0"/>
              </a:spcAft>
              <a:buFontTx/>
              <a:buChar char="-"/>
            </a:pPr>
            <a:endParaRPr lang="en-GB" dirty="0"/>
          </a:p>
          <a:p>
            <a:pPr marL="342900" lvl="0" indent="-342900" algn="l" rtl="0">
              <a:spcBef>
                <a:spcPts val="0"/>
              </a:spcBef>
              <a:spcAft>
                <a:spcPts val="0"/>
              </a:spcAft>
              <a:buFontTx/>
              <a:buChar char="-"/>
            </a:pPr>
            <a:r>
              <a:rPr lang="en-GB" dirty="0"/>
              <a:t>Share the link for the post-test and stress this is not to test them, but to test if we did a good job as trainers</a:t>
            </a:r>
          </a:p>
          <a:p>
            <a:pPr marL="342900" lvl="0" indent="-342900" algn="l" rtl="0">
              <a:spcBef>
                <a:spcPts val="0"/>
              </a:spcBef>
              <a:spcAft>
                <a:spcPts val="0"/>
              </a:spcAft>
              <a:buFontTx/>
              <a:buChar char="-"/>
            </a:pPr>
            <a:endParaRPr lang="en-GB" dirty="0"/>
          </a:p>
          <a:p>
            <a:pPr marL="342900" lvl="0" indent="-342900" algn="l" rtl="0">
              <a:spcBef>
                <a:spcPts val="0"/>
              </a:spcBef>
              <a:spcAft>
                <a:spcPts val="0"/>
              </a:spcAft>
              <a:buFontTx/>
              <a:buChar char="-"/>
            </a:pPr>
            <a:r>
              <a:rPr lang="en-GB" dirty="0"/>
              <a:t>Share the link for the training evaluation form and explain this provides us with important feedback on what we need to improve to make the training more effective</a:t>
            </a:r>
          </a:p>
          <a:p>
            <a:pPr marL="342900" lvl="0" indent="-342900" algn="l" rtl="0">
              <a:spcBef>
                <a:spcPts val="0"/>
              </a:spcBef>
              <a:spcAft>
                <a:spcPts val="0"/>
              </a:spcAft>
              <a:buFontTx/>
              <a:buChar char="-"/>
            </a:pPr>
            <a:endParaRPr lang="en-GB" dirty="0"/>
          </a:p>
          <a:p>
            <a:pPr marL="342900" lvl="0" indent="-342900" algn="l" rtl="0">
              <a:spcBef>
                <a:spcPts val="0"/>
              </a:spcBef>
              <a:spcAft>
                <a:spcPts val="0"/>
              </a:spcAft>
              <a:buFontTx/>
              <a:buChar char="-"/>
            </a:pPr>
            <a:r>
              <a:rPr lang="en-GB" dirty="0"/>
              <a:t>Share out certificates and give any closing speeches</a:t>
            </a:r>
            <a:endParaRPr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619210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496" name="Google Shape;496;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 and verbal</a:t>
            </a:r>
          </a:p>
          <a:p>
            <a:endParaRPr lang="en-GB" b="1" dirty="0"/>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1" dirty="0">
                <a:latin typeface="+mn-lt"/>
                <a:ea typeface="Calibri"/>
                <a:cs typeface="Calibri"/>
                <a:sym typeface="Calibri"/>
              </a:rPr>
              <a:t>BEFORE</a:t>
            </a:r>
            <a:r>
              <a:rPr lang="en-GB" sz="1800" b="0" dirty="0">
                <a:latin typeface="+mn-lt"/>
                <a:ea typeface="Calibri"/>
                <a:cs typeface="Calibri"/>
                <a:sym typeface="Calibri"/>
              </a:rPr>
              <a:t> showing the content on the slide, ask participants if they think there is time for engaging communities and being participatory in emergency operations</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0" dirty="0">
                <a:latin typeface="+mn-lt"/>
                <a:ea typeface="Calibri"/>
                <a:cs typeface="Calibri"/>
                <a:sym typeface="Calibri"/>
              </a:rPr>
              <a:t>Ask them what the risks might be if we don’t engage communities</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0" dirty="0">
                <a:latin typeface="+mn-lt"/>
                <a:ea typeface="Calibri"/>
                <a:cs typeface="Calibri"/>
                <a:sym typeface="Calibri"/>
              </a:rPr>
              <a:t>Ask if anyone has an example they can share of when things </a:t>
            </a:r>
            <a:r>
              <a:rPr lang="en-GB" sz="1800" dirty="0">
                <a:solidFill>
                  <a:schemeClr val="dk1"/>
                </a:solidFill>
                <a:latin typeface="Times New Roman"/>
                <a:ea typeface="Times New Roman"/>
                <a:cs typeface="Times New Roman"/>
                <a:sym typeface="Times New Roman"/>
              </a:rPr>
              <a:t>have gone wrong in an emergency operation because there was not enough engagement with the community. Take 2-3 examples. It can also help to have an example of your own to share as facilitator</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dirty="0">
              <a:solidFill>
                <a:schemeClr val="dk1"/>
              </a:solidFill>
              <a:latin typeface="Times New Roman"/>
              <a:ea typeface="Times New Roman"/>
              <a:cs typeface="Times New Roman"/>
              <a:sym typeface="Times New Roman"/>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0" dirty="0">
                <a:solidFill>
                  <a:schemeClr val="dk1"/>
                </a:solidFill>
                <a:latin typeface="Times New Roman"/>
                <a:ea typeface="Calibri"/>
                <a:cs typeface="Times New Roman"/>
                <a:sym typeface="Times New Roman"/>
              </a:rPr>
              <a:t>Then show the graphic on the slide and explain these </a:t>
            </a:r>
            <a:r>
              <a:rPr lang="en-GB" sz="1800" dirty="0">
                <a:solidFill>
                  <a:schemeClr val="dk1"/>
                </a:solidFill>
                <a:latin typeface="+mn-lt"/>
                <a:ea typeface="Calibri"/>
                <a:cs typeface="Calibri"/>
                <a:sym typeface="Calibri"/>
              </a:rPr>
              <a:t>findings were collected by Ground Truth Solutions and represent the views of nearly 10,000 people across 10 countries affected by disaster and crisis. </a:t>
            </a:r>
            <a:r>
              <a:rPr lang="en-GB" sz="1804" dirty="0">
                <a:solidFill>
                  <a:schemeClr val="dk1"/>
                </a:solidFill>
                <a:latin typeface="+mn-lt"/>
                <a:ea typeface="Calibri"/>
                <a:cs typeface="Calibri"/>
                <a:sym typeface="Calibri"/>
              </a:rPr>
              <a:t>It shows that 51% of aid provided does not meet people’s priority needs – that means half of what aid agencies do is not meeting the main needs in communities. This represents a massive waste of time, human resource and funding on the part of aid agencies</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4" dirty="0">
              <a:solidFill>
                <a:schemeClr val="dk1"/>
              </a:solidFill>
              <a:latin typeface="+mn-lt"/>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5" kern="1200" dirty="0">
                <a:solidFill>
                  <a:schemeClr val="tx1"/>
                </a:solidFill>
                <a:effectLst/>
                <a:latin typeface="+mn-lt"/>
                <a:ea typeface="+mn-ea"/>
                <a:cs typeface="+mn-cs"/>
              </a:rPr>
              <a:t>Despite the increased urgency and complexity, it is still important, necessary, and possible to engage communities in emergency response operations. Unfortunately, there are many examples of operations going wrong because they did not sufficiently engage the local population, from aid items being sold in markets, to volunteers and staff being attacked and even killed, because of fear and misunderstanding in the community.</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dirty="0"/>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8462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r>
              <a:rPr lang="en-GB" dirty="0"/>
              <a:t>Facilitator notes</a:t>
            </a:r>
          </a:p>
          <a:p>
            <a:pPr marL="0" lvl="0" indent="0" algn="l" rtl="0">
              <a:lnSpc>
                <a:spcPct val="100000"/>
              </a:lnSpc>
              <a:spcBef>
                <a:spcPts val="542"/>
              </a:spcBef>
              <a:spcAft>
                <a:spcPts val="0"/>
              </a:spcAft>
              <a:buSzPts val="1400"/>
              <a:buNone/>
            </a:pPr>
            <a:endParaRPr lang="en-GB" dirty="0"/>
          </a:p>
          <a:p>
            <a:pPr marL="0" lvl="0" indent="0" algn="l" rtl="0">
              <a:lnSpc>
                <a:spcPct val="100000"/>
              </a:lnSpc>
              <a:spcBef>
                <a:spcPts val="542"/>
              </a:spcBef>
              <a:spcAft>
                <a:spcPts val="0"/>
              </a:spcAft>
              <a:buSzPts val="1400"/>
              <a:buNone/>
            </a:pPr>
            <a:r>
              <a:rPr lang="en-GB" dirty="0"/>
              <a:t>- The next few slides will look at the CEA approaches we discussed during the definition – Open, honest communication, Participation, Feedback and complaints, and Community understanding in more detail. Explaining what these are and giving examples from around the Movement to bring them to life</a:t>
            </a:r>
            <a:endParaRPr dirty="0"/>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612105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dirty="0">
                <a:solidFill>
                  <a:srgbClr val="F5333F"/>
                </a:solidFill>
                <a:latin typeface="Open Sans"/>
                <a:ea typeface="Open Sans"/>
                <a:cs typeface="Open Sans"/>
                <a:sym typeface="Open Sans"/>
              </a:rPr>
              <a:t>FACILITATORS NOTES – Chat and verbal</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0" dirty="0">
                <a:solidFill>
                  <a:srgbClr val="F5333F"/>
                </a:solidFill>
                <a:latin typeface="Open Sans"/>
                <a:ea typeface="Open Sans"/>
                <a:cs typeface="Open Sans"/>
                <a:sym typeface="Open Sans"/>
              </a:rPr>
              <a:t>First ask participants of how they have included open, honest communication with communities in their programmes or operations</a:t>
            </a:r>
          </a:p>
          <a:p>
            <a:pPr marL="285750" indent="-285750">
              <a:spcBef>
                <a:spcPts val="0"/>
              </a:spcBef>
              <a:buFontTx/>
              <a:buChar char="-"/>
            </a:pPr>
            <a:r>
              <a:rPr lang="en-GB" sz="1800" dirty="0"/>
              <a:t>Take responses both verbally and in chat and if no one responds, ask someone yourself (and make a point that if no one responds, you will cold call people randomly. Also good to cold call people with their videos off to get them back on their toes).</a:t>
            </a:r>
            <a:endParaRPr lang="en-GB" sz="1800" b="0" dirty="0">
              <a:latin typeface="Calibri"/>
              <a:cs typeface="Calibri"/>
            </a:endParaRPr>
          </a:p>
          <a:p>
            <a:pPr marL="285750" indent="-285750">
              <a:spcBef>
                <a:spcPts val="0"/>
              </a:spcBef>
              <a:buFontTx/>
              <a:buChar char="-"/>
            </a:pPr>
            <a:r>
              <a:rPr lang="en-GB" sz="1800" dirty="0"/>
              <a:t>While someone is sharing verbally, see if there are responses in chat and read/respond to them when the verbal response is wrapped up</a:t>
            </a: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o</a:t>
            </a:r>
            <a:r>
              <a:rPr lang="en-GB" sz="1800" b="1" dirty="0">
                <a:solidFill>
                  <a:schemeClr val="dk1"/>
                </a:solidFill>
                <a:latin typeface="Calibri"/>
                <a:cs typeface="Calibri"/>
                <a:sym typeface="Calibri"/>
              </a:rPr>
              <a:t>pen, honest </a:t>
            </a:r>
            <a:r>
              <a:rPr lang="en-GB" sz="1800" b="1" dirty="0">
                <a:latin typeface="Calibri"/>
                <a:cs typeface="Calibri"/>
                <a:sym typeface="Calibri"/>
              </a:rPr>
              <a:t>regular communication </a:t>
            </a:r>
            <a:r>
              <a:rPr lang="en-GB" sz="1800" b="0" dirty="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 For example,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dirty="0">
                <a:solidFill>
                  <a:schemeClr val="tx1"/>
                </a:solidFill>
                <a:latin typeface="Open Sans"/>
                <a:ea typeface="Open Sans"/>
                <a:cs typeface="Open Sans"/>
                <a:sym typeface="Open Sans"/>
              </a:rPr>
              <a:t>Community meetings to introduce the National Society and explain ways of working</a:t>
            </a:r>
          </a:p>
          <a:p>
            <a:pPr marL="800100" lvl="1" indent="-342900">
              <a:spcAft>
                <a:spcPts val="1800"/>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Noticeboards in communities with information on program aims and timelines</a:t>
            </a:r>
          </a:p>
          <a:p>
            <a:pPr marL="800100" lvl="1" indent="-342900">
              <a:spcAft>
                <a:spcPts val="1800"/>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Sending SMS with information on the aid items people can expect to receive</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b="0" i="0" u="none" strike="noStrike" cap="none" dirty="0">
                <a:solidFill>
                  <a:schemeClr val="dk1"/>
                </a:solidFill>
                <a:effectLst/>
                <a:latin typeface="Calibri"/>
                <a:ea typeface="Calibri"/>
                <a:cs typeface="Calibri"/>
                <a:sym typeface="Calibri"/>
              </a:rPr>
              <a:t>Sharing timely, accurate information during an epidemic epidemic through the most trusted channels, to support people to adopt practices that reduce the spread of infection and to reduce fear, stigma, and panic by addressing rumours and misinformation </a:t>
            </a:r>
          </a:p>
          <a:p>
            <a:pPr marL="800100" lvl="1" indent="-342900">
              <a:spcAft>
                <a:spcPts val="1800"/>
              </a:spcAft>
              <a:buClr>
                <a:srgbClr val="FF0000"/>
              </a:buClr>
              <a:buSzPts val="2200"/>
              <a:buFont typeface="Arial" panose="020B0604020202020204" pitchFamily="34" charset="0"/>
              <a:buChar char="•"/>
            </a:pPr>
            <a:r>
              <a:rPr lang="en-GB" sz="2400" dirty="0">
                <a:solidFill>
                  <a:schemeClr val="lt1"/>
                </a:solidFill>
                <a:latin typeface="Open Sans"/>
                <a:ea typeface="Open Sans"/>
                <a:cs typeface="Open Sans"/>
                <a:sym typeface="Open Sans"/>
              </a:rPr>
              <a:t>Interactive radio chat shows to encourage safe practices and answer people’s questions</a:t>
            </a:r>
            <a:endParaRPr lang="en-GB" sz="1800" dirty="0">
              <a:solidFill>
                <a:schemeClr val="tx1"/>
              </a:solidFill>
              <a:latin typeface="Open Sans"/>
              <a:ea typeface="Open Sans"/>
              <a:cs typeface="Open Sans"/>
              <a:sym typeface="Open Sans"/>
            </a:endParaRP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rtl="0">
              <a:lnSpc>
                <a:spcPct val="100000"/>
              </a:lnSpc>
              <a:spcBef>
                <a:spcPts val="1140"/>
              </a:spcBef>
              <a:spcAft>
                <a:spcPts val="0"/>
              </a:spcAft>
              <a:buClr>
                <a:schemeClr val="dk1"/>
              </a:buClr>
              <a:buSzPts val="1800"/>
              <a:buFont typeface="Calibri"/>
              <a:buNone/>
            </a:pPr>
            <a:r>
              <a:rPr lang="en-GB" sz="1800" b="1" dirty="0">
                <a:latin typeface="Calibri"/>
                <a:ea typeface="Calibri"/>
                <a:cs typeface="Calibri"/>
                <a:sym typeface="Calibri"/>
              </a:rPr>
              <a:t>These examples are from the CEA Guide and can be exchanged for ones from your region, country or National Society </a:t>
            </a:r>
            <a:endParaRPr b="1"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Good communication in Malawi helps tackle corruption by community leaders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During focus group discussions for a resilience programme, Malawi Red Cross Society (MRCS) was made aware of issues with community leaders replacing names on distribution lists, made worse by a cultural reluctance to complain in Malawi. So as part of a cyclone response, the National Society implemented three simple measures to stop this practice happening:</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1. Volunteers were trained on community engagement approaches, including people’s rights, what information to share with communities and how to collect and respond to feedback</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2. Awareness sessions were held to explain the objectives of the response, who would be supported, the items being distributed and how people could confidentially share any complaints or concerns. This information was also shared tent to tent by volunteers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3. Feedback and complaints systems were set up including suggestion boxes, a telephone line and face to face with MRCS volunteers. Help desks were also established during all distributions so that any problems on the day could be captured and resolved quickly.</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By ensuring people knew their rights and entitlements and how they could safely and confidentially complain, MRCS was able to prevent several cases of corruption or intimidation by community leaders. As well as rolling out training to all volunteers, MRCS is now briefing community leaders too, to ensure they understand MRCS’ mandate and zero-tolerance approach to corruption. Read the full case study - https://</a:t>
            </a:r>
            <a:r>
              <a:rPr lang="en-GB" sz="1804" dirty="0" err="1">
                <a:solidFill>
                  <a:schemeClr val="dk1"/>
                </a:solidFill>
                <a:latin typeface="Calibri"/>
                <a:ea typeface="Calibri"/>
                <a:cs typeface="Calibri"/>
                <a:sym typeface="Calibri"/>
              </a:rPr>
              <a:t>communityengagementhub.org</a:t>
            </a:r>
            <a:r>
              <a:rPr lang="en-GB" sz="1804" dirty="0">
                <a:solidFill>
                  <a:schemeClr val="dk1"/>
                </a:solidFill>
                <a:latin typeface="Calibri"/>
                <a:ea typeface="Calibri"/>
                <a:cs typeface="Calibri"/>
                <a:sym typeface="Calibri"/>
              </a:rPr>
              <a:t>/</a:t>
            </a:r>
            <a:r>
              <a:rPr lang="en-GB" sz="1804" dirty="0" err="1">
                <a:solidFill>
                  <a:schemeClr val="dk1"/>
                </a:solidFill>
                <a:latin typeface="Calibri"/>
                <a:ea typeface="Calibri"/>
                <a:cs typeface="Calibri"/>
                <a:sym typeface="Calibri"/>
              </a:rPr>
              <a:t>wp</a:t>
            </a:r>
            <a:r>
              <a:rPr lang="en-GB" sz="1804" dirty="0">
                <a:solidFill>
                  <a:schemeClr val="dk1"/>
                </a:solidFill>
                <a:latin typeface="Calibri"/>
                <a:ea typeface="Calibri"/>
                <a:cs typeface="Calibri"/>
                <a:sym typeface="Calibri"/>
              </a:rPr>
              <a:t>-content/uploads/sites/2/2020/04/MRCS-fighting-corruption-case-</a:t>
            </a:r>
            <a:r>
              <a:rPr lang="en-GB" sz="1804" dirty="0" err="1">
                <a:solidFill>
                  <a:schemeClr val="dk1"/>
                </a:solidFill>
                <a:latin typeface="Calibri"/>
                <a:ea typeface="Calibri"/>
                <a:cs typeface="Calibri"/>
                <a:sym typeface="Calibri"/>
              </a:rPr>
              <a:t>study.pdf</a:t>
            </a:r>
            <a:r>
              <a:rPr lang="en-GB" sz="1804" dirty="0">
                <a:solidFill>
                  <a:schemeClr val="dk1"/>
                </a:solidFill>
                <a:latin typeface="Calibri"/>
                <a:ea typeface="Calibri"/>
                <a:cs typeface="Calibri"/>
                <a:sym typeface="Calibri"/>
              </a:rPr>
              <a:t> </a:t>
            </a: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i="0" u="none" strike="noStrike" cap="none" dirty="0">
                <a:solidFill>
                  <a:schemeClr val="dk1"/>
                </a:solidFill>
                <a:effectLst/>
                <a:latin typeface="Calibri"/>
                <a:ea typeface="Calibri"/>
                <a:cs typeface="Calibri"/>
                <a:sym typeface="Calibri"/>
              </a:rPr>
              <a:t>Bangladesh Red Crescent Society overcomes COVID-19 barriers to communicating</a:t>
            </a:r>
          </a:p>
          <a:p>
            <a:pPr marL="0" marR="0" lvl="0" indent="0" algn="l" defTabSz="914400" rtl="0" eaLnBrk="1" fontAlgn="auto" latinLnBrk="0" hangingPunct="1">
              <a:lnSpc>
                <a:spcPct val="100000"/>
              </a:lnSpc>
              <a:spcBef>
                <a:spcPts val="1140"/>
              </a:spcBef>
              <a:spcAft>
                <a:spcPts val="0"/>
              </a:spcAft>
              <a:buClr>
                <a:schemeClr val="dk1"/>
              </a:buClr>
              <a:buSzPts val="1800"/>
              <a:buFontTx/>
              <a:buNone/>
              <a:tabLst/>
              <a:defRPr/>
            </a:pPr>
            <a:r>
              <a:rPr lang="en-GB" sz="1804" b="0" i="0" u="none" strike="noStrike" cap="none" dirty="0">
                <a:solidFill>
                  <a:schemeClr val="dk1"/>
                </a:solidFill>
                <a:effectLst/>
                <a:latin typeface="Calibri"/>
                <a:ea typeface="Calibri"/>
                <a:cs typeface="Calibri"/>
                <a:sym typeface="Calibri"/>
              </a:rPr>
              <a:t>Traditionally Bangladesh Red Crescent Society (BDCRS) would use face-to-face methods to communicate with communities. However, the National Society had to scale up its use of social media when COVID-19 placed limitations on how people could meet. The National Society monitored comments on its social media accounts to understand what specific concerns people had and follow up posts were created to address their questions. For example, when BDRCS’ announced the vaccination campaign on its Facebook page, people had many questions about registrations and eligibility criteria, so a follow-up post replied with all the details. Before sharing publicly, posts and messages are sent to BDRCS and IFRC staff, volunteers, and their family and friends, to test whether they are understood and adjusted if needed. BDRCS’ Facebook page is a ‘Facebook verified’ source of information on the pandemic, with each post having an average reach of 87,372 people. Posts include images with text, animation, Facebook live sessions with experts, and other videos to encourage people to register for vaccinations and provide information. Questions received from the public are either answered or referred to the Bangladesh Government’s vaccination hotline number.</a:t>
            </a: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1" dirty="0">
                <a:latin typeface="Calibri"/>
                <a:ea typeface="Calibri"/>
                <a:cs typeface="Calibri"/>
                <a:sym typeface="Calibri"/>
              </a:rPr>
              <a:t>FACILITATOR NOTES - </a:t>
            </a:r>
            <a:r>
              <a:rPr lang="en-GB" sz="1800" b="1" dirty="0">
                <a:solidFill>
                  <a:srgbClr val="F5333F"/>
                </a:solidFill>
                <a:latin typeface="Open Sans"/>
                <a:ea typeface="Open Sans"/>
                <a:cs typeface="Open Sans"/>
                <a:sym typeface="Open Sans"/>
              </a:rPr>
              <a:t>Chat and verbal</a:t>
            </a:r>
            <a:endParaRPr lang="en-GB" sz="1800" b="1" dirty="0">
              <a:latin typeface="Calibri"/>
              <a:ea typeface="Calibri"/>
              <a:cs typeface="Calibri"/>
              <a:sym typeface="Calibri"/>
            </a:endParaRP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285750" marR="0" lvl="0" indent="-285750" algn="l" rtl="0">
              <a:lnSpc>
                <a:spcPct val="100000"/>
              </a:lnSpc>
              <a:spcBef>
                <a:spcPts val="0"/>
              </a:spcBef>
              <a:spcAft>
                <a:spcPts val="0"/>
              </a:spcAft>
              <a:buClr>
                <a:srgbClr val="F5333F"/>
              </a:buClr>
              <a:buSzPts val="1800"/>
              <a:buFontTx/>
              <a:buChar char="-"/>
            </a:pPr>
            <a:r>
              <a:rPr lang="en-GB" sz="1800" b="0" dirty="0">
                <a:solidFill>
                  <a:srgbClr val="F5333F"/>
                </a:solidFill>
                <a:latin typeface="Open Sans"/>
                <a:ea typeface="Open Sans"/>
                <a:cs typeface="Open Sans"/>
                <a:sym typeface="Open Sans"/>
              </a:rPr>
              <a:t>First ask participants of how they have  supported community participation in their programmes or operations</a:t>
            </a:r>
          </a:p>
          <a:p>
            <a:pPr marL="285750" indent="-285750">
              <a:spcBef>
                <a:spcPts val="0"/>
              </a:spcBef>
              <a:buFontTx/>
              <a:buChar char="-"/>
            </a:pPr>
            <a:r>
              <a:rPr lang="en-GB" sz="1800" dirty="0"/>
              <a:t>Take responses both verbally and in chat and if no one responds, ask someone yourself (and make a point that if no one responds, you will cold call people randomly. Also good to cold call people with their videos off to get them back on their toes).</a:t>
            </a:r>
            <a:endParaRPr lang="en-GB" sz="1800" b="0" dirty="0">
              <a:latin typeface="Calibri"/>
              <a:cs typeface="Calibri"/>
            </a:endParaRPr>
          </a:p>
          <a:p>
            <a:pPr marL="285750" indent="-285750">
              <a:spcBef>
                <a:spcPts val="0"/>
              </a:spcBef>
              <a:buFontTx/>
              <a:buChar char="-"/>
            </a:pPr>
            <a:r>
              <a:rPr lang="en-GB" sz="1800" dirty="0"/>
              <a:t>While someone is sharing verbally, see if there are responses in chat and read/respond to them when the verbal response is wrapped up.</a:t>
            </a: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a:t>
            </a: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ea typeface="Calibri"/>
                <a:cs typeface="Calibri"/>
                <a:sym typeface="Calibri"/>
              </a:rPr>
              <a:t>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 For example: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community project committees and meeting regularly to make decisions about the programme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Holding regular community meetings to update on progress, collect feedback, and agree on next steps with the community. </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communities to agree selection and vulnerability criteria for support, and then agreeing together who qualifies for that support</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Supporting communities to implement their own activities with just funding or technical support from the NS</a:t>
            </a: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endParaRPr lang="en-GB" sz="2000" b="0"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en-GB" sz="2000" b="1" dirty="0">
                <a:latin typeface="Calibri"/>
                <a:ea typeface="Calibri"/>
                <a:cs typeface="Calibri"/>
                <a:sym typeface="Calibri"/>
              </a:rPr>
              <a:t>These examples are from the CEA Guide and can be exchanged for ones from your region, country or National Society </a:t>
            </a:r>
            <a:endParaRPr lang="en-GB" sz="2000" b="1" dirty="0"/>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l" rtl="0">
              <a:lnSpc>
                <a:spcPct val="100000"/>
              </a:lnSpc>
              <a:spcBef>
                <a:spcPts val="542"/>
              </a:spcBef>
              <a:spcAft>
                <a:spcPts val="0"/>
              </a:spcAft>
              <a:buSzPts val="1400"/>
              <a:buNone/>
            </a:pPr>
            <a:r>
              <a:rPr lang="en-GB" b="1" dirty="0"/>
              <a:t>Advisory committees strengthen services and social cohesion in Turkey</a:t>
            </a:r>
          </a:p>
          <a:p>
            <a:pPr marL="0" lvl="0" indent="0" algn="l" rtl="0">
              <a:lnSpc>
                <a:spcPct val="100000"/>
              </a:lnSpc>
              <a:spcBef>
                <a:spcPts val="542"/>
              </a:spcBef>
              <a:spcAft>
                <a:spcPts val="0"/>
              </a:spcAft>
              <a:buSzPts val="1400"/>
              <a:buNone/>
            </a:pPr>
            <a:r>
              <a:rPr lang="en-GB" dirty="0"/>
              <a:t>To ensure Turkish Red Crescent Society (TRCS) community centres are providing services relevant to people’s needs, advisory committees have been formed at each community centre, comprising members of the local community, migrants, and other vulnerable groups. The committees meet once a month, and bring together the National Society, local government, and community members. They are an opportunity to discuss how to adjust community centre activities and to advocate on wider issues to relevant stakeholders. At the first meeting, a one-pager to explain the objectives, responsibilities and working modalities of the committee was discussed and agreed.</a:t>
            </a:r>
          </a:p>
          <a:p>
            <a:pPr marL="0" lvl="0" indent="0" algn="l" rtl="0">
              <a:lnSpc>
                <a:spcPct val="100000"/>
              </a:lnSpc>
              <a:spcBef>
                <a:spcPts val="542"/>
              </a:spcBef>
              <a:spcAft>
                <a:spcPts val="0"/>
              </a:spcAft>
              <a:buSzPts val="1400"/>
              <a:buNone/>
            </a:pPr>
            <a:endParaRPr lang="en-GB" dirty="0"/>
          </a:p>
          <a:p>
            <a:pPr marL="0" lvl="0" indent="0" algn="l" rtl="0">
              <a:lnSpc>
                <a:spcPct val="100000"/>
              </a:lnSpc>
              <a:spcBef>
                <a:spcPts val="900"/>
              </a:spcBef>
              <a:spcAft>
                <a:spcPts val="0"/>
              </a:spcAft>
              <a:buSzPts val="1400"/>
              <a:buNone/>
            </a:pPr>
            <a:r>
              <a:rPr lang="en-GB" sz="2000" b="1" dirty="0"/>
              <a:t>Community Based Action Teams in Indonesia plan their own COVID-19 response activities</a:t>
            </a:r>
            <a:endParaRPr lang="en-GB" dirty="0"/>
          </a:p>
          <a:p>
            <a:pPr marL="0" lvl="0" indent="0" algn="l" rtl="0">
              <a:lnSpc>
                <a:spcPct val="100000"/>
              </a:lnSpc>
              <a:spcBef>
                <a:spcPts val="900"/>
              </a:spcBef>
              <a:spcAft>
                <a:spcPts val="0"/>
              </a:spcAft>
              <a:buSzPts val="1400"/>
              <a:buNone/>
            </a:pPr>
            <a:r>
              <a:rPr lang="en-GB" sz="2000" b="0" dirty="0" err="1"/>
              <a:t>Palang</a:t>
            </a:r>
            <a:r>
              <a:rPr lang="en-GB" sz="2000" b="0" dirty="0"/>
              <a:t> Merah Indonesia (PMI) – the Indonesian Red Cross – regularly work through Community Based Action Teams (CBATs) in Communities. These volunteer groups are trained as first responders in a disaster and act as the link between the National Society and the wider community. To support communities to lead their own response to COVID-19, PMI provided cash grants to CBATs, which they could use depending on the specific needs in their community. PMI provided a broad list of activities the grants could be used for, including contact tracing, health promotion, mask and handwashing station production, disinfection, or surveillance, but the decision on how to use the funding sat with the community. CBATs received orientations and training online, using Zoom and WhatsApp, which covered guidance on the grant, budgeting and monitoring, and prevention of COVID-19. To ensure full community participation in the process, PMI also provided training to CBAT members on how they could receive input, suggestions, and complaints, on how the grants were being used from the wider community.</a:t>
            </a:r>
            <a:endParaRPr lang="en-GB" dirty="0"/>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Pts val="1400"/>
                <a:buFontTx/>
                <a:buNone/>
                <a:tabLst/>
                <a:defRPr/>
              </a:pPr>
              <a:t>14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F5333F"/>
              </a:buClr>
              <a:buSzPts val="1800"/>
              <a:buFont typeface="Open Sans"/>
              <a:buNone/>
              <a:tabLst/>
              <a:defRPr/>
            </a:pPr>
            <a:r>
              <a:rPr lang="en-GB" sz="1800" b="1" dirty="0">
                <a:solidFill>
                  <a:srgbClr val="F5333F"/>
                </a:solidFill>
                <a:latin typeface="Open Sans"/>
                <a:ea typeface="Open Sans"/>
                <a:cs typeface="Open Sans"/>
                <a:sym typeface="Open Sans"/>
              </a:rPr>
              <a:t>FACILITATORS NOTES - Chat and verbal</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2000" b="0" dirty="0">
                <a:solidFill>
                  <a:srgbClr val="F5333F"/>
                </a:solidFill>
                <a:latin typeface="Open Sans"/>
                <a:ea typeface="Open Sans"/>
                <a:cs typeface="Open Sans"/>
                <a:sym typeface="Open Sans"/>
              </a:rPr>
              <a:t>First ask participants if they have any examples of feedback mechanisms in their programmes or operations</a:t>
            </a:r>
          </a:p>
          <a:p>
            <a:pPr marL="285750" indent="-285750">
              <a:spcBef>
                <a:spcPts val="0"/>
              </a:spcBef>
              <a:buFontTx/>
              <a:buChar char="-"/>
            </a:pPr>
            <a:r>
              <a:rPr lang="en-GB" sz="2000" dirty="0"/>
              <a:t>Take responses both verbally and in chat and if no one responds, ask someone yourself (and make a point that if no one responds, you will cold call people randomly. Also good to cold call people with their videos off to get them back on their toes).</a:t>
            </a:r>
            <a:endParaRPr lang="en-GB" sz="2000" b="0" dirty="0">
              <a:latin typeface="Calibri"/>
              <a:cs typeface="Calibri"/>
            </a:endParaRPr>
          </a:p>
          <a:p>
            <a:pPr marL="285750" indent="-285750">
              <a:spcBef>
                <a:spcPts val="0"/>
              </a:spcBef>
              <a:buFontTx/>
              <a:buChar char="-"/>
            </a:pPr>
            <a:r>
              <a:rPr lang="en-GB" sz="2000" dirty="0"/>
              <a:t>While someone is sharing verbally, see if there are responses in chat and read/respond to them when the verbal response is wrapped up.</a:t>
            </a:r>
            <a:endParaRPr lang="en-GB" sz="20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r>
              <a:rPr lang="en-GB" sz="2000" b="1" dirty="0">
                <a:solidFill>
                  <a:srgbClr val="F5333F"/>
                </a:solidFill>
                <a:latin typeface="Open Sans"/>
                <a:ea typeface="Open Sans"/>
                <a:cs typeface="Open Sans"/>
                <a:sym typeface="Open Sans"/>
              </a:rPr>
              <a:t>Explain </a:t>
            </a:r>
            <a:r>
              <a:rPr lang="en-GB" sz="1800" b="1" dirty="0">
                <a:solidFill>
                  <a:srgbClr val="F5333F"/>
                </a:solidFill>
                <a:latin typeface="Calibri"/>
                <a:ea typeface="Open Sans"/>
                <a:cs typeface="Calibri"/>
                <a:sym typeface="Calibri"/>
              </a:rPr>
              <a:t>f</a:t>
            </a:r>
            <a:r>
              <a:rPr lang="en-GB" sz="1800" b="1" dirty="0">
                <a:latin typeface="Calibri"/>
                <a:cs typeface="Calibri"/>
                <a:sym typeface="Calibri"/>
              </a:rPr>
              <a:t>eedback mechanisms </a:t>
            </a:r>
            <a:r>
              <a:rPr lang="en-GB" sz="1800" b="0" dirty="0">
                <a:latin typeface="Calibri"/>
                <a:cs typeface="Calibri"/>
                <a:sym typeface="Calibri"/>
              </a:rPr>
              <a:t>support us to receive, analyse, respond to, and act on, community questions, complaints, requests, suggestions, beliefs, rumours and praise. This can be about the </a:t>
            </a:r>
            <a:r>
              <a:rPr lang="en-GB" sz="18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 Examples include:</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Telephone hotlines where people can call and ask questions or share concerns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Community helpdesks during activities or at regular times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Suggestion boxes in communities where people can post written feedback</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Running surveys either face to face or online or by phone to ask questions about people’s satisfaction with a programme or what they think about specific issues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Volunteers are trained to listen to feedback and/or ask questions during activities such as house-to-house visits or health promotion sessions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Social media, such as Facebook, Twitter or WhatsApp can be used to collect feedback and ask specific question</a:t>
            </a:r>
            <a:endParaRPr dirty="0"/>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en-GB" sz="1800" b="1" dirty="0">
                <a:latin typeface="Calibri"/>
                <a:ea typeface="Calibri"/>
                <a:cs typeface="Calibri"/>
                <a:sym typeface="Calibri"/>
              </a:rPr>
              <a:t>These examples are from the CEA Guide and can be exchanged for ones from your region, country or National Society </a:t>
            </a:r>
            <a:endParaRPr lang="en-GB" sz="1800" b="1" dirty="0"/>
          </a:p>
          <a:p>
            <a:pPr marL="0" lvl="0" indent="0" algn="l" rtl="0">
              <a:lnSpc>
                <a:spcPct val="100000"/>
              </a:lnSpc>
              <a:spcBef>
                <a:spcPts val="540"/>
              </a:spcBef>
              <a:spcAft>
                <a:spcPts val="0"/>
              </a:spcAft>
              <a:buSzPts val="1400"/>
              <a:buNone/>
            </a:pPr>
            <a:endParaRPr sz="1800" dirty="0"/>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Growing a pilot National Society feedback mechanism</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In 2014, the Lebanese Red Cross Society (LRCS) piloted a small hotline to support a cash and voucher assistance (CVA) project, supported by British Red Cross. Initially managed by the disaster management team, it was soon handed over to the PMER team as the number of calls grew. The mechanism has now been systematized and rolled out to cover most LRCS programmes and operations and the number of calls has grown each year. The most common calls are requests for assistance, programme related issues, requests for information, positive and negative feedback, and a relatively small number of formal complaints. LRCS advertises the feedback mechanism through a variety of channels including SMS, during activities in communities, posters and flyers and through partner organizations. Key benefits from the feedback mechanism include LRCS can now respond much more quickly to problems, such as lost cash cards or liquidity issues with agents. Programme staff also report the information provided by the mechanism is extremely useful to assess and adapt their services to better meet peoples’ needs. Some of the feedback mechanism’s success is attributed to the fact it started small and has been continually improved and adapted based on experience. Read the full case study - https://</a:t>
            </a:r>
            <a:r>
              <a:rPr lang="en-GB" sz="1804" dirty="0" err="1">
                <a:solidFill>
                  <a:schemeClr val="dk1"/>
                </a:solidFill>
                <a:latin typeface="Calibri"/>
                <a:ea typeface="Calibri"/>
                <a:cs typeface="Calibri"/>
                <a:sym typeface="Calibri"/>
              </a:rPr>
              <a:t>communityengagementhub.org</a:t>
            </a:r>
            <a:r>
              <a:rPr lang="en-GB" sz="1804" dirty="0">
                <a:solidFill>
                  <a:schemeClr val="dk1"/>
                </a:solidFill>
                <a:latin typeface="Calibri"/>
                <a:ea typeface="Calibri"/>
                <a:cs typeface="Calibri"/>
                <a:sym typeface="Calibri"/>
              </a:rPr>
              <a:t>/</a:t>
            </a:r>
            <a:r>
              <a:rPr lang="en-GB" sz="1804" dirty="0" err="1">
                <a:solidFill>
                  <a:schemeClr val="dk1"/>
                </a:solidFill>
                <a:latin typeface="Calibri"/>
                <a:ea typeface="Calibri"/>
                <a:cs typeface="Calibri"/>
                <a:sym typeface="Calibri"/>
              </a:rPr>
              <a:t>wp</a:t>
            </a:r>
            <a:r>
              <a:rPr lang="en-GB" sz="1804" dirty="0">
                <a:solidFill>
                  <a:schemeClr val="dk1"/>
                </a:solidFill>
                <a:latin typeface="Calibri"/>
                <a:ea typeface="Calibri"/>
                <a:cs typeface="Calibri"/>
                <a:sym typeface="Calibri"/>
              </a:rPr>
              <a:t>-content/uploads/sites/2/2020/04/PMER_CRM-</a:t>
            </a:r>
            <a:r>
              <a:rPr lang="en-GB" sz="1804" dirty="0" err="1">
                <a:solidFill>
                  <a:schemeClr val="dk1"/>
                </a:solidFill>
                <a:latin typeface="Calibri"/>
                <a:ea typeface="Calibri"/>
                <a:cs typeface="Calibri"/>
                <a:sym typeface="Calibri"/>
              </a:rPr>
              <a:t>CaseStudy.docx</a:t>
            </a:r>
            <a:r>
              <a:rPr lang="en-GB" sz="1804" dirty="0">
                <a:solidFill>
                  <a:schemeClr val="dk1"/>
                </a:solidFill>
                <a:latin typeface="Calibri"/>
                <a:ea typeface="Calibri"/>
                <a:cs typeface="Calibri"/>
                <a:sym typeface="Calibri"/>
              </a:rPr>
              <a:t> </a:t>
            </a: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0" b="1" i="0" u="none" strike="noStrike" cap="none" dirty="0">
                <a:solidFill>
                  <a:schemeClr val="dk1"/>
                </a:solidFill>
                <a:effectLst/>
                <a:latin typeface="Calibri"/>
                <a:ea typeface="Calibri"/>
                <a:cs typeface="Calibri"/>
                <a:sym typeface="Calibri"/>
              </a:rPr>
              <a:t>Using WhatsApp in Peru to respond to COVID-19 questions and requests</a:t>
            </a:r>
            <a:endParaRPr lang="en-GB" sz="1800"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0" b="0" i="0" u="none" strike="noStrike" cap="none" dirty="0">
                <a:solidFill>
                  <a:schemeClr val="dk1"/>
                </a:solidFill>
                <a:effectLst/>
                <a:latin typeface="Calibri"/>
                <a:ea typeface="Calibri"/>
                <a:cs typeface="Calibri"/>
                <a:sym typeface="Calibri"/>
              </a:rPr>
              <a:t>When the COVID-19 pandemic forced the Peruvian Red Cross (PRC) and IFRC to suspend face-to-face activities with the Venezuelan migrant population, they needed to find a new remote way to provide assistance and respond to feedback. A previous assessment had found that 78 percent of Venezuelan migrants in Peru have access to a mobile phone and 99% use WhatsApp and Facebook to receive information. So, a WhatsApp business line was set up to answer questions or doubts about the pandemic, provide information on prevention, and identify, monitor, and address rumours or fake news related to COVID-19. A set of key messages on COVID-19 prevention and response, along with a question-and-answer sheet, were prepared in advance to be used by the WhatsApp line operators. Initially the line was launched with two community engagement operators, but later medical staff were brought in to support with certain questions. A WhatsApp group was also created between operators to help coordinate replies and guidelines developed to log and track responses. Since its launch, the line has proven very popular and now responds to a much wider range of enquiries, including supporting the Peruvian population. </a:t>
            </a:r>
          </a:p>
          <a:p>
            <a:pPr marL="0" lvl="0" indent="0" algn="l" rtl="0">
              <a:lnSpc>
                <a:spcPct val="100000"/>
              </a:lnSpc>
              <a:spcBef>
                <a:spcPts val="540"/>
              </a:spcBef>
              <a:spcAft>
                <a:spcPts val="0"/>
              </a:spcAft>
              <a:buSzPts val="1400"/>
              <a:buNone/>
            </a:pP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 - chat</a:t>
            </a:r>
            <a:endParaRPr dirty="0"/>
          </a:p>
          <a:p>
            <a:pPr marL="0" lvl="0" indent="0" algn="l" rtl="0">
              <a:spcBef>
                <a:spcPts val="1000"/>
              </a:spcBef>
              <a:spcAft>
                <a:spcPts val="0"/>
              </a:spcAft>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en-GB" sz="2000" b="1" dirty="0">
                <a:latin typeface="+mn-lt"/>
                <a:ea typeface="Calibri"/>
                <a:cs typeface="Calibri"/>
                <a:sym typeface="Calibri"/>
              </a:rPr>
              <a:t>BEFORE showing the answers on the slide:</a:t>
            </a:r>
            <a:endParaRPr lang="en-GB" sz="2000" dirty="0">
              <a:latin typeface="+mn-lt"/>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dirty="0"/>
              <a:t>Ask participants if they can think of reasons why we need to engage communities in our work</a:t>
            </a:r>
            <a:endParaRPr lang="en-GB" sz="2000" dirty="0">
              <a:latin typeface="+mn-lt"/>
              <a:ea typeface="Calibri"/>
              <a:cs typeface="Calibri"/>
            </a:endParaRPr>
          </a:p>
          <a:p>
            <a:pPr marL="285750" indent="-285750">
              <a:spcBef>
                <a:spcPts val="1000"/>
              </a:spcBef>
              <a:buClr>
                <a:schemeClr val="dk1"/>
              </a:buClr>
              <a:buSzPts val="2000"/>
              <a:buChar char="•"/>
            </a:pPr>
            <a:r>
              <a:rPr lang="en-GB" sz="2000" dirty="0"/>
              <a:t>Ask them to type their reasons in the chat box but NOT press the send button</a:t>
            </a:r>
          </a:p>
          <a:p>
            <a:pPr marL="285750" indent="-285750">
              <a:spcBef>
                <a:spcPts val="1000"/>
              </a:spcBef>
              <a:buClr>
                <a:schemeClr val="dk1"/>
              </a:buClr>
              <a:buSzPts val="2000"/>
              <a:buChar char="•"/>
            </a:pPr>
            <a:r>
              <a:rPr lang="en-GB" sz="2000" dirty="0"/>
              <a:t>After some time, check with everyone and when enough people have typed, ask them to press the send button</a:t>
            </a:r>
          </a:p>
          <a:p>
            <a:pPr marL="285750" indent="-285750">
              <a:spcBef>
                <a:spcPts val="1000"/>
              </a:spcBef>
              <a:buClr>
                <a:schemeClr val="dk1"/>
              </a:buClr>
              <a:buSzPts val="2000"/>
              <a:buChar char="•"/>
            </a:pPr>
            <a:r>
              <a:rPr lang="en-GB" sz="2000" dirty="0"/>
              <a:t>Go through the list and debrief</a:t>
            </a:r>
          </a:p>
          <a:p>
            <a:pPr marL="285750" lvl="0" indent="-285750" algn="l" rtl="0">
              <a:lnSpc>
                <a:spcPct val="100000"/>
              </a:lnSpc>
              <a:spcBef>
                <a:spcPts val="1000"/>
              </a:spcBef>
              <a:spcAft>
                <a:spcPts val="0"/>
              </a:spcAft>
              <a:buClr>
                <a:schemeClr val="dk1"/>
              </a:buClr>
              <a:buSzPts val="2000"/>
              <a:buFont typeface="Arial"/>
              <a:buChar char="•"/>
            </a:pPr>
            <a:r>
              <a:rPr lang="en-GB" sz="2000" dirty="0">
                <a:latin typeface="+mn-lt"/>
                <a:ea typeface="Calibri"/>
                <a:cs typeface="Calibri"/>
                <a:sym typeface="Calibri"/>
              </a:rPr>
              <a:t>There could be more correct reasons than those on the slide, but the five on the slide are the main ones</a:t>
            </a:r>
            <a:endParaRPr lang="en-GB" sz="2000" dirty="0"/>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spcBef>
                <a:spcPts val="541"/>
              </a:spcBef>
              <a:spcAft>
                <a:spcPts val="0"/>
              </a:spcAft>
              <a:buNone/>
            </a:pPr>
            <a:r>
              <a:rPr lang="en-GB" sz="1804" b="1" dirty="0">
                <a:solidFill>
                  <a:schemeClr val="dk1"/>
                </a:solidFill>
                <a:latin typeface="Calibri"/>
                <a:ea typeface="Calibri"/>
                <a:cs typeface="Calibri"/>
                <a:sym typeface="Calibri"/>
              </a:rPr>
              <a:t>Why do we need CEA in emergency response operations?</a:t>
            </a:r>
          </a:p>
          <a:p>
            <a:pPr marL="0" lvl="0" indent="0" algn="l" rtl="0">
              <a:spcBef>
                <a:spcPts val="541"/>
              </a:spcBef>
              <a:spcAft>
                <a:spcPts val="0"/>
              </a:spcAft>
              <a:buNone/>
            </a:pPr>
            <a:endParaRPr lang="en-GB" sz="1804" b="1" dirty="0">
              <a:solidFill>
                <a:schemeClr val="dk1"/>
              </a:solidFill>
              <a:latin typeface="Calibri"/>
              <a:ea typeface="Calibri"/>
              <a:cs typeface="Calibri"/>
              <a:sym typeface="Calibri"/>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Do no harm:</a:t>
            </a:r>
            <a:r>
              <a:rPr lang="en-US" sz="1805" kern="1200" dirty="0">
                <a:solidFill>
                  <a:schemeClr val="tx1"/>
                </a:solidFill>
                <a:effectLst/>
                <a:latin typeface="+mn-lt"/>
                <a:ea typeface="+mn-ea"/>
                <a:cs typeface="+mn-cs"/>
              </a:rPr>
              <a:t> make sure we understand the community, and are working with the best representatives, and not putting anyone accessing our services at risk.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Protect staff and volunteer safety</a:t>
            </a:r>
            <a:r>
              <a:rPr lang="en-US" sz="1805" kern="1200" dirty="0">
                <a:solidFill>
                  <a:schemeClr val="tx1"/>
                </a:solidFill>
                <a:effectLst/>
                <a:latin typeface="+mn-lt"/>
                <a:ea typeface="+mn-ea"/>
                <a:cs typeface="+mn-cs"/>
              </a:rPr>
              <a:t>: by ensuring communities concerns are acknowledged and acted on, delays or challenges explained, and harmful rumours and misinformation are corrected quickly – all of which can lead to violence if left unaddressed.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Save time and resources</a:t>
            </a:r>
            <a:r>
              <a:rPr lang="en-US" sz="1805" kern="1200" dirty="0">
                <a:solidFill>
                  <a:schemeClr val="tx1"/>
                </a:solidFill>
                <a:effectLst/>
                <a:latin typeface="+mn-lt"/>
                <a:ea typeface="+mn-ea"/>
                <a:cs typeface="+mn-cs"/>
              </a:rPr>
              <a:t>: by making sure we don’t provide support people don’t need, or that won’t help them, by building on local knowledge and capacities, and using community feedback and suggestions to improve the response.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Support the response to meet its objectives</a:t>
            </a:r>
            <a:r>
              <a:rPr lang="en-US" sz="1805" kern="1200" dirty="0">
                <a:solidFill>
                  <a:schemeClr val="tx1"/>
                </a:solidFill>
                <a:effectLst/>
                <a:latin typeface="+mn-lt"/>
                <a:ea typeface="+mn-ea"/>
                <a:cs typeface="+mn-cs"/>
              </a:rPr>
              <a:t>: by ensuring we understand the needs and can reach the most vulnerable, anticipate local risks or obstacles, adopt the most effective ways to engage and work with communities.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Support resilient communities</a:t>
            </a:r>
            <a:r>
              <a:rPr lang="en-US" sz="1805" kern="1200" dirty="0">
                <a:solidFill>
                  <a:schemeClr val="tx1"/>
                </a:solidFill>
                <a:effectLst/>
                <a:latin typeface="+mn-lt"/>
                <a:ea typeface="+mn-ea"/>
                <a:cs typeface="+mn-cs"/>
              </a:rPr>
              <a:t>: by involving communities in planning and managing the response, it builds local ownership, which empowers communities and strengthens capacity and resilience to future shocks.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Improve quality, efficiency, and accountability</a:t>
            </a:r>
            <a:r>
              <a:rPr lang="en-US" sz="1805" kern="1200" dirty="0">
                <a:solidFill>
                  <a:schemeClr val="tx1"/>
                </a:solidFill>
                <a:effectLst/>
                <a:latin typeface="+mn-lt"/>
                <a:ea typeface="+mn-ea"/>
                <a:cs typeface="+mn-cs"/>
              </a:rPr>
              <a:t>: by using local capacity and knowledge to deliver the most appropriate and relevant support, by using community feedback and insights to make improvements and respond to changes in needs and context and identifying and responding to cases of misconduct quickly.</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Improve trust, acceptance, and access</a:t>
            </a:r>
            <a:r>
              <a:rPr lang="en-US" sz="1805" kern="1200" dirty="0">
                <a:solidFill>
                  <a:schemeClr val="tx1"/>
                </a:solidFill>
                <a:effectLst/>
                <a:latin typeface="+mn-lt"/>
                <a:ea typeface="+mn-ea"/>
                <a:cs typeface="+mn-cs"/>
              </a:rPr>
              <a:t>: by showing respect for communities by working with them as equal partners, by working with local staff, volunteers and community groups, and by identifying any causes of mistrust and addressing them quickly. </a:t>
            </a:r>
          </a:p>
          <a:p>
            <a:pPr marL="457200" lvl="0" indent="-457200">
              <a:spcBef>
                <a:spcPts val="650"/>
              </a:spcBef>
              <a:spcAft>
                <a:spcPts val="1200"/>
              </a:spcAft>
              <a:buFont typeface="+mj-lt"/>
              <a:buAutoNum type="arabicPeriod"/>
            </a:pPr>
            <a:r>
              <a:rPr lang="en-GB" sz="1804" b="1" dirty="0">
                <a:solidFill>
                  <a:schemeClr val="dk1"/>
                </a:solidFill>
                <a:latin typeface="+mn-lt"/>
                <a:ea typeface="Calibri"/>
                <a:cs typeface="Calibri"/>
                <a:sym typeface="Calibri"/>
              </a:rPr>
              <a:t>To uphold our own commitments</a:t>
            </a:r>
            <a:r>
              <a:rPr lang="en-GB" sz="1805" b="1" dirty="0">
                <a:solidFill>
                  <a:schemeClr val="tx1"/>
                </a:solidFill>
                <a:latin typeface="+mn-lt"/>
                <a:ea typeface="+mn-ea"/>
                <a:cs typeface="+mn-cs"/>
                <a:sym typeface="Calibri"/>
              </a:rPr>
              <a:t>: </a:t>
            </a:r>
            <a:r>
              <a:rPr lang="en-GB" sz="1804" dirty="0">
                <a:solidFill>
                  <a:schemeClr val="dk1"/>
                </a:solidFill>
                <a:latin typeface="+mn-lt"/>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lang="en-GB" dirty="0"/>
          </a:p>
          <a:p>
            <a:pPr marL="457200" lvl="0" indent="-457200">
              <a:spcBef>
                <a:spcPts val="650"/>
              </a:spcBef>
              <a:spcAft>
                <a:spcPts val="1200"/>
              </a:spcAft>
              <a:buFont typeface="+mj-lt"/>
              <a:buAutoNum type="arabicPeriod"/>
            </a:pPr>
            <a:endParaRPr lang="en-GB" sz="1805" kern="1200" dirty="0">
              <a:solidFill>
                <a:schemeClr val="tx1"/>
              </a:solidFill>
              <a:effectLst/>
              <a:latin typeface="+mn-lt"/>
              <a:ea typeface="+mn-ea"/>
              <a:cs typeface="+mn-cs"/>
            </a:endParaRPr>
          </a:p>
          <a:p>
            <a:pPr marL="0" lvl="0" indent="0" algn="l" rtl="0">
              <a:spcBef>
                <a:spcPts val="541"/>
              </a:spcBef>
              <a:spcAft>
                <a:spcPts val="0"/>
              </a:spcAft>
              <a:buNone/>
            </a:pPr>
            <a:endParaRPr sz="1804" b="1" dirty="0">
              <a:solidFill>
                <a:schemeClr val="dk1"/>
              </a:solidFill>
              <a:latin typeface="Calibri"/>
              <a:ea typeface="Calibri"/>
              <a:cs typeface="Calibri"/>
              <a:sym typeface="Calibri"/>
            </a:endParaRP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a:t>
            </a:r>
            <a:endParaRPr dirty="0"/>
          </a:p>
          <a:p>
            <a:pPr marL="0" lvl="0" indent="0" algn="just" rtl="0">
              <a:spcBef>
                <a:spcPts val="542"/>
              </a:spcBef>
              <a:spcAft>
                <a:spcPts val="0"/>
              </a:spcAft>
              <a:buClr>
                <a:schemeClr val="dk1"/>
              </a:buClr>
              <a:buSzPts val="1805"/>
              <a:buFont typeface="Noto Sans Symbols"/>
              <a:buNone/>
            </a:pPr>
            <a:endParaRPr b="1" dirty="0">
              <a:latin typeface="Arial"/>
              <a:ea typeface="Arial"/>
              <a:cs typeface="Arial"/>
              <a:sym typeface="Arial"/>
            </a:endParaRPr>
          </a:p>
          <a:p>
            <a:pPr marL="0" lvl="0" indent="0" algn="l" rtl="0">
              <a:spcBef>
                <a:spcPts val="541"/>
              </a:spcBef>
              <a:spcAft>
                <a:spcPts val="0"/>
              </a:spcAft>
              <a:buNone/>
            </a:pPr>
            <a:r>
              <a:rPr lang="en-GB" sz="1804" b="1" dirty="0">
                <a:solidFill>
                  <a:schemeClr val="dk1"/>
                </a:solidFill>
                <a:latin typeface="+mn-lt"/>
                <a:ea typeface="Calibri"/>
                <a:cs typeface="Calibri"/>
                <a:sym typeface="Calibri"/>
              </a:rPr>
              <a:t>To uphold our own commitments</a:t>
            </a:r>
            <a:endParaRPr lang="en-GB" dirty="0"/>
          </a:p>
          <a:p>
            <a:pPr marL="0" lvl="0" indent="0" algn="l" rtl="0">
              <a:spcBef>
                <a:spcPts val="541"/>
              </a:spcBef>
              <a:spcAft>
                <a:spcPts val="0"/>
              </a:spcAft>
              <a:buNone/>
            </a:pPr>
            <a:r>
              <a:rPr lang="en-GB" sz="1804" dirty="0">
                <a:solidFill>
                  <a:schemeClr val="dk1"/>
                </a:solidFill>
                <a:latin typeface="+mn-lt"/>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lang="en-GB" dirty="0"/>
          </a:p>
          <a:p>
            <a:pPr marL="171450" lvl="0" indent="-171450" algn="just" rtl="0">
              <a:spcBef>
                <a:spcPts val="540"/>
              </a:spcBef>
              <a:spcAft>
                <a:spcPts val="0"/>
              </a:spcAft>
              <a:buClr>
                <a:schemeClr val="dk1"/>
              </a:buClr>
              <a:buSzPts val="1800"/>
              <a:buFont typeface="Arial"/>
              <a:buChar char="•"/>
            </a:pPr>
            <a:endParaRPr lang="en-GB" b="0" dirty="0">
              <a:latin typeface="Arial"/>
              <a:ea typeface="Arial"/>
              <a:cs typeface="Arial"/>
              <a:sym typeface="Arial"/>
            </a:endParaRPr>
          </a:p>
          <a:p>
            <a:pPr marL="171450" lvl="0" indent="-171450" algn="just" rtl="0">
              <a:spcBef>
                <a:spcPts val="540"/>
              </a:spcBef>
              <a:spcAft>
                <a:spcPts val="0"/>
              </a:spcAft>
              <a:buClr>
                <a:schemeClr val="dk1"/>
              </a:buClr>
              <a:buSzPts val="1800"/>
              <a:buFont typeface="Arial"/>
              <a:buChar char="•"/>
            </a:pPr>
            <a:r>
              <a:rPr lang="en-GB" b="0" dirty="0">
                <a:latin typeface="Arial"/>
                <a:ea typeface="Arial"/>
                <a:cs typeface="Arial"/>
                <a:sym typeface="Arial"/>
              </a:rPr>
              <a:t>Within the Movement there are organisational commitments to community engagement and accountability</a:t>
            </a:r>
            <a:endParaRPr dirty="0"/>
          </a:p>
          <a:p>
            <a:pPr marL="171450" lvl="0" indent="-95250" algn="just" rtl="0">
              <a:spcBef>
                <a:spcPts val="360"/>
              </a:spcBef>
              <a:spcAft>
                <a:spcPts val="0"/>
              </a:spcAft>
              <a:buClr>
                <a:schemeClr val="dk1"/>
              </a:buClr>
              <a:buSzPts val="1200"/>
              <a:buFont typeface="Arial"/>
              <a:buNone/>
            </a:pPr>
            <a:endParaRPr sz="1200" b="1" dirty="0">
              <a:latin typeface="Arial"/>
              <a:ea typeface="Arial"/>
              <a:cs typeface="Arial"/>
              <a:sym typeface="Arial"/>
            </a:endParaRPr>
          </a:p>
          <a:p>
            <a:pPr marL="171450" lvl="0" indent="-171450" algn="just" rtl="0">
              <a:spcBef>
                <a:spcPts val="540"/>
              </a:spcBef>
              <a:spcAft>
                <a:spcPts val="0"/>
              </a:spcAft>
              <a:buClr>
                <a:schemeClr val="dk1"/>
              </a:buClr>
              <a:buSzPts val="1800"/>
              <a:buFont typeface="Arial"/>
              <a:buChar char="•"/>
            </a:pPr>
            <a:r>
              <a:rPr lang="en-GB" b="1" dirty="0">
                <a:latin typeface="Arial"/>
                <a:ea typeface="Arial"/>
                <a:cs typeface="Arial"/>
                <a:sym typeface="Arial"/>
              </a:rPr>
              <a:t>The Code of Conduct for the International RCRC Movement and NGOs in Disaster Response Programmes states:</a:t>
            </a:r>
            <a:endParaRPr dirty="0"/>
          </a:p>
          <a:p>
            <a:pPr marL="858844" lvl="1" indent="-171227" algn="just" rtl="0">
              <a:spcBef>
                <a:spcPts val="540"/>
              </a:spcBef>
              <a:spcAft>
                <a:spcPts val="0"/>
              </a:spcAft>
              <a:buClr>
                <a:schemeClr val="dk1"/>
              </a:buClr>
              <a:buSzPts val="1800"/>
              <a:buFont typeface="Arial"/>
              <a:buChar char="•"/>
            </a:pPr>
            <a:r>
              <a:rPr lang="en-GB" dirty="0">
                <a:latin typeface="Arial"/>
                <a:ea typeface="Arial"/>
                <a:cs typeface="Arial"/>
                <a:sym typeface="Arial"/>
              </a:rPr>
              <a:t>“</a:t>
            </a:r>
            <a:r>
              <a:rPr lang="en-GB" i="1" dirty="0">
                <a:latin typeface="Arial"/>
                <a:ea typeface="Arial"/>
                <a:cs typeface="Arial"/>
                <a:sym typeface="Arial"/>
              </a:rPr>
              <a:t>Ways shall be found to involve programme beneficiaries in the management of relief aid”</a:t>
            </a:r>
            <a:endParaRPr dirty="0"/>
          </a:p>
          <a:p>
            <a:pPr marL="858844" lvl="1" indent="-171227" algn="just" rtl="0">
              <a:spcBef>
                <a:spcPts val="420"/>
              </a:spcBef>
              <a:spcAft>
                <a:spcPts val="0"/>
              </a:spcAft>
              <a:buClr>
                <a:schemeClr val="dk1"/>
              </a:buClr>
              <a:buSzPts val="1400"/>
              <a:buFont typeface="Arial"/>
              <a:buChar char="•"/>
            </a:pPr>
            <a:r>
              <a:rPr lang="en-GB" sz="1400" dirty="0">
                <a:latin typeface="Arial"/>
                <a:ea typeface="Arial"/>
                <a:cs typeface="Arial"/>
                <a:sym typeface="Arial"/>
              </a:rPr>
              <a:t>“</a:t>
            </a:r>
            <a:r>
              <a:rPr lang="en-GB" sz="1400" i="1" dirty="0">
                <a:latin typeface="Arial"/>
                <a:ea typeface="Arial"/>
                <a:cs typeface="Arial"/>
                <a:sym typeface="Arial"/>
              </a:rPr>
              <a:t>We hold ourselves accountable to both those we seek to assist and those from whom we accept resources”</a:t>
            </a:r>
            <a:endParaRPr dirty="0"/>
          </a:p>
          <a:p>
            <a:pPr marL="0" lvl="0" indent="0" algn="l" rtl="0">
              <a:spcBef>
                <a:spcPts val="542"/>
              </a:spcBef>
              <a:spcAft>
                <a:spcPts val="0"/>
              </a:spcAft>
              <a:buNone/>
            </a:pPr>
            <a:endParaRPr dirty="0"/>
          </a:p>
          <a:p>
            <a:pPr marL="171450" lvl="0" indent="-171450" algn="just" rtl="0">
              <a:spcBef>
                <a:spcPts val="541"/>
              </a:spcBef>
              <a:spcAft>
                <a:spcPts val="0"/>
              </a:spcAft>
              <a:buClr>
                <a:schemeClr val="dk1"/>
              </a:buClr>
              <a:buSzPts val="1804"/>
              <a:buFont typeface="Arial"/>
              <a:buChar char="•"/>
            </a:pPr>
            <a:r>
              <a:rPr lang="en-GB" sz="1804" b="1" dirty="0">
                <a:solidFill>
                  <a:schemeClr val="dk1"/>
                </a:solidFill>
                <a:latin typeface="Arial"/>
                <a:ea typeface="Arial"/>
                <a:cs typeface="Arial"/>
                <a:sym typeface="Arial"/>
              </a:rPr>
              <a:t>The Principles and Rules for RCRC Humanitarian Action state:</a:t>
            </a:r>
            <a:endParaRPr dirty="0"/>
          </a:p>
          <a:p>
            <a:pPr marL="858844" lvl="1" indent="-171227" algn="l" rtl="0">
              <a:spcBef>
                <a:spcPts val="540"/>
              </a:spcBef>
              <a:spcAft>
                <a:spcPts val="0"/>
              </a:spcAft>
              <a:buClr>
                <a:schemeClr val="dk1"/>
              </a:buClr>
              <a:buSzPts val="1800"/>
              <a:buFont typeface="Arial"/>
              <a:buChar char="•"/>
            </a:pPr>
            <a:r>
              <a:rPr lang="en-GB" dirty="0"/>
              <a:t>Principle 9. We ensure that our assistance is appropriate, efficient, effective, and accountable, and we support the transition from relief to recovery for disaster affected people.</a:t>
            </a:r>
            <a:endParaRPr dirty="0"/>
          </a:p>
          <a:p>
            <a:pPr marL="858844" lvl="1" indent="-171227" algn="l" rtl="0">
              <a:spcBef>
                <a:spcPts val="540"/>
              </a:spcBef>
              <a:spcAft>
                <a:spcPts val="0"/>
              </a:spcAft>
              <a:buClr>
                <a:schemeClr val="dk1"/>
              </a:buClr>
              <a:buSzPts val="1800"/>
              <a:buFont typeface="Arial"/>
              <a:buChar char="•"/>
            </a:pPr>
            <a:r>
              <a:rPr lang="en-GB" dirty="0"/>
              <a:t>Rule 5 on Quality and Accountability, which includes:</a:t>
            </a:r>
            <a:endParaRPr dirty="0"/>
          </a:p>
          <a:p>
            <a:pPr marL="1316268" lvl="2" indent="-171450" algn="l" rtl="0">
              <a:spcBef>
                <a:spcPts val="540"/>
              </a:spcBef>
              <a:spcAft>
                <a:spcPts val="0"/>
              </a:spcAft>
              <a:buClr>
                <a:schemeClr val="dk1"/>
              </a:buClr>
              <a:buSzPts val="1800"/>
              <a:buFont typeface="Arial"/>
              <a:buChar char="•"/>
            </a:pPr>
            <a:r>
              <a:rPr lang="en-GB" dirty="0"/>
              <a:t>5.4 National Societies and the International Federation consider themselves as accountable to disaster-affected people and shall involve them in needs assessment and decision-making to ensure that assistance is appropriate and meets their needs and priorities.</a:t>
            </a:r>
            <a:endParaRPr dirty="0"/>
          </a:p>
          <a:p>
            <a:pPr marL="1316268" lvl="2" indent="-171450" algn="l" rtl="0">
              <a:spcBef>
                <a:spcPts val="540"/>
              </a:spcBef>
              <a:spcAft>
                <a:spcPts val="0"/>
              </a:spcAft>
              <a:buClr>
                <a:schemeClr val="dk1"/>
              </a:buClr>
              <a:buSzPts val="1800"/>
              <a:buFont typeface="Arial"/>
              <a:buChar char="•"/>
            </a:pPr>
            <a:r>
              <a:rPr lang="en-GB" dirty="0"/>
              <a:t>5.5 National Societies and the International Federation shall work to put in place transparent communication, feedback and complaints mechanisms which invite disaster affected people to share concerns regarding the assistance provided. The National Societies and the International Federation shall ensure appropriate follow up on feedback.</a:t>
            </a:r>
            <a:endParaRPr dirty="0"/>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342900" lvl="0" indent="-342900" algn="l" rtl="0">
              <a:spcBef>
                <a:spcPts val="541"/>
              </a:spcBef>
              <a:spcAft>
                <a:spcPts val="0"/>
              </a:spcAft>
              <a:buClr>
                <a:schemeClr val="dk1"/>
              </a:buClr>
              <a:buSzPts val="1804"/>
              <a:buFont typeface="Arial"/>
              <a:buChar char="•"/>
            </a:pPr>
            <a:r>
              <a:rPr lang="en-GB" sz="1804" b="1" dirty="0">
                <a:solidFill>
                  <a:schemeClr val="dk1"/>
                </a:solidFill>
                <a:latin typeface="Arial"/>
                <a:ea typeface="Arial"/>
                <a:cs typeface="Arial"/>
                <a:sym typeface="Arial"/>
              </a:rPr>
              <a:t>The Movement-wide Minimum Commitments for Community Engagement and Accountability (CR/19/R1) </a:t>
            </a:r>
            <a:r>
              <a:rPr lang="en-GB" sz="1804" dirty="0">
                <a:solidFill>
                  <a:schemeClr val="dk1"/>
                </a:solidFill>
                <a:latin typeface="Calibri"/>
                <a:ea typeface="Calibri"/>
                <a:cs typeface="Calibri"/>
                <a:sym typeface="Calibri"/>
              </a:rPr>
              <a:t>were adopted at the Council of Delegates on 08 December 2019. These overarching, strategic commitments aim to ensure a consistent approach to how we engage with and are accountable to people and communities across the Movement. All members of the Movement, including every National Society, ICRC delegation and IFRC office, is responsible for meeting and upholding these commitments and they are relevant and applicable to all staff and volunteers throughout the Movement regardless of their role</a:t>
            </a:r>
            <a:endParaRPr dirty="0"/>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60" name="Google Shape;36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18</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 and annotate</a:t>
            </a:r>
          </a:p>
          <a:p>
            <a:endParaRPr lang="en-GB" dirty="0"/>
          </a:p>
          <a:p>
            <a:pPr marL="342900" indent="-342900">
              <a:buFont typeface="Arial" panose="020B0604020202020204" pitchFamily="34" charset="0"/>
              <a:buChar char="•"/>
            </a:pPr>
            <a:r>
              <a:rPr lang="en-GB" dirty="0"/>
              <a:t>Before showing the contents on the slide take a few minutes to ask participants if they can think of some of the things that </a:t>
            </a:r>
            <a:r>
              <a:rPr lang="en-GB" b="1" dirty="0"/>
              <a:t>help us to engage communities in emergency operations, and what the barriers could be</a:t>
            </a:r>
          </a:p>
          <a:p>
            <a:pPr marL="342900" indent="-342900">
              <a:buFont typeface="Arial" panose="020B0604020202020204" pitchFamily="34" charset="0"/>
              <a:buChar char="•"/>
            </a:pPr>
            <a:r>
              <a:rPr lang="en-GB" sz="1800" dirty="0">
                <a:cs typeface="Calibri"/>
              </a:rPr>
              <a:t>Responses can be taken as annotate or in chat</a:t>
            </a:r>
          </a:p>
          <a:p>
            <a:pPr marL="342900" indent="-342900">
              <a:buFont typeface="Arial" panose="020B0604020202020204" pitchFamily="34" charset="0"/>
              <a:buChar char="•"/>
            </a:pP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Answers – based on research carried by the Africa Region to </a:t>
            </a:r>
            <a:r>
              <a:rPr lang="en-GB" sz="1805" kern="1200" dirty="0">
                <a:solidFill>
                  <a:schemeClr val="tx1"/>
                </a:solidFill>
                <a:effectLst/>
                <a:latin typeface="+mn-lt"/>
                <a:ea typeface="+mn-ea"/>
                <a:cs typeface="+mn-cs"/>
              </a:rPr>
              <a:t>better understand community engagement in emergency response operations, comprising three field visits, key informant interviews, focus group discussions and workshops.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WHAT SUPPORTS COMMUNITY ENGAGEMENT?</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When staff and volunteers understand the value of community engagement and have already been trained on CEA before the emergency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Dedicated community engagement staff who can support the response and sectors to integrate CEA approaches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Leadership buy-in, from the operations manager and the National Society to allocating time and funding for a community-led approach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When the National Society has a good relationship already with the communities and has worked with local structures and groups before</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When the NS already has a feedback mechanism in place that can be rapidly adapted and used to support the response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Working through strong local volunteers enhances community trust and improves accountability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If the NS is already institutionalizing CEA </a:t>
            </a:r>
            <a:r>
              <a:rPr lang="en-GB" sz="1805" kern="1200" dirty="0">
                <a:solidFill>
                  <a:schemeClr val="tx1"/>
                </a:solidFill>
                <a:effectLst/>
                <a:latin typeface="+mn-lt"/>
                <a:ea typeface="+mn-ea"/>
                <a:cs typeface="+mn-cs"/>
              </a:rPr>
              <a:t>and building it into its ways of working, then this makes it easier to have strong CEA when an emergency happens. This will mean mechanisms to share information, collect and respond to feedback and facilitate community participation will already be in place, with staff and volunteers trained and ready to go, rather than having to start everything from scratch at the beginning of a response, when time is limited.</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WHAT IS BLOCKING COMMUNITY ENGAGEMENT IN EMERGENCIES?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Staff don’t understand how to practically engage communities or what their role is – i.e., they don’t have much knowledge or experience of CEA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Time pressures and need to respond more urgently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Perception amongst staff that community engagement takes too long, and we don’t have time in an emergency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Difficulties with physical access – e.g., roads may be blocked or there could be limitations on travel like during COVID-19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Lack of skilled, dedicated community engagement staff at the right level to support leadership and sectors on how to practically integrate CEA approaches into the response</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Poor internal coordination causes confusion and unrealistic promises to communities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Weak assessments limit understanding of the local needs and context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Poor two-way continuous communication about the operation</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Community engagement is siloed and seen as a stand-alone activity and not part of everything we do</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indent="0">
              <a:buFontTx/>
              <a:buNone/>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86884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spcBef>
                <a:spcPts val="0"/>
              </a:spcBef>
            </a:pPr>
            <a:r>
              <a:rPr lang="en-GB" sz="1800" dirty="0"/>
              <a:t>FACILITATOR NOTES – Jamboard</a:t>
            </a:r>
          </a:p>
          <a:p>
            <a:pPr marL="0" indent="0">
              <a:spcBef>
                <a:spcPts val="0"/>
              </a:spcBef>
            </a:pPr>
            <a:endParaRPr lang="en-US" sz="1800" dirty="0"/>
          </a:p>
          <a:p>
            <a:pPr marL="285750" indent="-285750">
              <a:spcBef>
                <a:spcPts val="1000"/>
              </a:spcBef>
              <a:buFont typeface="Arial,Sans-Serif"/>
              <a:buChar char="•"/>
            </a:pPr>
            <a:r>
              <a:rPr lang="en-GB" sz="1800" dirty="0"/>
              <a:t>Introduce Jamboard and explain this will be used throughout the training</a:t>
            </a:r>
          </a:p>
          <a:p>
            <a:pPr marL="285750" indent="-285750">
              <a:spcBef>
                <a:spcPts val="1000"/>
              </a:spcBef>
              <a:buFont typeface="Arial,Sans-Serif"/>
              <a:buChar char="•"/>
            </a:pPr>
            <a:r>
              <a:rPr lang="en-GB" sz="1800" dirty="0"/>
              <a:t>Explain you will use Jamboard for this exercise</a:t>
            </a:r>
          </a:p>
          <a:p>
            <a:pPr marL="285750" indent="-285750">
              <a:spcBef>
                <a:spcPts val="1000"/>
              </a:spcBef>
              <a:buFont typeface="Arial,Sans-Serif"/>
              <a:buChar char="•"/>
            </a:pPr>
            <a:r>
              <a:rPr lang="en-GB" sz="1800" dirty="0"/>
              <a:t>Ask participants to spend 5 mins writing on sticky notes their expectations for this training in terms of what they would like to learn</a:t>
            </a:r>
          </a:p>
          <a:p>
            <a:pPr marL="285750" indent="-285750">
              <a:spcBef>
                <a:spcPts val="1000"/>
              </a:spcBef>
              <a:buFont typeface="Arial,Sans-Serif"/>
              <a:buChar char="•"/>
            </a:pPr>
            <a:r>
              <a:rPr lang="en-GB" sz="1800" dirty="0"/>
              <a:t>Review there and address any expectations that the training is unlikely to meet</a:t>
            </a:r>
          </a:p>
          <a:p>
            <a:pPr marL="285750" indent="-285750">
              <a:spcBef>
                <a:spcPts val="1000"/>
              </a:spcBef>
              <a:buFont typeface="Arial,Sans-Serif"/>
              <a:buChar char="•"/>
            </a:pPr>
            <a:r>
              <a:rPr lang="en-GB" sz="1800" dirty="0"/>
              <a:t>You can save these and review at the end of the training to check expectations have been met</a:t>
            </a:r>
          </a:p>
        </p:txBody>
      </p:sp>
      <p:sp>
        <p:nvSpPr>
          <p:cNvPr id="241" name="Google Shape;24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FACILITATOR NOTES</a:t>
            </a:r>
          </a:p>
          <a:p>
            <a:endParaRPr lang="en-GB"/>
          </a:p>
          <a:p>
            <a:pPr marL="342900" indent="-342900">
              <a:buFontTx/>
              <a:buChar char="-"/>
            </a:pPr>
            <a:r>
              <a:rPr lang="en-GB"/>
              <a:t>We will look in more detail at risk communication and community engagement as a key area where CEA provides support and sometimes leads on in emergency operations for epidemic response – for example COVID-19, Ebola and Zika operations</a:t>
            </a:r>
          </a:p>
          <a:p>
            <a:pPr marL="342900" indent="-342900">
              <a:buFontTx/>
              <a:buChar char="-"/>
            </a:pPr>
            <a:endParaRPr lang="en-GB"/>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a:t>Remember </a:t>
            </a:r>
            <a:r>
              <a:rPr lang="en-GB" sz="2000" b="0" i="0" u="none" strike="noStrike">
                <a:solidFill>
                  <a:schemeClr val="dk1"/>
                </a:solidFill>
                <a:latin typeface="+mn-lt"/>
                <a:ea typeface="Calibri"/>
                <a:cs typeface="Calibri"/>
                <a:sym typeface="Calibri"/>
              </a:rPr>
              <a:t>RCCE </a:t>
            </a:r>
            <a:r>
              <a:rPr lang="en-US" sz="2000" b="0" i="0" u="none" strike="noStrike">
                <a:solidFill>
                  <a:schemeClr val="dk1"/>
                </a:solidFill>
                <a:latin typeface="+mn-lt"/>
                <a:ea typeface="Calibri"/>
                <a:cs typeface="Calibri"/>
                <a:sym typeface="Calibri"/>
              </a:rPr>
              <a:t>is the term used to explain community engagement for behaviour change in epidemics. RCCE was adopted by the Movement to align with WHO and UNICEF in public health emergencies. </a:t>
            </a:r>
            <a:r>
              <a:rPr lang="en-CH" sz="2000" b="0" i="0" u="none" strike="noStrike">
                <a:solidFill>
                  <a:schemeClr val="dk1"/>
                </a:solidFill>
                <a:latin typeface="+mn-lt"/>
                <a:ea typeface="Calibri"/>
                <a:cs typeface="Calibri"/>
                <a:sym typeface="Calibri"/>
              </a:rPr>
              <a:t>It </a:t>
            </a:r>
            <a:r>
              <a:rPr lang="en-GB" sz="2000" b="0" i="0" u="none" strike="noStrike">
                <a:solidFill>
                  <a:schemeClr val="dk1"/>
                </a:solidFill>
                <a:latin typeface="+mn-lt"/>
                <a:ea typeface="Calibri"/>
                <a:cs typeface="Calibri"/>
                <a:sym typeface="Calibri"/>
              </a:rPr>
              <a:t>has grown in prominence since </a:t>
            </a:r>
            <a:r>
              <a:rPr lang="en-CH" sz="2000" b="0" i="0" u="none" strike="noStrike">
                <a:solidFill>
                  <a:schemeClr val="dk1"/>
                </a:solidFill>
                <a:latin typeface="+mn-lt"/>
                <a:ea typeface="Calibri"/>
                <a:cs typeface="Calibri"/>
                <a:sym typeface="Calibri"/>
              </a:rPr>
              <a:t>EBOLA and </a:t>
            </a:r>
            <a:r>
              <a:rPr lang="en-GB" sz="2000" b="0" i="0" u="none" strike="noStrike">
                <a:solidFill>
                  <a:schemeClr val="dk1"/>
                </a:solidFill>
                <a:latin typeface="+mn-lt"/>
                <a:ea typeface="Calibri"/>
                <a:cs typeface="Calibri"/>
                <a:sym typeface="Calibri"/>
              </a:rPr>
              <a:t>COVID</a:t>
            </a:r>
            <a:r>
              <a:rPr lang="en-CH" sz="2000" b="0" i="0" u="none" strike="noStrike">
                <a:solidFill>
                  <a:schemeClr val="dk1"/>
                </a:solidFill>
                <a:latin typeface="+mn-lt"/>
                <a:ea typeface="Calibri"/>
                <a:cs typeface="Calibri"/>
                <a:sym typeface="Calibri"/>
              </a:rPr>
              <a:t>. </a:t>
            </a:r>
            <a:r>
              <a:rPr lang="en-GB" sz="2000" b="0" i="0" u="none" strike="noStrike">
                <a:solidFill>
                  <a:schemeClr val="dk1"/>
                </a:solidFill>
                <a:latin typeface="+mn-lt"/>
                <a:ea typeface="Calibri"/>
                <a:cs typeface="Calibri"/>
                <a:sym typeface="Calibri"/>
              </a:rPr>
              <a:t>However, </a:t>
            </a:r>
            <a:r>
              <a:rPr lang="en-CH" sz="2000" b="0" i="0" u="none" strike="noStrike">
                <a:solidFill>
                  <a:schemeClr val="dk1"/>
                </a:solidFill>
                <a:latin typeface="+mn-lt"/>
                <a:ea typeface="Calibri"/>
                <a:cs typeface="Calibri"/>
                <a:sym typeface="Calibri"/>
              </a:rPr>
              <a:t>RCCE is grounded on CEA </a:t>
            </a:r>
            <a:r>
              <a:rPr lang="en-GB" sz="2000" b="0" i="0" u="none" strike="noStrike">
                <a:solidFill>
                  <a:schemeClr val="dk1"/>
                </a:solidFill>
                <a:latin typeface="+mn-lt"/>
                <a:ea typeface="Calibri"/>
                <a:cs typeface="Calibri"/>
                <a:sym typeface="Calibri"/>
              </a:rPr>
              <a:t>approaches</a:t>
            </a:r>
            <a:r>
              <a:rPr lang="en-CH" sz="2000" b="0" i="0" u="none" strike="noStrike">
                <a:solidFill>
                  <a:schemeClr val="dk1"/>
                </a:solidFill>
                <a:latin typeface="+mn-lt"/>
                <a:ea typeface="Calibri"/>
                <a:cs typeface="Calibri"/>
                <a:sym typeface="Calibri"/>
              </a:rPr>
              <a:t>.</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CH" sz="2000" b="0" i="0" u="none" strike="noStrike">
              <a:solidFill>
                <a:schemeClr val="dk1"/>
              </a:solidFill>
              <a:latin typeface="+mn-lt"/>
              <a:ea typeface="Calibri"/>
              <a:cs typeface="Calibri"/>
              <a:sym typeface="Calibri"/>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sz="2000" b="0" i="0" u="none" strike="noStrike">
                <a:solidFill>
                  <a:schemeClr val="dk1"/>
                </a:solidFill>
                <a:latin typeface="+mn-lt"/>
                <a:ea typeface="Calibri"/>
                <a:cs typeface="Calibri"/>
                <a:sym typeface="Calibri"/>
              </a:rPr>
              <a:t>It</a:t>
            </a:r>
            <a:r>
              <a:rPr lang="en-CH" sz="2000" b="0" i="0" u="none" strike="noStrike">
                <a:solidFill>
                  <a:schemeClr val="dk1"/>
                </a:solidFill>
                <a:latin typeface="+mn-lt"/>
                <a:ea typeface="Calibri"/>
                <a:cs typeface="Calibri"/>
                <a:sym typeface="Calibri"/>
              </a:rPr>
              <a:t> encompasses multiple approaches aimed at working </a:t>
            </a:r>
            <a:r>
              <a:rPr lang="en-CH" sz="2000" b="0" i="0" u="none" strike="noStrike" err="1">
                <a:solidFill>
                  <a:schemeClr val="dk1"/>
                </a:solidFill>
                <a:latin typeface="+mn-lt"/>
                <a:ea typeface="Calibri"/>
                <a:cs typeface="Calibri"/>
                <a:sym typeface="Calibri"/>
              </a:rPr>
              <a:t>collaborately</a:t>
            </a:r>
            <a:r>
              <a:rPr lang="en-CH" sz="2000" b="0" i="0" u="none" strike="noStrike">
                <a:solidFill>
                  <a:schemeClr val="dk1"/>
                </a:solidFill>
                <a:latin typeface="+mn-lt"/>
                <a:ea typeface="Calibri"/>
                <a:cs typeface="Calibri"/>
                <a:sym typeface="Calibri"/>
              </a:rPr>
              <a:t> with communities to </a:t>
            </a:r>
            <a:r>
              <a:rPr lang="en-CH" sz="2000" b="0" i="0" u="none" strike="noStrike" err="1">
                <a:solidFill>
                  <a:schemeClr val="dk1"/>
                </a:solidFill>
                <a:latin typeface="+mn-lt"/>
                <a:ea typeface="Calibri"/>
                <a:cs typeface="Calibri"/>
                <a:sym typeface="Calibri"/>
              </a:rPr>
              <a:t>affecte</a:t>
            </a:r>
            <a:r>
              <a:rPr lang="en-CH" sz="2000" b="0" i="0" u="none" strike="noStrike">
                <a:solidFill>
                  <a:schemeClr val="dk1"/>
                </a:solidFill>
                <a:latin typeface="+mn-lt"/>
                <a:ea typeface="Calibri"/>
                <a:cs typeface="Calibri"/>
                <a:sym typeface="Calibri"/>
              </a:rPr>
              <a:t> positive change, promote participation and community action</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CH" sz="2000" b="0" i="0" u="none" strike="noStrike">
              <a:solidFill>
                <a:schemeClr val="dk1"/>
              </a:solidFill>
              <a:latin typeface="+mn-lt"/>
              <a:ea typeface="Calibri"/>
              <a:cs typeface="Calibri"/>
              <a:sym typeface="Calibri"/>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GB" sz="2000" b="0" i="0" u="none" strike="noStrike">
              <a:solidFill>
                <a:schemeClr val="dk1"/>
              </a:solidFill>
              <a:latin typeface="+mn-lt"/>
              <a:ea typeface="Calibri"/>
              <a:cs typeface="Calibri"/>
              <a:sym typeface="Calibri"/>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GB" sz="2000" b="0" i="0" u="none" strike="noStrike">
              <a:solidFill>
                <a:schemeClr val="dk1"/>
              </a:solidFill>
              <a:latin typeface="+mn-lt"/>
              <a:ea typeface="Calibri"/>
              <a:cs typeface="Calibri"/>
              <a:sym typeface="Calibri"/>
            </a:endParaRPr>
          </a:p>
          <a:p>
            <a:pPr marL="342900" indent="-342900">
              <a:buFontTx/>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76422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 or verbal</a:t>
            </a:r>
          </a:p>
          <a:p>
            <a:endParaRPr lang="en-GB" b="1" dirty="0"/>
          </a:p>
          <a:p>
            <a:pPr marL="342900" indent="-342900">
              <a:buFontTx/>
              <a:buChar char="-"/>
            </a:pPr>
            <a:r>
              <a:rPr lang="en-GB" b="1" dirty="0"/>
              <a:t>First ask participants why they think community engagement is important in epidemics – they can answer using chat or verbal</a:t>
            </a:r>
          </a:p>
          <a:p>
            <a:pPr marL="342900" indent="-342900">
              <a:buFontTx/>
              <a:buChar char="-"/>
            </a:pPr>
            <a:endParaRPr lang="en-GB" b="1"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Community engagement helps to build trust in humanitarian responders, which is particularly important during an outbreak when fear, misinformation and rumours make it harder for people to identify which information is reliable and trustworthy. This can lead people to adopt ineffective prevention measures, which increase their risk of infection. Communities who do not understand or accept health interventions, or perceive them as a threat, have also been known to turn to violence, as demonstrated during the Ebola outbreak in the Democratic Republic of Congo (DRC). This lack of trust limits community involvement and people may not cooperate in activities designed to halt the spread of infection, such as rapid reporting and isolation of cases.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0" b="1" dirty="0">
                <a:solidFill>
                  <a:schemeClr val="bg1"/>
                </a:solidFill>
                <a:latin typeface="Roboto"/>
                <a:ea typeface="Roboto"/>
              </a:rPr>
              <a:t>Epidemics start and end in communities</a:t>
            </a:r>
            <a:r>
              <a:rPr lang="en-CH" sz="1800">
                <a:solidFill>
                  <a:schemeClr val="bg1"/>
                </a:solidFill>
                <a:latin typeface="Roboto"/>
                <a:ea typeface="Roboto"/>
              </a:rPr>
              <a:t>: </a:t>
            </a:r>
            <a:r>
              <a:rPr lang="en-US" sz="1800" dirty="0">
                <a:solidFill>
                  <a:schemeClr val="bg1"/>
                </a:solidFill>
                <a:latin typeface="Roboto"/>
                <a:ea typeface="Roboto"/>
              </a:rPr>
              <a:t>It is the actions of community members that will end – or sustain - an outbreak. </a:t>
            </a:r>
            <a:r>
              <a:rPr lang="en-GB" sz="1800" dirty="0">
                <a:solidFill>
                  <a:schemeClr val="bg1"/>
                </a:solidFill>
                <a:latin typeface="Roboto"/>
                <a:ea typeface="Roboto"/>
              </a:rPr>
              <a:t>For example, whether people are willing to get vaccinated, wear condoms, wash their hands etc. </a:t>
            </a:r>
            <a:r>
              <a:rPr kumimoji="0" lang="en-US" sz="1800" b="0" i="0" u="none" strike="noStrike" kern="1200" cap="none" spc="0" normalizeH="0" baseline="0" noProof="0" dirty="0">
                <a:ln>
                  <a:noFill/>
                </a:ln>
                <a:solidFill>
                  <a:prstClr val="black"/>
                </a:solidFill>
                <a:effectLst/>
                <a:uLnTx/>
                <a:uFillTx/>
                <a:latin typeface="+mn-lt"/>
                <a:ea typeface="+mn-ea"/>
                <a:cs typeface="+mn-cs"/>
              </a:rPr>
              <a:t>In </a:t>
            </a:r>
            <a:r>
              <a:rPr kumimoji="0" lang="en-CH" sz="1800" b="0" i="0" u="none" strike="noStrike" kern="1200" cap="none" spc="0" normalizeH="0" baseline="0" noProof="0">
                <a:ln>
                  <a:noFill/>
                </a:ln>
                <a:solidFill>
                  <a:prstClr val="black"/>
                </a:solidFill>
                <a:effectLst/>
                <a:uLnTx/>
                <a:uFillTx/>
                <a:latin typeface="+mn-lt"/>
                <a:ea typeface="+mn-ea"/>
                <a:cs typeface="+mn-cs"/>
              </a:rPr>
              <a:t>epidemics</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CH" sz="1800" b="0" i="0" u="none" strike="noStrike" kern="1200" cap="none" spc="0" normalizeH="0" baseline="0" noProof="0">
                <a:ln>
                  <a:noFill/>
                </a:ln>
                <a:solidFill>
                  <a:prstClr val="black"/>
                </a:solidFill>
                <a:effectLst/>
                <a:uLnTx/>
                <a:uFillTx/>
                <a:latin typeface="+mn-lt"/>
                <a:ea typeface="+mn-ea"/>
                <a:cs typeface="+mn-cs"/>
              </a:rPr>
              <a:t>the core </a:t>
            </a:r>
            <a:r>
              <a:rPr kumimoji="0" lang="en-US" sz="1800" b="1" i="0" u="none" strike="noStrike" kern="1200" cap="none" spc="0" normalizeH="0" baseline="0" noProof="0" dirty="0">
                <a:ln>
                  <a:noFill/>
                </a:ln>
                <a:solidFill>
                  <a:prstClr val="black"/>
                </a:solidFill>
                <a:effectLst/>
                <a:uLnTx/>
                <a:uFillTx/>
                <a:latin typeface="+mn-lt"/>
                <a:ea typeface="+mn-ea"/>
                <a:cs typeface="+mn-cs"/>
              </a:rPr>
              <a:t>solutions are social and behavioural</a:t>
            </a:r>
            <a:r>
              <a:rPr kumimoji="0" lang="en-CH" sz="1800" b="1" i="0" u="none" strike="noStrike" kern="1200" cap="none" spc="0" normalizeH="0" baseline="0" noProof="0">
                <a:ln>
                  <a:noFill/>
                </a:ln>
                <a:solidFill>
                  <a:prstClr val="black"/>
                </a:solidFill>
                <a:effectLst/>
                <a:uLnTx/>
                <a:uFillTx/>
                <a:latin typeface="+mn-lt"/>
                <a:ea typeface="+mn-ea"/>
                <a:cs typeface="+mn-cs"/>
              </a:rPr>
              <a:t>. </a:t>
            </a:r>
            <a:r>
              <a:rPr kumimoji="0" lang="en-CH" sz="1800" b="0" i="0" u="none" strike="noStrike" kern="1200" cap="none" spc="0" normalizeH="0" baseline="0" noProof="0">
                <a:ln>
                  <a:noFill/>
                </a:ln>
                <a:solidFill>
                  <a:prstClr val="black"/>
                </a:solidFill>
                <a:effectLst/>
                <a:uLnTx/>
                <a:uFillTx/>
                <a:latin typeface="+mn-lt"/>
                <a:ea typeface="+mn-ea"/>
                <a:cs typeface="+mn-cs"/>
              </a:rPr>
              <a:t>Biomedical tools such as vaccines and other services only work if people decide to use them</a:t>
            </a:r>
            <a:r>
              <a:rPr kumimoji="0" lang="en-CH" sz="1800" b="1" i="0" u="none" strike="noStrike" kern="1200" cap="none" spc="0" normalizeH="0" baseline="0" noProof="0">
                <a:ln>
                  <a:noFill/>
                </a:ln>
                <a:solidFill>
                  <a:prstClr val="black"/>
                </a:solidFill>
                <a:effectLst/>
                <a:uLnTx/>
                <a:uFillTx/>
                <a:latin typeface="+mn-lt"/>
                <a:ea typeface="+mn-ea"/>
                <a:cs typeface="+mn-cs"/>
              </a:rPr>
              <a:t>.</a:t>
            </a:r>
            <a:r>
              <a:rPr kumimoji="0" lang="en-GB" sz="1800" b="1" i="0" u="none" strike="noStrike" kern="1200" cap="none" spc="0" normalizeH="0" baseline="0" noProof="0" dirty="0">
                <a:ln>
                  <a:noFill/>
                </a:ln>
                <a:solidFill>
                  <a:prstClr val="black"/>
                </a:solidFill>
                <a:effectLst/>
                <a:uLnTx/>
                <a:uFillTx/>
                <a:latin typeface="+mn-lt"/>
                <a:ea typeface="+mn-ea"/>
                <a:cs typeface="+mn-cs"/>
              </a:rPr>
              <a:t> </a:t>
            </a:r>
            <a:r>
              <a:rPr lang="en-GB" sz="1800" dirty="0">
                <a:solidFill>
                  <a:schemeClr val="bg1"/>
                </a:solidFill>
                <a:latin typeface="Roboto"/>
                <a:ea typeface="Roboto"/>
              </a:rPr>
              <a:t>Therefore, people need to </a:t>
            </a:r>
            <a:r>
              <a:rPr lang="en-US" sz="1800" dirty="0">
                <a:solidFill>
                  <a:schemeClr val="bg1"/>
                </a:solidFill>
                <a:latin typeface="Roboto"/>
                <a:ea typeface="Roboto"/>
              </a:rPr>
              <a:t>be actively engaged, understand, and lead the process towards bringing about positive and healthy changes – as we cannot change people’s </a:t>
            </a:r>
            <a:r>
              <a:rPr lang="en-US" sz="1800" dirty="0" err="1">
                <a:solidFill>
                  <a:schemeClr val="bg1"/>
                </a:solidFill>
                <a:latin typeface="Roboto"/>
                <a:ea typeface="Roboto"/>
              </a:rPr>
              <a:t>behaviours</a:t>
            </a:r>
            <a:r>
              <a:rPr lang="en-US" sz="1800" dirty="0">
                <a:solidFill>
                  <a:schemeClr val="bg1"/>
                </a:solidFill>
                <a:latin typeface="Roboto"/>
                <a:ea typeface="Roboto"/>
              </a:rPr>
              <a:t> for them, they need to do this themselves. To achieve this, we need to see communities are our main partner in fighting the epidemic – not a beneficiary or an audience.</a:t>
            </a: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endParaRPr lang="en-US" sz="1800" dirty="0">
              <a:solidFill>
                <a:schemeClr val="bg1"/>
              </a:solidFill>
              <a:latin typeface="Roboto"/>
              <a:ea typeface="Roboto"/>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5" b="1" kern="1200" dirty="0">
                <a:solidFill>
                  <a:schemeClr val="tx1"/>
                </a:solidFill>
                <a:effectLst/>
                <a:latin typeface="+mn-lt"/>
                <a:ea typeface="+mn-ea"/>
                <a:cs typeface="+mn-cs"/>
              </a:rPr>
              <a:t>Behaviour change is complex - </a:t>
            </a:r>
            <a:r>
              <a:rPr lang="en-GB" sz="1805" kern="1200" dirty="0">
                <a:solidFill>
                  <a:schemeClr val="tx1"/>
                </a:solidFill>
                <a:effectLst/>
                <a:latin typeface="+mn-lt"/>
                <a:ea typeface="+mn-ea"/>
                <a:cs typeface="+mn-cs"/>
              </a:rPr>
              <a:t>It is rarely as simple as telling people what to do, and they do it. Evidence shows that blasting out one-way messages that don’t change or reflect the beliefs and conversations at community level do not work. </a:t>
            </a:r>
            <a:r>
              <a:rPr lang="en-GB" sz="1800" kern="1200" dirty="0">
                <a:solidFill>
                  <a:schemeClr val="tx1"/>
                </a:solidFill>
                <a:effectLst/>
                <a:latin typeface="+mn-lt"/>
                <a:ea typeface="+mn-ea"/>
                <a:cs typeface="+mn-cs"/>
              </a:rPr>
              <a:t>Raising awareness and sharing messages </a:t>
            </a:r>
            <a:r>
              <a:rPr lang="en-CH" sz="1800"/>
              <a:t>won’t translate into behaviour change. </a:t>
            </a:r>
            <a:r>
              <a:rPr lang="en-GB" sz="1805" kern="1200" dirty="0">
                <a:solidFill>
                  <a:schemeClr val="tx1"/>
                </a:solidFill>
                <a:effectLst/>
                <a:latin typeface="+mn-lt"/>
                <a:ea typeface="+mn-ea"/>
                <a:cs typeface="+mn-cs"/>
              </a:rPr>
              <a:t>We need to engage and work with people to understand the social and cultural barriers to safer practices and then find solutions that will work. For example, people may face stigma is they wear a mask or lack the finances to stay home and self—isolate if they are sick. </a:t>
            </a:r>
            <a:r>
              <a:rPr lang="en-US" sz="2000" b="1" kern="1200" dirty="0">
                <a:solidFill>
                  <a:schemeClr val="tx1"/>
                </a:solidFill>
                <a:latin typeface="+mn-lt"/>
                <a:ea typeface="+mn-ea"/>
                <a:cs typeface="+mn-cs"/>
              </a:rPr>
              <a:t>Research shows that people do things that their environment allows them to do.</a:t>
            </a:r>
            <a:r>
              <a:rPr lang="en-CH" sz="2000" b="1"/>
              <a:t> </a:t>
            </a:r>
            <a:endParaRPr lang="en-GB" sz="1805" kern="1200" dirty="0">
              <a:solidFill>
                <a:schemeClr val="tx1"/>
              </a:solidFill>
              <a:effectLst/>
              <a:latin typeface="+mn-lt"/>
              <a:ea typeface="+mn-ea"/>
              <a:cs typeface="+mn-cs"/>
            </a:endParaRPr>
          </a:p>
          <a:p>
            <a:pPr marL="457200" lvl="0" indent="-457200">
              <a:buFont typeface="+mj-lt"/>
              <a:buAutoNum type="arabicPeriod"/>
            </a:pPr>
            <a:endParaRPr lang="en-GB" sz="1805" b="1" kern="1200" dirty="0">
              <a:solidFill>
                <a:schemeClr val="tx1"/>
              </a:solidFill>
              <a:effectLst/>
              <a:latin typeface="+mn-lt"/>
              <a:ea typeface="+mn-ea"/>
              <a:cs typeface="+mn-cs"/>
            </a:endParaRPr>
          </a:p>
          <a:p>
            <a:pPr marL="457200" lvl="0" indent="-457200">
              <a:buFont typeface="+mj-lt"/>
              <a:buAutoNum type="arabicPeriod"/>
            </a:pPr>
            <a:r>
              <a:rPr lang="en-GB" sz="1805" b="1" kern="1200" dirty="0">
                <a:solidFill>
                  <a:schemeClr val="tx1"/>
                </a:solidFill>
                <a:effectLst/>
                <a:latin typeface="+mn-lt"/>
                <a:ea typeface="+mn-ea"/>
                <a:cs typeface="+mn-cs"/>
              </a:rPr>
              <a:t>The community knows best - </a:t>
            </a:r>
            <a:r>
              <a:rPr lang="en-GB" sz="1805" kern="1200" dirty="0">
                <a:solidFill>
                  <a:schemeClr val="tx1"/>
                </a:solidFill>
                <a:effectLst/>
                <a:latin typeface="+mn-lt"/>
                <a:ea typeface="+mn-ea"/>
                <a:cs typeface="+mn-cs"/>
              </a:rPr>
              <a:t>Communities know better than anyone what would be needed to successfully encourage safer, healthier practices and what might prevent them. </a:t>
            </a:r>
            <a:r>
              <a:rPr lang="en-GB" sz="1805" b="1" kern="1200" dirty="0">
                <a:solidFill>
                  <a:schemeClr val="tx1"/>
                </a:solidFill>
                <a:effectLst/>
                <a:latin typeface="+mn-lt"/>
                <a:ea typeface="+mn-ea"/>
                <a:cs typeface="+mn-cs"/>
              </a:rPr>
              <a:t>Communities are the experts of their own contexts</a:t>
            </a:r>
            <a:r>
              <a:rPr lang="en-GB" sz="1805" kern="1200" dirty="0">
                <a:solidFill>
                  <a:schemeClr val="tx1"/>
                </a:solidFill>
                <a:effectLst/>
                <a:latin typeface="+mn-lt"/>
                <a:ea typeface="+mn-ea"/>
                <a:cs typeface="+mn-cs"/>
              </a:rPr>
              <a:t>. Community leaders know how to mobilize communities, they are already doing it. We need to avoid a parallel system, but rather tap into already existing structures. We otherwise risk conducting activities and providing services that will not be used and accepted, wasting time and resources. Action at the community level will end an epidemic so we as the </a:t>
            </a:r>
            <a:r>
              <a:rPr lang="en-GB" sz="1805" b="1" kern="1200" dirty="0">
                <a:solidFill>
                  <a:schemeClr val="tx1"/>
                </a:solidFill>
                <a:effectLst/>
                <a:latin typeface="+mn-lt"/>
                <a:ea typeface="+mn-ea"/>
                <a:cs typeface="+mn-cs"/>
              </a:rPr>
              <a:t>Red Cross need to use our networks to go much deeper and work in partnership with communities</a:t>
            </a:r>
            <a:r>
              <a:rPr lang="en-GB" sz="1805" kern="1200" dirty="0">
                <a:solidFill>
                  <a:schemeClr val="tx1"/>
                </a:solidFill>
                <a:effectLst/>
                <a:latin typeface="+mn-lt"/>
                <a:ea typeface="+mn-ea"/>
                <a:cs typeface="+mn-cs"/>
              </a:rPr>
              <a:t>, listen to their ideas, identify community-led solutions and support these to be implemented. </a:t>
            </a:r>
          </a:p>
          <a:p>
            <a:pPr marL="457200" lvl="0" indent="-457200">
              <a:buFont typeface="+mj-lt"/>
              <a:buAutoNum type="arabicPeriod"/>
            </a:pPr>
            <a:endParaRPr lang="en-GB" sz="1805" kern="1200" dirty="0">
              <a:solidFill>
                <a:schemeClr val="tx1"/>
              </a:solidFill>
              <a:effectLst/>
              <a:latin typeface="+mn-lt"/>
              <a:ea typeface="+mn-ea"/>
              <a:cs typeface="+mn-cs"/>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5" b="1" kern="1200" dirty="0">
                <a:solidFill>
                  <a:schemeClr val="tx1"/>
                </a:solidFill>
                <a:effectLst/>
                <a:latin typeface="+mn-lt"/>
                <a:ea typeface="+mn-ea"/>
                <a:cs typeface="+mn-cs"/>
              </a:rPr>
              <a:t>Trust is a key ingredient - </a:t>
            </a:r>
            <a:r>
              <a:rPr lang="en-GB" sz="1805" kern="1200" dirty="0">
                <a:solidFill>
                  <a:schemeClr val="tx1"/>
                </a:solidFill>
                <a:effectLst/>
                <a:latin typeface="+mn-lt"/>
                <a:ea typeface="+mn-ea"/>
                <a:cs typeface="+mn-cs"/>
              </a:rPr>
              <a:t>If communities do not trust us, they will not listen or contribute to programmes or follow the actions needed to control an epidemic and may even react with hostility and violence.</a:t>
            </a:r>
            <a:r>
              <a:rPr lang="en-US" sz="1805" b="0" kern="1200" dirty="0">
                <a:solidFill>
                  <a:schemeClr val="tx1"/>
                </a:solidFill>
                <a:latin typeface="+mn-lt"/>
                <a:ea typeface="+mn-ea"/>
                <a:cs typeface="+mn-cs"/>
              </a:rPr>
              <a:t> During an epidemic, there are often confusion and rumours about the disease. People will get a lot of different information from media, friends, family, social media, organizations or other sources. Some of these sources may give conflicting information and it can be difficult to know who to trust. </a:t>
            </a:r>
            <a:r>
              <a:rPr lang="en-US" sz="2000" b="0" kern="1200" dirty="0">
                <a:solidFill>
                  <a:schemeClr val="tx1"/>
                </a:solidFill>
                <a:latin typeface="+mn-lt"/>
                <a:ea typeface="+mn-ea"/>
                <a:cs typeface="+mn-cs"/>
              </a:rPr>
              <a:t>When rumours spread faster than the truth and contradict real health information, it can stop people from protecting themselves and undermine the response</a:t>
            </a:r>
            <a:r>
              <a:rPr lang="en-US" sz="1805" b="0" kern="1200" dirty="0">
                <a:solidFill>
                  <a:schemeClr val="tx1"/>
                </a:solidFill>
                <a:effectLst/>
                <a:latin typeface="+mn-lt"/>
                <a:ea typeface="+mn-ea"/>
                <a:cs typeface="+mn-cs"/>
              </a:rPr>
              <a:t>.</a:t>
            </a:r>
            <a:r>
              <a:rPr lang="en-GB" sz="1805" kern="1200" dirty="0">
                <a:solidFill>
                  <a:schemeClr val="tx1"/>
                </a:solidFill>
                <a:effectLst/>
                <a:latin typeface="+mn-lt"/>
                <a:ea typeface="+mn-ea"/>
                <a:cs typeface="+mn-cs"/>
              </a:rPr>
              <a:t> </a:t>
            </a:r>
            <a:r>
              <a:rPr lang="en-US" sz="2600" dirty="0">
                <a:latin typeface="Roboto" panose="02000000000000000000" pitchFamily="2" charset="0"/>
                <a:ea typeface="Roboto" panose="02000000000000000000" pitchFamily="2" charset="0"/>
              </a:rPr>
              <a:t>If communities do not trust us, it is unlikely they will;</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Listen to or follow health advice</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Comply with measures like staying at home</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Allow us safe access </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Report cases or come for treatment</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Feel safe to use the clinical services we provide</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Without trust – all our interventions may fail</a:t>
            </a:r>
          </a:p>
          <a:p>
            <a:pPr marL="457200" lvl="0" indent="-457200">
              <a:buFont typeface="+mj-lt"/>
              <a:buAutoNum type="arabicPeriod"/>
            </a:pPr>
            <a:endParaRPr lang="en-GB" sz="1805" kern="1200" dirty="0">
              <a:solidFill>
                <a:schemeClr val="tx1"/>
              </a:solidFill>
              <a:effectLst/>
              <a:latin typeface="+mn-lt"/>
              <a:ea typeface="+mn-ea"/>
              <a:cs typeface="+mn-cs"/>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5" b="1" dirty="0">
                <a:effectLst/>
                <a:latin typeface="Calibri" panose="020F0502020204030204" pitchFamily="34" charset="0"/>
                <a:ea typeface="Times New Roman" panose="02020603050405020304" pitchFamily="18" charset="0"/>
              </a:rPr>
              <a:t>To build trust, we need to listen and we need to act on what communities tell us</a:t>
            </a:r>
            <a:r>
              <a:rPr lang="en-GB" sz="1805" dirty="0">
                <a:effectLst/>
                <a:latin typeface="Calibri" panose="020F0502020204030204" pitchFamily="34" charset="0"/>
                <a:ea typeface="Times New Roman" panose="02020603050405020304" pitchFamily="18" charset="0"/>
              </a:rPr>
              <a:t>. </a:t>
            </a:r>
            <a:r>
              <a:rPr lang="en-US" sz="1800" dirty="0">
                <a:solidFill>
                  <a:schemeClr val="bg1"/>
                </a:solidFill>
                <a:latin typeface="Roboto"/>
                <a:ea typeface="Roboto"/>
              </a:rPr>
              <a:t>Feedback is crucial to understand community perceptions and adapt our programmes and responses to stay relevant and effective. This means systematic community feedback mechanisms, analysis of that feedback and ACTING on it so that communities see we are listening and responding to their real concerns. </a:t>
            </a:r>
            <a:r>
              <a:rPr lang="en-GB" sz="1800" dirty="0"/>
              <a:t>I</a:t>
            </a:r>
            <a:r>
              <a:rPr lang="en-CH" sz="1800"/>
              <a:t>t’s</a:t>
            </a:r>
            <a:r>
              <a:rPr lang="en-GB" sz="1800" dirty="0"/>
              <a:t> important to understand the beliefs, fears and questions communities have and use these to shape the information we share and activities we do – responding to issues and concerns before they escalate. </a:t>
            </a:r>
            <a:r>
              <a:rPr lang="en-US" sz="1800" dirty="0">
                <a:solidFill>
                  <a:schemeClr val="bg1"/>
                </a:solidFill>
                <a:latin typeface="Roboto"/>
                <a:ea typeface="Roboto"/>
              </a:rPr>
              <a:t>This means not just changing what we say (messages) but changing what we do (response approach). </a:t>
            </a:r>
            <a:endParaRPr lang="en-GB" dirty="0"/>
          </a:p>
          <a:p>
            <a:pPr marL="457200" lvl="0" indent="-457200">
              <a:buFont typeface="+mj-lt"/>
              <a:buAutoNum type="arabicPeriod"/>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46933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b="1" dirty="0"/>
              <a:t>FACILITATOR NOTES </a:t>
            </a:r>
          </a:p>
          <a:p>
            <a:pPr marL="0" lvl="0" indent="0" algn="l" rtl="0">
              <a:lnSpc>
                <a:spcPct val="100000"/>
              </a:lnSpc>
              <a:spcBef>
                <a:spcPts val="0"/>
              </a:spcBef>
              <a:spcAft>
                <a:spcPts val="0"/>
              </a:spcAft>
              <a:buClr>
                <a:schemeClr val="dk1"/>
              </a:buClr>
              <a:buSzPts val="1400"/>
              <a:buFont typeface="Calibri"/>
              <a:buNone/>
            </a:pPr>
            <a:endParaRPr lang="en-US" b="1" dirty="0"/>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GB" b="0" dirty="0"/>
              <a:t>Risk communication and community engagement has been a big part of recent epidemic responses for COVID- 19, Zika and Ebola</a:t>
            </a:r>
            <a:endParaRPr lang="en-US" sz="1805" b="0" i="0" u="none" strike="noStrike" cap="none"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mn-lt"/>
              <a:ea typeface="+mn-ea"/>
              <a:cs typeface="+mn-cs"/>
              <a:sym typeface="Calibri"/>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RCCE refers to the processes and approaches to systematically engage and communicate with people and communities to encourage and enable them to adopt positive and healthy behaviours to prevent the spread of infectious diseases during an outbreak. This includes:</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lvl="1" indent="-457200" algn="l" rtl="0">
              <a:lnSpc>
                <a:spcPct val="100000"/>
              </a:lnSpc>
              <a:spcBef>
                <a:spcPts val="0"/>
              </a:spcBef>
              <a:spcAft>
                <a:spcPts val="0"/>
              </a:spcAft>
              <a:buClr>
                <a:schemeClr val="dk1"/>
              </a:buClr>
              <a:buSzPts val="1400"/>
              <a:buFont typeface="+mj-lt"/>
              <a:buAutoNum type="arabicPeriod"/>
            </a:pPr>
            <a:r>
              <a:rPr lang="en-GB" kern="1200" dirty="0">
                <a:solidFill>
                  <a:schemeClr val="tx1"/>
                </a:solidFill>
                <a:effectLst/>
                <a:latin typeface="+mn-lt"/>
                <a:ea typeface="+mn-ea"/>
                <a:cs typeface="+mn-cs"/>
              </a:rPr>
              <a:t>Understand the community context, including how they perceive the outbreak – including their existing knowledge, capacities, beliefs, rumours and fears about the disease, challenges they face in implementing prevention measures, and trusted sources and channels of information</a:t>
            </a: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US" sz="2000" dirty="0">
                <a:solidFill>
                  <a:schemeClr val="lt1"/>
                </a:solidFill>
                <a:latin typeface="Open Sans"/>
                <a:ea typeface="Open Sans"/>
                <a:cs typeface="Open Sans"/>
              </a:rPr>
              <a:t>Provide timely, relevant and actionable </a:t>
            </a:r>
            <a:r>
              <a:rPr lang="en-US" sz="2000" dirty="0">
                <a:solidFill>
                  <a:schemeClr val="accent3"/>
                </a:solidFill>
                <a:latin typeface="Open Sans"/>
                <a:ea typeface="Open Sans"/>
                <a:cs typeface="Open Sans"/>
              </a:rPr>
              <a:t>information</a:t>
            </a:r>
            <a:r>
              <a:rPr lang="en-US" sz="2000" dirty="0">
                <a:solidFill>
                  <a:schemeClr val="lt1"/>
                </a:solidFill>
                <a:latin typeface="Open Sans"/>
                <a:ea typeface="Open Sans"/>
                <a:cs typeface="Open Sans"/>
              </a:rPr>
              <a:t> through trusted channels and sources to </a:t>
            </a:r>
            <a:r>
              <a:rPr lang="en-US" sz="2000" dirty="0">
                <a:solidFill>
                  <a:schemeClr val="accent3"/>
                </a:solidFill>
                <a:latin typeface="Open Sans"/>
                <a:ea typeface="Open Sans"/>
                <a:cs typeface="Open Sans"/>
              </a:rPr>
              <a:t>reduce fear, stigma and misinformation</a:t>
            </a:r>
            <a:r>
              <a:rPr lang="en-US" sz="2000" dirty="0">
                <a:solidFill>
                  <a:schemeClr val="lt1"/>
                </a:solidFill>
                <a:latin typeface="Open Sans"/>
                <a:ea typeface="Open Sans"/>
                <a:cs typeface="Open Sans"/>
              </a:rPr>
              <a:t> and support people to </a:t>
            </a:r>
            <a:r>
              <a:rPr lang="en-US" sz="2000" dirty="0">
                <a:solidFill>
                  <a:schemeClr val="accent3"/>
                </a:solidFill>
                <a:latin typeface="Open Sans"/>
                <a:ea typeface="Open Sans"/>
                <a:cs typeface="Open Sans"/>
              </a:rPr>
              <a:t>adopt positive practices </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US" sz="2000" dirty="0">
                <a:solidFill>
                  <a:schemeClr val="lt1"/>
                </a:solidFill>
                <a:latin typeface="Open Sans"/>
                <a:ea typeface="Open Sans"/>
                <a:cs typeface="Open Sans"/>
              </a:rPr>
              <a:t>Establishing systematic community </a:t>
            </a:r>
            <a:r>
              <a:rPr lang="en-US" sz="2000" dirty="0">
                <a:solidFill>
                  <a:schemeClr val="accent3"/>
                </a:solidFill>
                <a:latin typeface="Open Sans"/>
                <a:ea typeface="Open Sans"/>
                <a:cs typeface="Open Sans"/>
              </a:rPr>
              <a:t>feedback mechanisms </a:t>
            </a:r>
            <a:r>
              <a:rPr lang="en-US" sz="2000" dirty="0">
                <a:solidFill>
                  <a:schemeClr val="lt1"/>
                </a:solidFill>
                <a:latin typeface="Open Sans"/>
                <a:ea typeface="Open Sans"/>
                <a:cs typeface="Open Sans"/>
              </a:rPr>
              <a:t>to </a:t>
            </a:r>
            <a:r>
              <a:rPr lang="en-US" sz="2000" dirty="0">
                <a:solidFill>
                  <a:schemeClr val="bg1"/>
                </a:solidFill>
                <a:latin typeface="Open Sans"/>
                <a:ea typeface="Open Sans"/>
                <a:cs typeface="Open Sans"/>
              </a:rPr>
              <a:t>understand </a:t>
            </a:r>
            <a:r>
              <a:rPr lang="en-US" sz="2000" b="1" dirty="0">
                <a:solidFill>
                  <a:schemeClr val="bg1"/>
                </a:solidFill>
                <a:latin typeface="Open Sans"/>
                <a:ea typeface="Open Sans"/>
                <a:cs typeface="Open Sans"/>
              </a:rPr>
              <a:t>the </a:t>
            </a:r>
            <a:r>
              <a:rPr lang="en-US" sz="2000" b="1" dirty="0">
                <a:solidFill>
                  <a:schemeClr val="accent3"/>
                </a:solidFill>
                <a:latin typeface="Open Sans"/>
                <a:ea typeface="Open Sans"/>
                <a:cs typeface="Open Sans"/>
              </a:rPr>
              <a:t>beliefs, fears, rumours, questions, and suggestions </a:t>
            </a:r>
            <a:r>
              <a:rPr lang="en-US" sz="2000" b="1" dirty="0">
                <a:solidFill>
                  <a:schemeClr val="lt1"/>
                </a:solidFill>
                <a:latin typeface="Open Sans"/>
                <a:ea typeface="Open Sans"/>
                <a:cs typeface="Open Sans"/>
              </a:rPr>
              <a:t>communities </a:t>
            </a:r>
            <a:r>
              <a:rPr lang="en-US" sz="2000" dirty="0">
                <a:solidFill>
                  <a:schemeClr val="lt1"/>
                </a:solidFill>
                <a:latin typeface="Open Sans"/>
                <a:ea typeface="Open Sans"/>
                <a:cs typeface="Open Sans"/>
              </a:rPr>
              <a:t>have about the epidemic </a:t>
            </a:r>
            <a:r>
              <a:rPr lang="en-GB" sz="2000" dirty="0">
                <a:solidFill>
                  <a:schemeClr val="lt1"/>
                </a:solidFill>
                <a:latin typeface="Open Sans"/>
                <a:ea typeface="Open Sans"/>
                <a:cs typeface="Open Sans"/>
              </a:rPr>
              <a:t>and how these change and evolve over time</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GB" sz="2000" dirty="0">
                <a:solidFill>
                  <a:schemeClr val="lt1"/>
                </a:solidFill>
                <a:latin typeface="Open Sans"/>
                <a:ea typeface="Open Sans"/>
                <a:cs typeface="Open Sans"/>
              </a:rPr>
              <a:t>Use this information to constantly adapt and improve the response and guide operational decisions</a:t>
            </a:r>
            <a:r>
              <a:rPr lang="en-GB" sz="2000" kern="1200" dirty="0">
                <a:solidFill>
                  <a:schemeClr val="tx1"/>
                </a:solidFill>
                <a:effectLst/>
                <a:latin typeface="+mn-lt"/>
                <a:ea typeface="+mn-ea"/>
                <a:cs typeface="+mn-cs"/>
              </a:rPr>
              <a:t>. For example, by changing the information we share to address new rumours or fears, by changing our activities to better meet community’s needs and be more effective. </a:t>
            </a:r>
            <a:r>
              <a:rPr lang="en-US" sz="2000" dirty="0"/>
              <a:t>It is important to give opportunities and open channels of communication for people and communities to ask questions and debate issues of concern.</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028700" lvl="1" indent="-342900">
              <a:buFont typeface="Arial" panose="020B0604020202020204" pitchFamily="34" charset="0"/>
              <a:buChar char="•"/>
            </a:pPr>
            <a:r>
              <a:rPr lang="en-GB" sz="2000" dirty="0">
                <a:solidFill>
                  <a:schemeClr val="lt1"/>
                </a:solidFill>
                <a:latin typeface="Open Sans"/>
                <a:ea typeface="Open Sans"/>
                <a:cs typeface="Open Sans"/>
              </a:rPr>
              <a:t>Identifying and supporting </a:t>
            </a:r>
            <a:r>
              <a:rPr lang="en-GB" sz="2000" dirty="0">
                <a:solidFill>
                  <a:schemeClr val="accent3"/>
                </a:solidFill>
                <a:latin typeface="Open Sans"/>
                <a:ea typeface="Open Sans"/>
                <a:cs typeface="Open Sans"/>
              </a:rPr>
              <a:t>community-led solutions </a:t>
            </a:r>
            <a:r>
              <a:rPr lang="en-GB" sz="2000" dirty="0">
                <a:solidFill>
                  <a:schemeClr val="lt1"/>
                </a:solidFill>
                <a:latin typeface="Open Sans"/>
                <a:ea typeface="Open Sans"/>
                <a:cs typeface="Open Sans"/>
              </a:rPr>
              <a:t>for implementing prevention measures and bringing outbreaks under control, ensuring people’s active participation in shaping the epidemic response. This builds community ownership and improves the effectiveness of the response – which is critical to success </a:t>
            </a:r>
            <a:r>
              <a:rPr lang="en-GB" sz="2000" b="0" i="0" u="none" strike="noStrike" cap="none" dirty="0">
                <a:solidFill>
                  <a:schemeClr val="dk1"/>
                </a:solidFill>
                <a:effectLst/>
                <a:latin typeface="+mn-lt"/>
                <a:ea typeface="Calibri"/>
                <a:cs typeface="Calibri"/>
                <a:sym typeface="Calibri"/>
              </a:rPr>
              <a:t>as it will be the actions of community members that will end – or sustain – an outbreak.</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Open Sans"/>
              <a:ea typeface="Open Sans"/>
              <a:cs typeface="Open Sans"/>
            </a:endParaRP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US" sz="2000" b="0" dirty="0"/>
              <a:t>This slide shows how </a:t>
            </a:r>
            <a:r>
              <a:rPr lang="en-US" sz="2000" b="1" dirty="0"/>
              <a:t>risk communication and community engagement (RCCE) is an ongoing process which builds TRUST </a:t>
            </a:r>
            <a:r>
              <a:rPr lang="en-GB" sz="2000" kern="1200" dirty="0">
                <a:solidFill>
                  <a:schemeClr val="tx1"/>
                </a:solidFill>
                <a:effectLst/>
                <a:latin typeface="+mn-lt"/>
                <a:ea typeface="+mn-ea"/>
                <a:cs typeface="+mn-cs"/>
              </a:rPr>
              <a:t>in humanitarian responders, which is particularly important during an outbreak when fear, misinformation and rumours make it harder for people to identify which information is reliable and trustworthy. This can lead people to adopt ineffective prevention measures, which increase their risk of infection. </a:t>
            </a:r>
            <a:r>
              <a:rPr lang="en-GB" sz="2000" b="0" i="0" u="none" strike="noStrike" cap="none" dirty="0">
                <a:solidFill>
                  <a:schemeClr val="dk1"/>
                </a:solidFill>
                <a:effectLst/>
                <a:latin typeface="+mn-lt"/>
                <a:ea typeface="Calibri"/>
                <a:cs typeface="Calibri"/>
                <a:sym typeface="Calibri"/>
              </a:rPr>
              <a:t>Communities who do not understand or accept health interventions, or perceive them as a threat, have also been known to turn to violence, as demonstrated during the Ebola outbreak in the Democratic Republic of Congo (DRC). This lack of trust limits community involvement and people may not cooperate in activities designed to halt the spread of infection, such as rapid reporting and isolation of cases.</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22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8453702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fontAlgn="base"/>
            <a:r>
              <a:rPr lang="en-CH" sz="1805" b="1" i="0" kern="1200">
                <a:solidFill>
                  <a:schemeClr val="tx1"/>
                </a:solidFill>
                <a:effectLst/>
                <a:latin typeface="+mn-lt"/>
                <a:ea typeface="+mn-ea"/>
                <a:cs typeface="+mn-cs"/>
              </a:rPr>
              <a:t>FACILITATORS NOTES</a:t>
            </a:r>
            <a:endParaRPr lang="en-US" sz="1805" b="1" i="0" kern="1200">
              <a:solidFill>
                <a:schemeClr val="tx1"/>
              </a:solidFill>
              <a:effectLst/>
              <a:latin typeface="+mn-lt"/>
              <a:ea typeface="+mn-ea"/>
              <a:cs typeface="+mn-cs"/>
            </a:endParaRPr>
          </a:p>
          <a:p>
            <a:pPr marL="342900" indent="-342900" fontAlgn="base">
              <a:buFont typeface="Arial" panose="020B0604020202020204" pitchFamily="34" charset="0"/>
              <a:buChar char="•"/>
            </a:pPr>
            <a:r>
              <a:rPr lang="en-US" sz="1805" b="0" i="0" kern="1200">
                <a:solidFill>
                  <a:schemeClr val="tx1"/>
                </a:solidFill>
                <a:effectLst/>
                <a:latin typeface="+mn-lt"/>
                <a:ea typeface="+mn-ea"/>
                <a:cs typeface="+mn-cs"/>
              </a:rPr>
              <a:t>Mistrust in science and public authorities has led to violent reactions. When people don’t trust science and experts, they refuse to wear masks, to physical distance, to go for testing and self-isolate (i.e protests in the Netherlands) . When people do not understand public health measures, when they are not consulted and engaged in co-designing solutions,  adapting preventive measures and driving response efforts they can perceive them as a threat, they can turn to violence (i.e protesters in Abidjan and Netherlands against COVID-19 measures and in DRC against Ebola treatment </a:t>
            </a:r>
            <a:r>
              <a:rPr lang="en-US" sz="1805" b="0" i="0" kern="1200" err="1">
                <a:solidFill>
                  <a:schemeClr val="tx1"/>
                </a:solidFill>
                <a:effectLst/>
                <a:latin typeface="+mn-lt"/>
                <a:ea typeface="+mn-ea"/>
                <a:cs typeface="+mn-cs"/>
              </a:rPr>
              <a:t>centres</a:t>
            </a:r>
            <a:r>
              <a:rPr lang="en-US" sz="1805" b="0" i="0" kern="1200">
                <a:solidFill>
                  <a:schemeClr val="tx1"/>
                </a:solidFill>
                <a:effectLst/>
                <a:latin typeface="+mn-lt"/>
                <a:ea typeface="+mn-ea"/>
                <a:cs typeface="+mn-cs"/>
              </a:rPr>
              <a:t> and safe and dignified burials).  T</a:t>
            </a:r>
            <a:r>
              <a:rPr lang="en-US" sz="1805" b="1" i="0" kern="1200">
                <a:solidFill>
                  <a:schemeClr val="tx1"/>
                </a:solidFill>
                <a:effectLst/>
                <a:latin typeface="+mn-lt"/>
                <a:ea typeface="+mn-ea"/>
                <a:cs typeface="+mn-cs"/>
              </a:rPr>
              <a:t>his lack of trust has killed now and before.</a:t>
            </a:r>
          </a:p>
          <a:p>
            <a:pPr fontAlgn="base"/>
            <a:endParaRPr lang="en-US" sz="1805" b="1" i="0"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Helvetica"/>
                <a:sym typeface="Calibri"/>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Helvetica"/>
              <a:sym typeface="Calibri"/>
            </a:endParaRPr>
          </a:p>
        </p:txBody>
      </p:sp>
    </p:spTree>
    <p:extLst>
      <p:ext uri="{BB962C8B-B14F-4D97-AF65-F5344CB8AC3E}">
        <p14:creationId xmlns:p14="http://schemas.microsoft.com/office/powerpoint/2010/main" val="131637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86" name="Google Shape;386;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9799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endParaRPr dirty="0"/>
          </a:p>
          <a:p>
            <a:pPr marL="0" lvl="0" indent="0" algn="l" rtl="0">
              <a:spcBef>
                <a:spcPts val="542"/>
              </a:spcBef>
              <a:spcAft>
                <a:spcPts val="0"/>
              </a:spcAft>
              <a:buNone/>
            </a:pPr>
            <a:endParaRPr dirty="0"/>
          </a:p>
          <a:p>
            <a:pPr marL="0" lvl="0" indent="0" algn="l" rtl="0">
              <a:spcBef>
                <a:spcPts val="540"/>
              </a:spcBef>
              <a:spcAft>
                <a:spcPts val="0"/>
              </a:spcAft>
              <a:buNone/>
            </a:pPr>
            <a:r>
              <a:rPr lang="en-GB" dirty="0"/>
              <a:t>There are lots of sources of support on community engagement and accountability within the Movement. Two of the most useful are:</a:t>
            </a:r>
            <a:endParaRPr dirty="0"/>
          </a:p>
          <a:p>
            <a:pPr marL="0" lvl="0" indent="0" algn="l" rtl="0">
              <a:spcBef>
                <a:spcPts val="542"/>
              </a:spcBef>
              <a:spcAft>
                <a:spcPts val="0"/>
              </a:spcAft>
              <a:buNone/>
            </a:pPr>
            <a:endParaRPr dirty="0"/>
          </a:p>
          <a:p>
            <a:pPr marL="0" lvl="0" indent="0" algn="l" rtl="0">
              <a:spcBef>
                <a:spcPts val="541"/>
              </a:spcBef>
              <a:spcAft>
                <a:spcPts val="0"/>
              </a:spcAft>
              <a:buNone/>
            </a:pPr>
            <a:r>
              <a:rPr lang="en-GB" sz="1804" b="1" dirty="0">
                <a:solidFill>
                  <a:schemeClr val="dk1"/>
                </a:solidFill>
                <a:latin typeface="Calibri"/>
                <a:ea typeface="Calibri"/>
                <a:cs typeface="Calibri"/>
                <a:sym typeface="Calibri"/>
              </a:rPr>
              <a:t>The Community Engagement Hub</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Community Engagement Hub is a free online platform, hosted by British Red Cross, that provides a ‘one stop shop’ for community engagement and accountability.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hub contains over 300 resources and includes training packages, an e-learning game, an interactive map, a chat forum as well as tools, guides, and case studies on a range of topics from feedback mechanisms to radio programmes.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Funded by the UK Foreign, Commonwealth and Development Office, the Hub is available in English, French, Spanish, and Arabic. If you have any questions or suggestions about the hub, please contact Laurel Selby </a:t>
            </a:r>
            <a:r>
              <a:rPr lang="en-GB" sz="1804" dirty="0" err="1">
                <a:solidFill>
                  <a:schemeClr val="dk1"/>
                </a:solidFill>
                <a:latin typeface="Calibri"/>
                <a:ea typeface="Calibri"/>
                <a:cs typeface="Calibri"/>
                <a:sym typeface="Calibri"/>
              </a:rPr>
              <a:t>LSelby@redcross.org.uk</a:t>
            </a:r>
            <a:endParaRPr sz="1804" dirty="0">
              <a:solidFill>
                <a:schemeClr val="dk1"/>
              </a:solidFill>
              <a:latin typeface="Calibri"/>
              <a:ea typeface="Calibri"/>
              <a:cs typeface="Calibri"/>
              <a:sym typeface="Calibri"/>
            </a:endParaRP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0" lvl="0" indent="0" algn="l" rtl="0">
              <a:spcBef>
                <a:spcPts val="541"/>
              </a:spcBef>
              <a:spcAft>
                <a:spcPts val="0"/>
              </a:spcAft>
              <a:buNone/>
            </a:pPr>
            <a:r>
              <a:rPr lang="en-GB" sz="1804" b="1" dirty="0">
                <a:solidFill>
                  <a:schemeClr val="dk1"/>
                </a:solidFill>
                <a:latin typeface="Calibri"/>
                <a:ea typeface="Calibri"/>
                <a:cs typeface="Calibri"/>
                <a:sym typeface="Calibri"/>
              </a:rPr>
              <a:t>The CEA Guide and toolkit</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This training is based on the CEA Guide and toolkit</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They provide guidance and tools to adopt a more systematic and reliable approach to engaging with and being accountable to communities.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They do not replace existing good practices, but rather help to address any gaps or weaknesses where they exist.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CEA toolkit includes templates, checklists, and detailed guidance notes on specific aspects of CEA. Practical tools and training packages support the guide, which are linked to throughout.</a:t>
            </a:r>
            <a:endParaRPr dirty="0"/>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guide is organized in seven modules, which can be used individually as needed:</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An introduction</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Movement-wide commitments </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Institutionalization of CEA</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Minimum actions to achieve good community engagement throughout the programme cycle</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Community engagement in emergencies </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Community feedback mechanisms </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Working with protection, gender and inclusion and behaviour change and risk communication as closely-related areas</a:t>
            </a:r>
            <a:endParaRPr dirty="0"/>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342900" lvl="0" indent="-228282" algn="l" rtl="0">
              <a:spcBef>
                <a:spcPts val="542"/>
              </a:spcBef>
              <a:spcAft>
                <a:spcPts val="0"/>
              </a:spcAft>
              <a:buClr>
                <a:schemeClr val="dk1"/>
              </a:buClr>
              <a:buSzPts val="1805"/>
              <a:buFont typeface="Arial"/>
              <a:buNone/>
            </a:pPr>
            <a:endParaRPr dirty="0"/>
          </a:p>
        </p:txBody>
      </p:sp>
      <p:sp>
        <p:nvSpPr>
          <p:cNvPr id="452" name="Google Shape;4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25</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pPr marL="285750" indent="-285750">
              <a:spcBef>
                <a:spcPct val="50000"/>
              </a:spcBef>
              <a:buFontTx/>
              <a:buChar char="-"/>
            </a:pPr>
            <a:r>
              <a:rPr lang="en-US" sz="1800" dirty="0"/>
              <a:t>Explain the CEA toolkit includes tools that are either specifically for emergencies, or have emergency sections in them</a:t>
            </a:r>
          </a:p>
          <a:p>
            <a:pPr marL="285750" indent="-285750">
              <a:spcBef>
                <a:spcPct val="50000"/>
              </a:spcBef>
              <a:buFontTx/>
              <a:buChar char="-"/>
            </a:pPr>
            <a:r>
              <a:rPr lang="en-US" sz="1800" dirty="0"/>
              <a:t>These tools can really help and support participants to put the minimum and advanced measures for each action into practice</a:t>
            </a:r>
          </a:p>
          <a:p>
            <a:pPr marL="285750" indent="-285750">
              <a:spcBef>
                <a:spcPct val="50000"/>
              </a:spcBef>
              <a:buFontTx/>
              <a:buChar char="-"/>
            </a:pPr>
            <a:r>
              <a:rPr lang="en-US" sz="1800" dirty="0"/>
              <a:t>During the training today we’ll show how these tools can support teams to implement the 10 minimum actions for CEA in emergencies </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22325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547892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Breakout rooms and Jamboard</a:t>
            </a:r>
          </a:p>
          <a:p>
            <a:r>
              <a:rPr lang="en-GB" b="1" dirty="0"/>
              <a:t> </a:t>
            </a:r>
          </a:p>
          <a:p>
            <a:r>
              <a:rPr lang="x-none" sz="2000" b="1" kern="1200">
                <a:solidFill>
                  <a:schemeClr val="tx1"/>
                </a:solidFill>
                <a:effectLst/>
                <a:latin typeface="+mn-lt"/>
                <a:ea typeface="+mn-ea"/>
                <a:cs typeface="+mn-cs"/>
              </a:rPr>
              <a:t>Instructions to run this group exercise</a:t>
            </a:r>
            <a:endParaRPr lang="en-GB" sz="1200" b="1"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The 10 minimum actions for CEA in emergencies need to be populated on sticky notes on Jamboard for each group for this group exercise. See the CEA in emergencies minimum action word document. </a:t>
            </a:r>
            <a:endParaRPr lang="en-GB" sz="16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Instructions for Participants:</a:t>
            </a:r>
            <a:endParaRPr lang="en-GB" sz="16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A Jamboard with the minimum actions for CEA in emergencies will be shared in Zoom chat.</a:t>
            </a:r>
            <a:endParaRPr lang="en-GB" sz="16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Participants will be divided into breakout rooms.</a:t>
            </a:r>
            <a:endParaRPr lang="en-GB" sz="16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Each group should discuss and arrange the minimum actions at which stage of the response they should happen i.e., assessment, planning, implementation and monitoring, or evaluation and learning and be ready to share their rationale in the plenary. Groups have 10 mins</a:t>
            </a:r>
            <a:endParaRPr lang="en-GB" sz="16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Share the Jamboard link in Zoom chat after sharing the instructions and ask everyone to open the link before the breakout rooms are opened.</a:t>
            </a:r>
            <a:endParaRPr lang="en-GB" sz="16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Open the breakout rooms and set the 10 min timer.</a:t>
            </a:r>
            <a:endParaRPr lang="en-GB" sz="16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Debrief with the participants in the plenary</a:t>
            </a:r>
            <a:endParaRPr lang="en-GB" sz="16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The next slide has the answers and explores each step in more detail.</a:t>
            </a:r>
            <a:endParaRPr lang="en-GB" sz="1600" kern="1200" dirty="0">
              <a:solidFill>
                <a:schemeClr val="tx1"/>
              </a:solidFill>
              <a:effectLst/>
              <a:latin typeface="+mn-lt"/>
              <a:ea typeface="+mn-ea"/>
              <a:cs typeface="+mn-cs"/>
            </a:endParaRPr>
          </a:p>
          <a:p>
            <a:pPr marL="342900" indent="-342900">
              <a:buFont typeface="Arial" panose="020B0604020202020204" pitchFamily="34" charset="0"/>
              <a:buChar char="•"/>
            </a:pPr>
            <a:endParaRPr lang="en-GB" sz="2000" b="1" dirty="0">
              <a:cs typeface="Calibri"/>
            </a:endParaRPr>
          </a:p>
          <a:p>
            <a:pPr lvl="0"/>
            <a:endParaRPr lang="en-GB" sz="20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15258957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 and verbal</a:t>
            </a:r>
          </a:p>
          <a:p>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Ask if everyone agreed? Ask groups to share anything they had that was different</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These actions set out the minimum actions every Red Cross and Red Crescent emergency response operations should meet.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t>The actions for emergencies indicate what to focus on when there is less time and greater urgency to respond</a:t>
            </a:r>
            <a:endParaRPr lang="en-GB" b="0" dirty="0"/>
          </a:p>
          <a:p>
            <a:pPr marL="342900" indent="-342900">
              <a:buFont typeface="Arial" panose="020B0604020202020204" pitchFamily="34" charset="0"/>
              <a:buChar char="•"/>
            </a:pPr>
            <a:endParaRPr lang="en-GB" b="0" dirty="0"/>
          </a:p>
          <a:p>
            <a:pPr marL="342900" indent="-342900">
              <a:buFont typeface="Arial" panose="020B0604020202020204" pitchFamily="34" charset="0"/>
              <a:buChar char="•"/>
            </a:pPr>
            <a:r>
              <a:rPr lang="en-GB" b="0" dirty="0"/>
              <a:t>The next sessions will look at each of these actions in more detail</a:t>
            </a:r>
            <a:endParaRPr lang="en-GB" dirty="0"/>
          </a:p>
          <a:p>
            <a:r>
              <a:rPr lang="en-GB" sz="1805" kern="1200" dirty="0">
                <a:solidFill>
                  <a:schemeClr val="tx1"/>
                </a:solidFill>
                <a:effectLst/>
                <a:latin typeface="+mn-lt"/>
                <a:ea typeface="+mn-ea"/>
                <a:cs typeface="+mn-cs"/>
              </a:rPr>
              <a:t> </a:t>
            </a: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457200" indent="-457200">
              <a:buFont typeface="+mj-lt"/>
              <a:buAutoNum type="arabicPeriod"/>
            </a:pPr>
            <a:endParaRPr lang="en-GB" b="0" dirty="0"/>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162657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a:t>
            </a:r>
            <a:endParaRPr b="1" dirty="0"/>
          </a:p>
          <a:p>
            <a:pPr marL="0" lvl="0" indent="0" algn="l" rtl="0">
              <a:spcBef>
                <a:spcPts val="1000"/>
              </a:spcBef>
              <a:spcAft>
                <a:spcPts val="0"/>
              </a:spcAft>
              <a:buNone/>
            </a:pPr>
            <a:endParaRPr sz="2000" dirty="0">
              <a:latin typeface="Calibri"/>
              <a:ea typeface="Calibri"/>
              <a:cs typeface="Calibri"/>
              <a:sym typeface="Calibri"/>
            </a:endParaRPr>
          </a:p>
          <a:p>
            <a:pPr marL="342900" lvl="0" indent="-342900" algn="l" rtl="0">
              <a:spcBef>
                <a:spcPts val="600"/>
              </a:spcBef>
              <a:spcAft>
                <a:spcPts val="0"/>
              </a:spcAft>
              <a:buClr>
                <a:schemeClr val="dk1"/>
              </a:buClr>
              <a:buSzPts val="2000"/>
              <a:buFont typeface="Arial"/>
              <a:buChar char="•"/>
            </a:pPr>
            <a:r>
              <a:rPr lang="en-GB" sz="2000" dirty="0">
                <a:solidFill>
                  <a:schemeClr val="dk1"/>
                </a:solidFill>
                <a:latin typeface="Calibri"/>
                <a:ea typeface="Calibri"/>
                <a:cs typeface="Calibri"/>
                <a:sym typeface="Calibri"/>
              </a:rPr>
              <a:t>This training aims to help you strengthen the way you engage communities in your work, no matter what sector you work in. We hope it will help you adopt a more systematic and reliable approach to engaging with and being accountable to communities during emergency response operations. It does not replace existing good practices, but rather helps to address any gaps or weaknesses where they exist.</a:t>
            </a:r>
            <a:endParaRPr dirty="0"/>
          </a:p>
          <a:p>
            <a:pPr marL="342900" lvl="0" indent="-215900" algn="l" rtl="0">
              <a:spcBef>
                <a:spcPts val="600"/>
              </a:spcBef>
              <a:spcAft>
                <a:spcPts val="0"/>
              </a:spcAft>
              <a:buClr>
                <a:schemeClr val="dk1"/>
              </a:buClr>
              <a:buSzPts val="2000"/>
              <a:buFont typeface="Arial"/>
              <a:buNone/>
            </a:pPr>
            <a:endParaRPr sz="2000" dirty="0"/>
          </a:p>
          <a:p>
            <a:pPr marL="285750" marR="0" lvl="0" indent="-285750" algn="l" rtl="0">
              <a:lnSpc>
                <a:spcPct val="100000"/>
              </a:lnSpc>
              <a:spcBef>
                <a:spcPts val="1000"/>
              </a:spcBef>
              <a:spcAft>
                <a:spcPts val="0"/>
              </a:spcAft>
              <a:buClr>
                <a:schemeClr val="dk1"/>
              </a:buClr>
              <a:buSzPts val="2000"/>
              <a:buFont typeface="Arial"/>
              <a:buChar char="•"/>
            </a:pPr>
            <a:r>
              <a:rPr lang="en-GB" sz="2000" dirty="0"/>
              <a:t>Now go through the specific objectives of the training</a:t>
            </a:r>
          </a:p>
          <a:p>
            <a:pPr marL="285750" marR="0" lvl="0" indent="-285750" algn="l" rtl="0">
              <a:lnSpc>
                <a:spcPct val="100000"/>
              </a:lnSpc>
              <a:spcBef>
                <a:spcPts val="1000"/>
              </a:spcBef>
              <a:spcAft>
                <a:spcPts val="0"/>
              </a:spcAft>
              <a:buClr>
                <a:schemeClr val="dk1"/>
              </a:buClr>
              <a:buSzPts val="2000"/>
              <a:buFont typeface="Arial"/>
              <a:buChar char="•"/>
            </a:pPr>
            <a:endParaRPr lang="en-GB" sz="2000" dirty="0"/>
          </a:p>
          <a:p>
            <a:pPr marL="285750" marR="0" lvl="0" indent="-285750" algn="l" rtl="0">
              <a:lnSpc>
                <a:spcPct val="100000"/>
              </a:lnSpc>
              <a:spcBef>
                <a:spcPts val="1000"/>
              </a:spcBef>
              <a:spcAft>
                <a:spcPts val="0"/>
              </a:spcAft>
              <a:buClr>
                <a:schemeClr val="dk1"/>
              </a:buClr>
              <a:buSzPts val="2000"/>
              <a:buFont typeface="Arial"/>
              <a:buChar char="•"/>
            </a:pPr>
            <a:r>
              <a:rPr lang="en-GB" sz="2000" dirty="0"/>
              <a:t>Explain the training is very participatory with lots of interaction and group exercises including a desk-top scenario based around the fictional Alexa Red Cross Society </a:t>
            </a:r>
            <a:endParaRPr dirty="0"/>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spcBef>
                <a:spcPts val="1000"/>
              </a:spcBef>
              <a:spcAft>
                <a:spcPts val="0"/>
              </a:spcAft>
              <a:buClr>
                <a:schemeClr val="dk1"/>
              </a:buClr>
              <a:buSzPts val="2000"/>
              <a:buFont typeface="Arial"/>
              <a:buChar char="•"/>
            </a:pPr>
            <a:r>
              <a:rPr lang="en-GB" sz="2000" dirty="0">
                <a:latin typeface="Calibri"/>
                <a:ea typeface="Calibri"/>
                <a:cs typeface="Calibri"/>
                <a:sym typeface="Calibri"/>
              </a:rPr>
              <a:t>Remember to ask if people have any questions about these objectives </a:t>
            </a:r>
            <a:endParaRPr dirty="0"/>
          </a:p>
          <a:p>
            <a:pPr marL="0" lvl="0" indent="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marR="0" lvl="0" indent="-158750" algn="l" rtl="0">
              <a:lnSpc>
                <a:spcPct val="100000"/>
              </a:lnSpc>
              <a:spcBef>
                <a:spcPts val="1000"/>
              </a:spcBef>
              <a:spcAft>
                <a:spcPts val="0"/>
              </a:spcAft>
              <a:buClr>
                <a:schemeClr val="dk1"/>
              </a:buClr>
              <a:buSzPts val="2000"/>
              <a:buFont typeface="Arial"/>
              <a:buNone/>
            </a:pPr>
            <a:endParaRPr sz="2000" dirty="0"/>
          </a:p>
          <a:p>
            <a:pPr marL="285750" marR="0" lvl="0" indent="-158750" algn="l" rtl="0">
              <a:lnSpc>
                <a:spcPct val="100000"/>
              </a:lnSpc>
              <a:spcBef>
                <a:spcPts val="1000"/>
              </a:spcBef>
              <a:spcAft>
                <a:spcPts val="0"/>
              </a:spcAft>
              <a:buClr>
                <a:schemeClr val="dk1"/>
              </a:buClr>
              <a:buSzPts val="2000"/>
              <a:buFont typeface="Arial"/>
              <a:buNone/>
            </a:pPr>
            <a:endParaRPr sz="2000" dirty="0"/>
          </a:p>
          <a:p>
            <a:pPr marL="0" marR="0" lvl="0" indent="0" algn="l" rtl="0">
              <a:lnSpc>
                <a:spcPct val="100000"/>
              </a:lnSpc>
              <a:spcBef>
                <a:spcPts val="542"/>
              </a:spcBef>
              <a:spcAft>
                <a:spcPts val="0"/>
              </a:spcAft>
              <a:buClr>
                <a:schemeClr val="dk1"/>
              </a:buClr>
              <a:buSzPts val="1805"/>
              <a:buFont typeface="Calibri"/>
              <a:buNone/>
            </a:pPr>
            <a:endParaRPr dirty="0"/>
          </a:p>
        </p:txBody>
      </p:sp>
      <p:sp>
        <p:nvSpPr>
          <p:cNvPr id="252" name="Google Shape;25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FACILITATOR NOTES</a:t>
            </a:r>
          </a:p>
          <a:p>
            <a:r>
              <a:rPr lang="en-GB" b="1"/>
              <a:t> </a:t>
            </a:r>
          </a:p>
          <a:p>
            <a:pPr marL="342900" indent="-342900">
              <a:buFont typeface="Arial" panose="020B0604020202020204" pitchFamily="34" charset="0"/>
              <a:buChar char="•"/>
            </a:pPr>
            <a:r>
              <a:rPr lang="en-GB" b="0"/>
              <a:t>Explain for each minimum action in emergencies, the CEA Guide gives guidance on the </a:t>
            </a:r>
            <a:r>
              <a:rPr lang="en-GB" sz="1805" kern="1200">
                <a:solidFill>
                  <a:schemeClr val="tx1"/>
                </a:solidFill>
                <a:effectLst/>
                <a:latin typeface="+mn-lt"/>
                <a:ea typeface="+mn-ea"/>
                <a:cs typeface="+mn-cs"/>
              </a:rPr>
              <a:t>minimum measures that should be implemented to meet the action, and </a:t>
            </a:r>
            <a:r>
              <a:rPr lang="en-GB" sz="1805" b="1" kern="1200">
                <a:solidFill>
                  <a:schemeClr val="tx1"/>
                </a:solidFill>
                <a:effectLst/>
                <a:latin typeface="+mn-lt"/>
                <a:ea typeface="+mn-ea"/>
                <a:cs typeface="+mn-cs"/>
              </a:rPr>
              <a:t>advanced measures for when more time, capacity, and resources are available</a:t>
            </a:r>
            <a:r>
              <a:rPr lang="en-GB" sz="1805" kern="1200">
                <a:solidFill>
                  <a:schemeClr val="tx1"/>
                </a:solidFill>
                <a:effectLst/>
                <a:latin typeface="+mn-lt"/>
                <a:ea typeface="+mn-ea"/>
                <a:cs typeface="+mn-cs"/>
              </a:rPr>
              <a:t>.</a:t>
            </a:r>
          </a:p>
          <a:p>
            <a:pPr marL="342900" indent="-342900">
              <a:buFont typeface="Arial" panose="020B0604020202020204" pitchFamily="34" charset="0"/>
              <a:buChar char="•"/>
            </a:pPr>
            <a:r>
              <a:rPr lang="en-GB" sz="1805" kern="1200">
                <a:solidFill>
                  <a:schemeClr val="tx1"/>
                </a:solidFill>
                <a:effectLst/>
                <a:latin typeface="+mn-lt"/>
                <a:ea typeface="+mn-ea"/>
                <a:cs typeface="+mn-cs"/>
              </a:rPr>
              <a:t>The minimum measures should be implemented by </a:t>
            </a:r>
            <a:r>
              <a:rPr lang="en-GB" sz="1805" b="1" kern="1200">
                <a:solidFill>
                  <a:schemeClr val="tx1"/>
                </a:solidFill>
                <a:effectLst/>
                <a:latin typeface="+mn-lt"/>
                <a:ea typeface="+mn-ea"/>
                <a:cs typeface="+mn-cs"/>
              </a:rPr>
              <a:t>ALL emergency responses</a:t>
            </a:r>
            <a:r>
              <a:rPr lang="en-GB" sz="1805" kern="1200">
                <a:solidFill>
                  <a:schemeClr val="tx1"/>
                </a:solidFill>
                <a:effectLst/>
                <a:latin typeface="+mn-lt"/>
                <a:ea typeface="+mn-ea"/>
                <a:cs typeface="+mn-cs"/>
              </a:rPr>
              <a:t>, whereas the advanced measures can be added on depending on the context and resources available, and what makes sense for the response</a:t>
            </a:r>
          </a:p>
          <a:p>
            <a:endParaRPr lang="en-GB" sz="1805" kern="1200">
              <a:solidFill>
                <a:schemeClr val="tx1"/>
              </a:solidFill>
              <a:effectLst/>
              <a:latin typeface="+mn-lt"/>
              <a:ea typeface="+mn-ea"/>
              <a:cs typeface="+mn-cs"/>
            </a:endParaRPr>
          </a:p>
          <a:p>
            <a:r>
              <a:rPr lang="en-GB" sz="1805" kern="1200">
                <a:solidFill>
                  <a:schemeClr val="tx1"/>
                </a:solidFill>
                <a:effectLst/>
                <a:latin typeface="+mn-lt"/>
                <a:ea typeface="+mn-ea"/>
                <a:cs typeface="+mn-cs"/>
              </a:rPr>
              <a:t>Generally, the minimum measures will apply:</a:t>
            </a:r>
          </a:p>
          <a:p>
            <a:pPr marL="342900" indent="-342900">
              <a:buFont typeface="Arial" panose="020B0604020202020204" pitchFamily="34" charset="0"/>
              <a:buChar char="•"/>
            </a:pPr>
            <a:r>
              <a:rPr lang="en-GB" sz="1805" kern="1200">
                <a:solidFill>
                  <a:schemeClr val="tx1"/>
                </a:solidFill>
                <a:effectLst/>
                <a:latin typeface="+mn-lt"/>
                <a:ea typeface="+mn-ea"/>
                <a:cs typeface="+mn-cs"/>
              </a:rPr>
              <a:t>In the </a:t>
            </a:r>
            <a:r>
              <a:rPr lang="en-GB" sz="1805" b="1" kern="1200">
                <a:solidFill>
                  <a:schemeClr val="tx1"/>
                </a:solidFill>
                <a:effectLst/>
                <a:latin typeface="+mn-lt"/>
                <a:ea typeface="+mn-ea"/>
                <a:cs typeface="+mn-cs"/>
              </a:rPr>
              <a:t>early stages of a response </a:t>
            </a:r>
            <a:r>
              <a:rPr lang="en-GB" sz="1805" kern="1200">
                <a:solidFill>
                  <a:schemeClr val="tx1"/>
                </a:solidFill>
                <a:effectLst/>
                <a:latin typeface="+mn-lt"/>
                <a:ea typeface="+mn-ea"/>
                <a:cs typeface="+mn-cs"/>
              </a:rPr>
              <a:t>i.e., the first few months</a:t>
            </a:r>
          </a:p>
          <a:p>
            <a:pPr marL="342900" indent="-342900">
              <a:buFont typeface="Arial" panose="020B0604020202020204" pitchFamily="34" charset="0"/>
              <a:buChar char="•"/>
            </a:pPr>
            <a:r>
              <a:rPr lang="en-GB" sz="1805" b="1" kern="1200">
                <a:solidFill>
                  <a:schemeClr val="tx1"/>
                </a:solidFill>
                <a:effectLst/>
                <a:latin typeface="+mn-lt"/>
                <a:ea typeface="+mn-ea"/>
                <a:cs typeface="+mn-cs"/>
              </a:rPr>
              <a:t>For smaller emergencies</a:t>
            </a:r>
            <a:r>
              <a:rPr lang="en-GB" sz="1805" kern="1200">
                <a:solidFill>
                  <a:schemeClr val="tx1"/>
                </a:solidFill>
                <a:effectLst/>
                <a:latin typeface="+mn-lt"/>
                <a:ea typeface="+mn-ea"/>
                <a:cs typeface="+mn-cs"/>
              </a:rPr>
              <a:t>, with a shorter timescale i.e., less than six months</a:t>
            </a:r>
          </a:p>
          <a:p>
            <a:pPr marL="342900" indent="-342900">
              <a:buFont typeface="Arial" panose="020B0604020202020204" pitchFamily="34" charset="0"/>
              <a:buChar char="•"/>
            </a:pPr>
            <a:r>
              <a:rPr lang="en-GB" sz="1805" kern="1200">
                <a:solidFill>
                  <a:schemeClr val="tx1"/>
                </a:solidFill>
                <a:effectLst/>
                <a:latin typeface="+mn-lt"/>
                <a:ea typeface="+mn-ea"/>
                <a:cs typeface="+mn-cs"/>
              </a:rPr>
              <a:t>When there is </a:t>
            </a:r>
            <a:r>
              <a:rPr lang="en-GB" sz="1805" b="1" kern="1200">
                <a:solidFill>
                  <a:schemeClr val="tx1"/>
                </a:solidFill>
                <a:effectLst/>
                <a:latin typeface="+mn-lt"/>
                <a:ea typeface="+mn-ea"/>
                <a:cs typeface="+mn-cs"/>
              </a:rPr>
              <a:t>limited community engagement and accountability experience and capacity </a:t>
            </a:r>
            <a:r>
              <a:rPr lang="en-GB" sz="1805" kern="1200">
                <a:solidFill>
                  <a:schemeClr val="tx1"/>
                </a:solidFill>
                <a:effectLst/>
                <a:latin typeface="+mn-lt"/>
                <a:ea typeface="+mn-ea"/>
                <a:cs typeface="+mn-cs"/>
              </a:rPr>
              <a:t>within either the National Society, or as surge support</a:t>
            </a:r>
          </a:p>
          <a:p>
            <a:pPr marL="342900" indent="-342900">
              <a:buFont typeface="Arial" panose="020B0604020202020204" pitchFamily="34" charset="0"/>
              <a:buChar char="•"/>
            </a:pPr>
            <a:r>
              <a:rPr lang="en-GB" sz="1805" kern="1200">
                <a:solidFill>
                  <a:schemeClr val="tx1"/>
                </a:solidFill>
                <a:effectLst/>
                <a:latin typeface="+mn-lt"/>
                <a:ea typeface="+mn-ea"/>
                <a:cs typeface="+mn-cs"/>
              </a:rPr>
              <a:t>When there is </a:t>
            </a:r>
            <a:r>
              <a:rPr lang="en-GB" sz="1805" b="1" kern="1200">
                <a:solidFill>
                  <a:schemeClr val="tx1"/>
                </a:solidFill>
                <a:effectLst/>
                <a:latin typeface="+mn-lt"/>
                <a:ea typeface="+mn-ea"/>
                <a:cs typeface="+mn-cs"/>
              </a:rPr>
              <a:t>limited funds </a:t>
            </a:r>
            <a:r>
              <a:rPr lang="en-GB" sz="1805" kern="1200">
                <a:solidFill>
                  <a:schemeClr val="tx1"/>
                </a:solidFill>
                <a:effectLst/>
                <a:latin typeface="+mn-lt"/>
                <a:ea typeface="+mn-ea"/>
                <a:cs typeface="+mn-cs"/>
              </a:rPr>
              <a:t>and human resources available for the response</a:t>
            </a:r>
          </a:p>
          <a:p>
            <a:endParaRPr lang="en-GB" sz="1805" kern="1200">
              <a:solidFill>
                <a:schemeClr val="tx1"/>
              </a:solidFill>
              <a:effectLst/>
              <a:latin typeface="+mn-lt"/>
              <a:ea typeface="+mn-ea"/>
              <a:cs typeface="+mn-cs"/>
            </a:endParaRPr>
          </a:p>
          <a:p>
            <a:r>
              <a:rPr lang="en-GB" sz="1805" kern="1200">
                <a:solidFill>
                  <a:schemeClr val="tx1"/>
                </a:solidFill>
                <a:effectLst/>
                <a:latin typeface="+mn-lt"/>
                <a:ea typeface="+mn-ea"/>
                <a:cs typeface="+mn-cs"/>
              </a:rPr>
              <a:t>Generally, the advanced measures will apply:</a:t>
            </a:r>
          </a:p>
          <a:p>
            <a:pPr marL="342900" indent="-342900">
              <a:buFont typeface="Arial" panose="020B0604020202020204" pitchFamily="34" charset="0"/>
              <a:buChar char="•"/>
            </a:pPr>
            <a:r>
              <a:rPr lang="en-GB" sz="1805" b="1" kern="1200">
                <a:solidFill>
                  <a:schemeClr val="tx1"/>
                </a:solidFill>
                <a:effectLst/>
                <a:latin typeface="+mn-lt"/>
                <a:ea typeface="+mn-ea"/>
                <a:cs typeface="+mn-cs"/>
              </a:rPr>
              <a:t>Later in the response</a:t>
            </a:r>
            <a:r>
              <a:rPr lang="en-GB" sz="1805" kern="1200">
                <a:solidFill>
                  <a:schemeClr val="tx1"/>
                </a:solidFill>
                <a:effectLst/>
                <a:latin typeface="+mn-lt"/>
                <a:ea typeface="+mn-ea"/>
                <a:cs typeface="+mn-cs"/>
              </a:rPr>
              <a:t>, i.e., from month three onwards</a:t>
            </a:r>
          </a:p>
          <a:p>
            <a:pPr marL="342900" indent="-342900">
              <a:buFont typeface="Arial" panose="020B0604020202020204" pitchFamily="34" charset="0"/>
              <a:buChar char="•"/>
            </a:pPr>
            <a:r>
              <a:rPr lang="en-GB" sz="1805" kern="1200">
                <a:solidFill>
                  <a:schemeClr val="tx1"/>
                </a:solidFill>
                <a:effectLst/>
                <a:latin typeface="+mn-lt"/>
                <a:ea typeface="+mn-ea"/>
                <a:cs typeface="+mn-cs"/>
              </a:rPr>
              <a:t>For </a:t>
            </a:r>
            <a:r>
              <a:rPr lang="en-GB" sz="1805" b="1" kern="1200">
                <a:solidFill>
                  <a:schemeClr val="tx1"/>
                </a:solidFill>
                <a:effectLst/>
                <a:latin typeface="+mn-lt"/>
                <a:ea typeface="+mn-ea"/>
                <a:cs typeface="+mn-cs"/>
              </a:rPr>
              <a:t>larger or protracted emergenc</a:t>
            </a:r>
            <a:r>
              <a:rPr lang="en-GB" sz="1805" kern="1200">
                <a:solidFill>
                  <a:schemeClr val="tx1"/>
                </a:solidFill>
                <a:effectLst/>
                <a:latin typeface="+mn-lt"/>
                <a:ea typeface="+mn-ea"/>
                <a:cs typeface="+mn-cs"/>
              </a:rPr>
              <a:t>ies, with a longer timescale i.e., more than six months</a:t>
            </a:r>
          </a:p>
          <a:p>
            <a:pPr marL="342900" indent="-342900">
              <a:buFont typeface="Arial" panose="020B0604020202020204" pitchFamily="34" charset="0"/>
              <a:buChar char="•"/>
            </a:pPr>
            <a:r>
              <a:rPr lang="en-GB" sz="1805" kern="1200">
                <a:solidFill>
                  <a:schemeClr val="tx1"/>
                </a:solidFill>
                <a:effectLst/>
                <a:latin typeface="+mn-lt"/>
                <a:ea typeface="+mn-ea"/>
                <a:cs typeface="+mn-cs"/>
              </a:rPr>
              <a:t>When there is a </a:t>
            </a:r>
            <a:r>
              <a:rPr lang="en-GB" sz="1805" b="1" kern="1200">
                <a:solidFill>
                  <a:schemeClr val="tx1"/>
                </a:solidFill>
                <a:effectLst/>
                <a:latin typeface="+mn-lt"/>
                <a:ea typeface="+mn-ea"/>
                <a:cs typeface="+mn-cs"/>
              </a:rPr>
              <a:t>good level of community engagement </a:t>
            </a:r>
            <a:r>
              <a:rPr lang="en-GB" sz="1805" kern="1200">
                <a:solidFill>
                  <a:schemeClr val="tx1"/>
                </a:solidFill>
                <a:effectLst/>
                <a:latin typeface="+mn-lt"/>
                <a:ea typeface="+mn-ea"/>
                <a:cs typeface="+mn-cs"/>
              </a:rPr>
              <a:t>and accountability experience and capacity, within the National Society or as surge support</a:t>
            </a:r>
          </a:p>
          <a:p>
            <a:pPr marL="342900" indent="-342900">
              <a:buFont typeface="Arial" panose="020B0604020202020204" pitchFamily="34" charset="0"/>
              <a:buChar char="•"/>
            </a:pPr>
            <a:r>
              <a:rPr lang="en-GB" sz="1805" kern="1200">
                <a:solidFill>
                  <a:schemeClr val="tx1"/>
                </a:solidFill>
                <a:effectLst/>
                <a:latin typeface="+mn-lt"/>
                <a:ea typeface="+mn-ea"/>
                <a:cs typeface="+mn-cs"/>
              </a:rPr>
              <a:t>When the </a:t>
            </a:r>
            <a:r>
              <a:rPr lang="en-GB" sz="1805" b="1" kern="1200">
                <a:solidFill>
                  <a:schemeClr val="tx1"/>
                </a:solidFill>
                <a:effectLst/>
                <a:latin typeface="+mn-lt"/>
                <a:ea typeface="+mn-ea"/>
                <a:cs typeface="+mn-cs"/>
              </a:rPr>
              <a:t>response has a good level of funding </a:t>
            </a:r>
            <a:r>
              <a:rPr lang="en-GB" sz="1805" kern="1200">
                <a:solidFill>
                  <a:schemeClr val="tx1"/>
                </a:solidFill>
                <a:effectLst/>
                <a:latin typeface="+mn-lt"/>
                <a:ea typeface="+mn-ea"/>
                <a:cs typeface="+mn-cs"/>
              </a:rPr>
              <a:t>and human resources.</a:t>
            </a:r>
          </a:p>
          <a:p>
            <a:pPr marL="342900" indent="-34290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258957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31</a:t>
            </a:fld>
            <a:endParaRPr lang="en-US" altLang="ru-RU"/>
          </a:p>
        </p:txBody>
      </p:sp>
    </p:spTree>
    <p:extLst>
      <p:ext uri="{BB962C8B-B14F-4D97-AF65-F5344CB8AC3E}">
        <p14:creationId xmlns:p14="http://schemas.microsoft.com/office/powerpoint/2010/main" val="2870530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FACILITATOR NOTES – Zoom poll</a:t>
            </a:r>
          </a:p>
          <a:p>
            <a:endParaRPr lang="en-GB" b="1"/>
          </a:p>
          <a:p>
            <a:pPr marL="342900" indent="-342900">
              <a:buFont typeface="Arial" panose="020B0604020202020204" pitchFamily="34" charset="0"/>
              <a:buChar char="•"/>
            </a:pPr>
            <a:r>
              <a:rPr lang="en-GB" b="0"/>
              <a:t>Launch a Zoom poll:</a:t>
            </a:r>
          </a:p>
          <a:p>
            <a:pPr marL="1144817" lvl="1" indent="-457200">
              <a:buFont typeface="+mj-lt"/>
              <a:buAutoNum type="arabicPeriod"/>
            </a:pPr>
            <a:r>
              <a:rPr lang="en-GB" b="0"/>
              <a:t>What are some of the ways CEA can be integrated in the response?</a:t>
            </a:r>
          </a:p>
          <a:p>
            <a:pPr marL="1718135" lvl="2" indent="-342900">
              <a:buFont typeface="Arial" panose="020B0604020202020204" pitchFamily="34" charset="0"/>
              <a:buChar char="•"/>
            </a:pPr>
            <a:r>
              <a:rPr lang="en-GB" b="1"/>
              <a:t>Brief everyone who joins the response on CEA</a:t>
            </a:r>
          </a:p>
          <a:p>
            <a:pPr marL="1718135" lvl="2" indent="-342900">
              <a:buFont typeface="Arial" panose="020B0604020202020204" pitchFamily="34" charset="0"/>
              <a:buChar char="•"/>
            </a:pPr>
            <a:r>
              <a:rPr lang="en-GB" b="1"/>
              <a:t>Have everyone sign the Code of Conduct</a:t>
            </a:r>
          </a:p>
          <a:p>
            <a:pPr marL="1718135" lvl="2" indent="-342900">
              <a:buFont typeface="Arial" panose="020B0604020202020204" pitchFamily="34" charset="0"/>
              <a:buChar char="•"/>
            </a:pPr>
            <a:r>
              <a:rPr lang="en-GB" b="0"/>
              <a:t>Recruit a dedicated team who can carry out all CEA work for the response</a:t>
            </a:r>
            <a:r>
              <a:rPr lang="en-CH" b="0"/>
              <a:t> (DEPENDING ON FUNDING AND CAPACITY)</a:t>
            </a:r>
            <a:endParaRPr lang="en-GB" b="0"/>
          </a:p>
          <a:p>
            <a:pPr marL="1718135" lvl="2" indent="-342900">
              <a:buFont typeface="Arial" panose="020B0604020202020204" pitchFamily="34" charset="0"/>
              <a:buChar char="•"/>
            </a:pPr>
            <a:r>
              <a:rPr lang="en-GB" b="1"/>
              <a:t>Make CEA a standing agenda point in all operational meetings</a:t>
            </a:r>
          </a:p>
          <a:p>
            <a:pPr marL="1718135" lvl="2" indent="-342900">
              <a:buFont typeface="Arial" panose="020B0604020202020204" pitchFamily="34" charset="0"/>
              <a:buChar char="•"/>
            </a:pPr>
            <a:r>
              <a:rPr lang="en-GB" b="1"/>
              <a:t>Provide CEA trainings to all sectors</a:t>
            </a:r>
          </a:p>
          <a:p>
            <a:pPr marL="1718135" lvl="2" indent="-342900">
              <a:buFont typeface="Arial" panose="020B0604020202020204" pitchFamily="34" charset="0"/>
              <a:buChar char="•"/>
            </a:pPr>
            <a:endParaRPr lang="en-GB" b="1"/>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a:solidFill>
                  <a:schemeClr val="tx1"/>
                </a:solidFill>
                <a:effectLst/>
                <a:latin typeface="+mn-lt"/>
                <a:ea typeface="+mn-ea"/>
                <a:cs typeface="+mn-cs"/>
              </a:rPr>
              <a:t>CEA Minimum Action in Emergencies #1: Community engagement is integrated across the response</a:t>
            </a:r>
            <a:endParaRPr lang="en-GB"/>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t>This action </a:t>
            </a:r>
            <a:r>
              <a:rPr lang="en-GB" sz="1805" kern="1200">
                <a:solidFill>
                  <a:schemeClr val="tx1"/>
                </a:solidFill>
                <a:effectLst/>
                <a:latin typeface="+mn-lt"/>
                <a:ea typeface="+mn-ea"/>
                <a:cs typeface="+mn-cs"/>
              </a:rPr>
              <a:t>helps to ensure community engagement is well understood by all staff and volunteers and consistently integrated within all sectors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It addresses some of the key gaps in and barriers to community engagement in emergencies discussed at the start of this session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a:solidFill>
                  <a:schemeClr val="tx1"/>
                </a:solidFill>
                <a:effectLst/>
                <a:latin typeface="+mn-lt"/>
                <a:ea typeface="+mn-ea"/>
                <a:cs typeface="+mn-cs"/>
              </a:rPr>
              <a:t>TO MEET THIS ACTION, AT A MINIMUM:</a:t>
            </a:r>
          </a:p>
          <a:p>
            <a:pPr marL="342900" indent="-342900">
              <a:buFont typeface="Arial" panose="020B0604020202020204" pitchFamily="34" charset="0"/>
              <a:buChar char="•"/>
            </a:pPr>
            <a:r>
              <a:rPr lang="en-GB" sz="1805" b="1" kern="1200">
                <a:solidFill>
                  <a:schemeClr val="tx1"/>
                </a:solidFill>
                <a:effectLst/>
                <a:latin typeface="+mn-lt"/>
                <a:ea typeface="+mn-ea"/>
                <a:cs typeface="+mn-cs"/>
              </a:rPr>
              <a:t>Brief all staff and volunteers on community engagement and accountability</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All staff joining the response should be briefed on community engagement and accountability, including their responsibilities and the different mechanisms being used within the operation. This supports consistent integration across all sectors. Everyone must sign the Code of Conduct and be briefed on prevention of sexual exploitation and abuse, and corruption. Use tools:</a:t>
            </a:r>
            <a:r>
              <a:rPr lang="en-CH" sz="1805" kern="1200">
                <a:solidFill>
                  <a:schemeClr val="tx1"/>
                </a:solidFill>
                <a:effectLst/>
                <a:latin typeface="+mn-lt"/>
                <a:ea typeface="+mn-ea"/>
                <a:cs typeface="+mn-cs"/>
              </a:rPr>
              <a:t> tool 25 briefing/TOOL 24 checklist/TOOL 10 Code of Conduct  and 1-day training </a:t>
            </a:r>
            <a:endParaRPr lang="en-GB" sz="1805" kern="1200">
              <a:solidFill>
                <a:schemeClr val="tx1"/>
              </a:solidFill>
              <a:effectLst/>
              <a:latin typeface="+mn-lt"/>
              <a:ea typeface="+mn-ea"/>
              <a:cs typeface="+mn-cs"/>
            </a:endParaRPr>
          </a:p>
          <a:p>
            <a:endParaRPr lang="en-GB" sz="1805" kern="120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community engagement issues in operational meetings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Community engagement should be a standing agenda point in all meetings. This includes discussing the quality of community engagement, any gaps, key issues that need to be discussed with the community and how to address issues raised through community feedback and participation. Use tool:</a:t>
            </a:r>
            <a:r>
              <a:rPr lang="en-CH" sz="1805" kern="1200">
                <a:solidFill>
                  <a:schemeClr val="tx1"/>
                </a:solidFill>
                <a:effectLst/>
                <a:latin typeface="+mn-lt"/>
                <a:ea typeface="+mn-ea"/>
                <a:cs typeface="+mn-cs"/>
              </a:rPr>
              <a:t>TOOL 23 SOPs for CEA in emergencies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endParaRPr lang="en-GB" sz="1805" kern="120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a:solidFill>
                  <a:schemeClr val="tx1"/>
                </a:solidFill>
                <a:effectLst/>
                <a:latin typeface="+mn-lt"/>
                <a:ea typeface="+mn-ea"/>
                <a:cs typeface="+mn-cs"/>
              </a:rPr>
              <a:t>Identify a community engagement focal point</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Although everyone has a responsibility to engage communities, a focal point can help to ensure it is not forgotten and properly integrated. This person should have community engagement experience, be at the right level to influence sector leads, and have enough time to dedicate to the role. Ideally, there should be a dedicated staff member. Use tool:</a:t>
            </a:r>
            <a:r>
              <a:rPr lang="en-CH" sz="1805" kern="1200">
                <a:solidFill>
                  <a:schemeClr val="tx1"/>
                </a:solidFill>
                <a:effectLst/>
                <a:latin typeface="+mn-lt"/>
                <a:ea typeface="+mn-ea"/>
                <a:cs typeface="+mn-cs"/>
              </a:rPr>
              <a:t> TOOL 8 JOB DESCRIPTIONS</a:t>
            </a:r>
            <a:endParaRPr lang="en-GB" sz="1805" kern="1200">
              <a:solidFill>
                <a:schemeClr val="tx1"/>
              </a:solidFill>
              <a:effectLst/>
              <a:latin typeface="+mn-lt"/>
              <a:ea typeface="+mn-ea"/>
              <a:cs typeface="+mn-cs"/>
            </a:endParaRP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ADVANCED WHEN THERE IS MORE CAPACITY, TIME, AND RESOURCES</a:t>
            </a:r>
            <a:endParaRPr lang="en-GB" sz="1805" kern="120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a:solidFill>
                  <a:schemeClr val="tx1"/>
                </a:solidFill>
                <a:effectLst/>
                <a:latin typeface="+mn-lt"/>
                <a:ea typeface="+mn-ea"/>
                <a:cs typeface="+mn-cs"/>
              </a:rPr>
              <a:t>Train staff and volunteers on community engagement and accountability</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Provide community engagement and accountability training using the two-day branch level training</a:t>
            </a:r>
            <a:r>
              <a:rPr lang="en-GB" sz="1805" kern="1200" baseline="30000">
                <a:solidFill>
                  <a:schemeClr val="tx1"/>
                </a:solidFill>
                <a:effectLst/>
                <a:latin typeface="+mn-lt"/>
                <a:ea typeface="+mn-ea"/>
                <a:cs typeface="+mn-cs"/>
              </a:rPr>
              <a:t> </a:t>
            </a:r>
            <a:r>
              <a:rPr lang="en-GB" sz="1805" kern="1200">
                <a:solidFill>
                  <a:schemeClr val="tx1"/>
                </a:solidFill>
                <a:effectLst/>
                <a:latin typeface="+mn-lt"/>
                <a:ea typeface="+mn-ea"/>
                <a:cs typeface="+mn-cs"/>
              </a:rPr>
              <a:t>or the one-day emergency-specific training packages.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32</a:t>
            </a:fld>
            <a:endParaRPr lang="en-US" altLang="ru-RU"/>
          </a:p>
        </p:txBody>
      </p:sp>
    </p:spTree>
    <p:extLst>
      <p:ext uri="{BB962C8B-B14F-4D97-AF65-F5344CB8AC3E}">
        <p14:creationId xmlns:p14="http://schemas.microsoft.com/office/powerpoint/2010/main" val="40857738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1 and integrate CEA across the emergency response</a:t>
            </a:r>
          </a:p>
          <a:p>
            <a:pPr marL="285750" indent="-285750">
              <a:spcBef>
                <a:spcPct val="50000"/>
              </a:spcBef>
              <a:buFont typeface="Arial" panose="020B0604020202020204" pitchFamily="34" charset="0"/>
              <a:buChar char="•"/>
            </a:pPr>
            <a:r>
              <a:rPr lang="en-GB" sz="1800" b="0">
                <a:latin typeface="Calibri" charset="0"/>
                <a:ea typeface="ＭＳ Ｐゴシック" charset="0"/>
              </a:rPr>
              <a:t>They include</a:t>
            </a:r>
          </a:p>
          <a:p>
            <a:pPr marL="285750" indent="-285750">
              <a:spcBef>
                <a:spcPct val="50000"/>
              </a:spcBef>
              <a:buFont typeface="Arial" panose="020B0604020202020204" pitchFamily="34" charset="0"/>
              <a:buChar char="•"/>
            </a:pPr>
            <a:endParaRPr lang="en-GB" sz="1800" b="0" kern="1200">
              <a:solidFill>
                <a:schemeClr val="tx1"/>
              </a:solidFill>
              <a:effectLst/>
              <a:latin typeface="Calibri" charset="0"/>
              <a:ea typeface="ＭＳ Ｐゴシック" charset="0"/>
              <a:cs typeface="+mn-cs"/>
            </a:endParaRPr>
          </a:p>
          <a:p>
            <a:pPr marL="0" indent="0">
              <a:spcBef>
                <a:spcPct val="50000"/>
              </a:spcBef>
              <a:buFont typeface="Arial" panose="020B0604020202020204" pitchFamily="34" charset="0"/>
              <a:buNone/>
            </a:pPr>
            <a:r>
              <a:rPr lang="en-GB" sz="1805" b="1" kern="1200">
                <a:solidFill>
                  <a:schemeClr val="tx1"/>
                </a:solidFill>
                <a:effectLst/>
                <a:latin typeface="Calibri" charset="0"/>
                <a:ea typeface="ＭＳ Ｐゴシック" charset="0"/>
                <a:cs typeface="+mn-cs"/>
              </a:rPr>
              <a:t>Tool </a:t>
            </a:r>
            <a:r>
              <a:rPr lang="en-GB" sz="1805" b="1" kern="1200">
                <a:solidFill>
                  <a:schemeClr val="tx1"/>
                </a:solidFill>
                <a:effectLst/>
                <a:latin typeface="+mn-lt"/>
                <a:ea typeface="+mn-ea"/>
                <a:cs typeface="+mn-cs"/>
              </a:rPr>
              <a:t>8: CEA job descriptions </a:t>
            </a:r>
          </a:p>
          <a:p>
            <a:pPr marL="0" lvl="0" indent="0">
              <a:spcBef>
                <a:spcPct val="50000"/>
              </a:spcBef>
              <a:buFont typeface="Arial" panose="020B0604020202020204" pitchFamily="34" charset="0"/>
              <a:buNone/>
            </a:pPr>
            <a:r>
              <a:rPr lang="en-GB" sz="1805" kern="1200">
                <a:solidFill>
                  <a:schemeClr val="tx1"/>
                </a:solidFill>
                <a:effectLst/>
                <a:latin typeface="+mn-lt"/>
                <a:ea typeface="+mn-ea"/>
                <a:cs typeface="+mn-cs"/>
              </a:rPr>
              <a:t>Includes examples of CEA responsibilities that can be added to job descriptions, sample CEA-specific job descriptions, CEA competencies and CEA surge role profiles. </a:t>
            </a:r>
          </a:p>
          <a:p>
            <a:pPr marL="0" lvl="0" indent="0">
              <a:spcBef>
                <a:spcPct val="50000"/>
              </a:spcBef>
              <a:buFont typeface="Arial" panose="020B0604020202020204" pitchFamily="34" charset="0"/>
              <a:buNone/>
            </a:pPr>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10 Code of Conduct briefing</a:t>
            </a:r>
          </a:p>
          <a:p>
            <a:r>
              <a:rPr lang="en-GB" sz="1805" kern="1200">
                <a:solidFill>
                  <a:schemeClr val="tx1"/>
                </a:solidFill>
                <a:effectLst/>
                <a:latin typeface="+mn-lt"/>
                <a:ea typeface="+mn-ea"/>
                <a:cs typeface="+mn-cs"/>
              </a:rPr>
              <a:t>A briefing for new staff and volunteers on the Code of Conduct and what this means for their behaviour in communities, including an overview of safeguarding policies such as prevention of sexual exploitation and abuse, child safeguarding etc. </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23 SOP for CEA in emergencies</a:t>
            </a:r>
          </a:p>
          <a:p>
            <a:r>
              <a:rPr lang="en-GB" sz="1805" kern="1200">
                <a:solidFill>
                  <a:schemeClr val="tx1"/>
                </a:solidFill>
                <a:effectLst/>
                <a:latin typeface="+mn-lt"/>
                <a:ea typeface="+mn-ea"/>
                <a:cs typeface="+mn-cs"/>
              </a:rPr>
              <a:t>Overview of the main tasks and responsibilities of CEA staff and delegates working in emergency operations, including timeframes for actions and who is responsible.</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24 CEA checklists for sectors and roles (in emergency response)</a:t>
            </a:r>
          </a:p>
          <a:p>
            <a:r>
              <a:rPr lang="en-GB" sz="1805" kern="120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25 CEA in emergencies briefing for staff</a:t>
            </a:r>
          </a:p>
          <a:p>
            <a:r>
              <a:rPr lang="en-GB" sz="1805" kern="1200">
                <a:solidFill>
                  <a:schemeClr val="tx1"/>
                </a:solidFill>
                <a:effectLst/>
                <a:latin typeface="+mn-lt"/>
                <a:ea typeface="+mn-ea"/>
                <a:cs typeface="+mn-cs"/>
              </a:rPr>
              <a:t>A briefing on CEA for staff joining an emergency response operation, including why we need to engage with communities during an emergency, and the roles and responsibilities of all staff in strengthening CEA during a response. </a:t>
            </a:r>
          </a:p>
          <a:p>
            <a:endParaRPr lang="en-GB" sz="1805" kern="1200">
              <a:solidFill>
                <a:schemeClr val="tx1"/>
              </a:solidFill>
              <a:effectLst/>
              <a:latin typeface="+mn-lt"/>
              <a:ea typeface="+mn-ea"/>
              <a:cs typeface="+mn-cs"/>
            </a:endParaRPr>
          </a:p>
          <a:p>
            <a:pPr marL="285750" indent="-285750">
              <a:spcBef>
                <a:spcPct val="50000"/>
              </a:spcBef>
              <a:buFont typeface="Arial" panose="020B0604020202020204" pitchFamily="34" charset="0"/>
              <a:buChar char="•"/>
            </a:pPr>
            <a:endParaRPr lang="en-GB" sz="1800" b="0">
              <a:latin typeface="Calibri" charset="0"/>
              <a:ea typeface="ＭＳ Ｐゴシック" charset="0"/>
            </a:endParaRPr>
          </a:p>
          <a:p>
            <a:pPr>
              <a:spcBef>
                <a:spcPct val="50000"/>
              </a:spcBef>
            </a:pPr>
            <a:endParaRPr lang="en-US" sz="1800"/>
          </a:p>
          <a:p>
            <a:pPr marL="342900" lvl="0" indent="-342900">
              <a:buFont typeface="Arial" panose="020B0604020202020204" pitchFamily="34" charset="0"/>
              <a:buChar char="•"/>
            </a:pP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endParaRPr lang="en-US" b="0"/>
          </a:p>
          <a:p>
            <a:pPr marL="342900" indent="-342900">
              <a:buFont typeface="Arial" panose="020B0604020202020204" pitchFamily="34" charset="0"/>
              <a:buChar char="•"/>
            </a:pPr>
            <a:endParaRPr lang="en-US"/>
          </a:p>
          <a:p>
            <a:pPr marL="0" indent="0">
              <a:buFont typeface="Arial" panose="020B0604020202020204" pitchFamily="34" charset="0"/>
              <a:buNone/>
            </a:pPr>
            <a:endParaRPr lang="en-US"/>
          </a:p>
          <a:p>
            <a:pPr marL="342900" indent="-34290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33</a:t>
            </a:fld>
            <a:endParaRPr lang="en-US" altLang="ru-RU"/>
          </a:p>
        </p:txBody>
      </p:sp>
    </p:spTree>
    <p:extLst>
      <p:ext uri="{BB962C8B-B14F-4D97-AF65-F5344CB8AC3E}">
        <p14:creationId xmlns:p14="http://schemas.microsoft.com/office/powerpoint/2010/main" val="32643767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FACILITATOR NOTES</a:t>
            </a:r>
          </a:p>
          <a:p>
            <a:endParaRPr lang="en-GB"/>
          </a:p>
          <a:p>
            <a:r>
              <a:rPr lang="en-GB" b="1"/>
              <a:t>Example from the CEA Guide, which can be exchanged for one from your NS or region</a:t>
            </a:r>
          </a:p>
          <a:p>
            <a:r>
              <a:rPr lang="en-GB" sz="1805" b="1" kern="1200">
                <a:solidFill>
                  <a:schemeClr val="tx1"/>
                </a:solidFill>
                <a:effectLst/>
                <a:latin typeface="+mn-lt"/>
                <a:ea typeface="+mn-ea"/>
                <a:cs typeface="+mn-cs"/>
              </a:rPr>
              <a:t>Training volunteers in Madagascar helps build community acceptance</a:t>
            </a:r>
            <a:endParaRPr lang="en-GB" sz="1805" kern="1200">
              <a:solidFill>
                <a:schemeClr val="tx1"/>
              </a:solidFill>
              <a:effectLst/>
              <a:latin typeface="+mn-lt"/>
              <a:ea typeface="+mn-ea"/>
              <a:cs typeface="+mn-cs"/>
            </a:endParaRPr>
          </a:p>
          <a:p>
            <a:r>
              <a:rPr lang="en-GB" sz="1805" kern="1200">
                <a:solidFill>
                  <a:schemeClr val="tx1"/>
                </a:solidFill>
                <a:effectLst/>
                <a:latin typeface="+mn-lt"/>
                <a:ea typeface="+mn-ea"/>
                <a:cs typeface="+mn-cs"/>
              </a:rPr>
              <a:t>When Madagascar Red Cross Society (MRCS), with support from Danish Red Cross (DRC), provided unconditional cash grants as part of a cyclone response, the local volunteers were responsible for carrying out home visits, collecting and sharing information and listening to and discussing peoples’ concerns, fears, and rumours. To prepare them, the team provided training to the volunteers on the project purpose and aims, and the messages that should be disseminated to community members and how to communicate and respond to questions. The valuable knowledge the community volunteers had of the local environment greatly helped in the formulation of these messages. This ensured community volunteers could talk confidently and accurately about the project, including answering difficult questions about selection criteria. This proved critical when suspicion over the fact that money was being provided for free started to spread. Rumours included that the money was ‘dirty’ and that accepting the cash would lead to expectations, obligations, or requests to pay it back. The volunteers were able to listen openly to these concerns and address them by providing information about the purpose of the cash grants and why people were receiving them. This helped to reassure the community about a new and unusual practice and ensured the smooth running of the response. </a:t>
            </a:r>
            <a:endParaRPr lang="en-GB"/>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34</a:t>
            </a:fld>
            <a:endParaRPr lang="en-US" altLang="ru-RU"/>
          </a:p>
        </p:txBody>
      </p:sp>
    </p:spTree>
    <p:extLst>
      <p:ext uri="{BB962C8B-B14F-4D97-AF65-F5344CB8AC3E}">
        <p14:creationId xmlns:p14="http://schemas.microsoft.com/office/powerpoint/2010/main" val="24112261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35</a:t>
            </a:fld>
            <a:endParaRPr lang="en-US" altLang="ru-RU"/>
          </a:p>
        </p:txBody>
      </p:sp>
    </p:spTree>
    <p:extLst>
      <p:ext uri="{BB962C8B-B14F-4D97-AF65-F5344CB8AC3E}">
        <p14:creationId xmlns:p14="http://schemas.microsoft.com/office/powerpoint/2010/main" val="5365743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813829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37</a:t>
            </a:fld>
            <a:endParaRPr lang="en-US" altLang="ru-RU"/>
          </a:p>
        </p:txBody>
      </p:sp>
    </p:spTree>
    <p:extLst>
      <p:ext uri="{BB962C8B-B14F-4D97-AF65-F5344CB8AC3E}">
        <p14:creationId xmlns:p14="http://schemas.microsoft.com/office/powerpoint/2010/main" val="10776805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r>
              <a:rPr lang="en-GB" sz="1805" b="1" kern="1200" dirty="0">
                <a:solidFill>
                  <a:schemeClr val="tx1"/>
                </a:solidFill>
                <a:effectLst/>
                <a:latin typeface="+mn-lt"/>
                <a:ea typeface="+mn-ea"/>
                <a:cs typeface="+mn-cs"/>
              </a:rPr>
              <a:t>CEA Minimum Action in Emergencies #2. Understand community needs, capacities, and context</a:t>
            </a:r>
          </a:p>
          <a:p>
            <a:r>
              <a:rPr lang="en-GB" sz="1805" kern="1200" dirty="0">
                <a:solidFill>
                  <a:schemeClr val="tx1"/>
                </a:solidFill>
                <a:effectLst/>
                <a:latin typeface="+mn-lt"/>
                <a:ea typeface="+mn-ea"/>
                <a:cs typeface="+mn-cs"/>
              </a:rPr>
              <a:t>Otherwise, there is a risk the operation will fail to meet people’s needs, undermine local capacity, or do more harm than good. This damages the National Society’s credibility and leads to a loss of time and resources while mistakes are corrected. Use Tool 13: CEA in Assessments for this action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Internal &amp; external secondary data review</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Save time and resources, and reduce assessment fatigue in communities, by checking what information the National Society already has about the affected areas. For example, previous programme or operation</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Rapid needs &amp; context analysis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Get a basic understanding of the needs, priorities, and context through simple, fast approaches such as direct observation, secondary data, key informant interviews and speaking to local volunteers. Speak to different community representatives and groups. </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 </a:t>
            </a:r>
            <a:r>
              <a:rPr lang="en-GB" sz="1805" b="1" kern="1200" dirty="0">
                <a:solidFill>
                  <a:schemeClr val="tx1"/>
                </a:solidFill>
                <a:effectLst/>
                <a:latin typeface="+mn-lt"/>
                <a:ea typeface="+mn-ea"/>
                <a:cs typeface="+mn-cs"/>
              </a:rPr>
              <a:t>In-depth context and needs analysis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Expand the rapid needs and context analysis, to get a more in-depth understanding of the situation.  </a:t>
            </a:r>
            <a:endParaRPr lang="en-GB" sz="1805" b="1"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Consider an interagency joint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In larger emergencies, it may be possible to carry out a joint needs and context analysis with other agencies. This can save time and resources and reduce assessment fatigue in communities.</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Use </a:t>
            </a:r>
            <a:r>
              <a:rPr lang="en-GB" sz="2000" b="1" dirty="0">
                <a:latin typeface="Calibri" charset="0"/>
                <a:ea typeface="ＭＳ Ｐゴシック" charset="0"/>
              </a:rPr>
              <a:t>CEA Tool 13: CEA in Assessments is they key tool to help you implement minimum action 2 and gain a good understanding of community needs, context and capacities</a:t>
            </a:r>
          </a:p>
          <a:p>
            <a:pPr marL="342900" lvl="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38</a:t>
            </a:fld>
            <a:endParaRPr lang="en-US" altLang="ru-RU"/>
          </a:p>
        </p:txBody>
      </p:sp>
    </p:spTree>
    <p:extLst>
      <p:ext uri="{BB962C8B-B14F-4D97-AF65-F5344CB8AC3E}">
        <p14:creationId xmlns:p14="http://schemas.microsoft.com/office/powerpoint/2010/main" val="22461030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a:spcBef>
                <a:spcPct val="50000"/>
              </a:spcBef>
            </a:pPr>
            <a:r>
              <a:rPr lang="en-GB" sz="1800" b="0" dirty="0">
                <a:latin typeface="Calibri" charset="0"/>
                <a:ea typeface="ＭＳ Ｐゴシック" charset="0"/>
              </a:rPr>
              <a:t>Some useful sources of secondary data</a:t>
            </a: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39</a:t>
            </a:fld>
            <a:endParaRPr lang="en-US" altLang="ru-RU"/>
          </a:p>
        </p:txBody>
      </p:sp>
    </p:spTree>
    <p:extLst>
      <p:ext uri="{BB962C8B-B14F-4D97-AF65-F5344CB8AC3E}">
        <p14:creationId xmlns:p14="http://schemas.microsoft.com/office/powerpoint/2010/main" val="1650278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b="0" dirty="0">
                <a:latin typeface="Calibri"/>
                <a:ea typeface="Calibri"/>
                <a:cs typeface="Calibri"/>
                <a:sym typeface="Calibri"/>
              </a:rPr>
              <a:t>FACILITATOR NOTES</a:t>
            </a:r>
          </a:p>
          <a:p>
            <a:pPr marL="0" lvl="0" indent="0" algn="l" rtl="0">
              <a:spcBef>
                <a:spcPts val="0"/>
              </a:spcBef>
              <a:spcAft>
                <a:spcPts val="0"/>
              </a:spcAft>
              <a:buNone/>
            </a:pPr>
            <a:endParaRPr lang="en-GB" sz="1800" b="0" dirty="0">
              <a:latin typeface="Calibri"/>
              <a:cs typeface="Calibri"/>
              <a:sym typeface="Calibri"/>
            </a:endParaRPr>
          </a:p>
          <a:p>
            <a:pPr marL="0" lvl="0" indent="0" algn="l" rtl="0">
              <a:spcBef>
                <a:spcPts val="0"/>
              </a:spcBef>
              <a:spcAft>
                <a:spcPts val="0"/>
              </a:spcAft>
              <a:buNone/>
            </a:pPr>
            <a:r>
              <a:rPr lang="en-GB" sz="1800" b="0" dirty="0">
                <a:latin typeface="Calibri"/>
                <a:cs typeface="Calibri"/>
                <a:sym typeface="Calibri"/>
              </a:rPr>
              <a:t>Update this slide the names of who will be in which groups</a:t>
            </a:r>
            <a:endParaRPr lang="en-GB" sz="1800" dirty="0"/>
          </a:p>
          <a:p>
            <a:pPr marL="0"/>
            <a:endParaRPr lang="en-US" sz="1800"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486226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 – Annotate and chat</a:t>
            </a:r>
          </a:p>
          <a:p>
            <a:pPr>
              <a:spcBef>
                <a:spcPct val="50000"/>
              </a:spcBef>
            </a:pPr>
            <a:endParaRPr lang="en-GB" sz="1800" b="1" dirty="0">
              <a:latin typeface="Calibri" charset="0"/>
              <a:ea typeface="ＭＳ Ｐゴシック" charset="0"/>
            </a:endParaRPr>
          </a:p>
          <a:p>
            <a:pPr marL="285750" marR="0" lvl="0" indent="-28575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lang="en-GB" sz="1800" b="1" kern="1200" dirty="0">
                <a:solidFill>
                  <a:schemeClr val="tx1"/>
                </a:solidFill>
                <a:effectLst/>
                <a:latin typeface="+mn-lt"/>
                <a:ea typeface="+mn-ea"/>
                <a:cs typeface="+mn-cs"/>
              </a:rPr>
              <a:t>BEFORE SHOWING THE CONTENT ON THE SLIDE</a:t>
            </a:r>
            <a:r>
              <a:rPr lang="en-GB" sz="1800" kern="1200" dirty="0">
                <a:solidFill>
                  <a:schemeClr val="tx1"/>
                </a:solidFill>
                <a:effectLst/>
                <a:latin typeface="+mn-lt"/>
                <a:ea typeface="+mn-ea"/>
                <a:cs typeface="+mn-cs"/>
              </a:rPr>
              <a:t>, ask participants to use the chat box or annotate function to suggest types of data that would be most important to collect as part of a rapid needs and context analysis to ensure a reasonable understanding of the community and to do no harm</a:t>
            </a:r>
          </a:p>
          <a:p>
            <a:pPr marL="285750" marR="0" lvl="0" indent="-28575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lang="en-GB" sz="1800" kern="1200" dirty="0">
                <a:solidFill>
                  <a:schemeClr val="tx1"/>
                </a:solidFill>
                <a:effectLst/>
                <a:latin typeface="+mn-lt"/>
                <a:ea typeface="+mn-ea"/>
                <a:cs typeface="+mn-cs"/>
              </a:rPr>
              <a:t>Once a few people have shared some ideas, show the diagram on the slide</a:t>
            </a: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the main topics you should include in your needs and context analysis for an emergency operation</a:t>
            </a:r>
          </a:p>
          <a:p>
            <a:pPr marL="285750" indent="-285750">
              <a:spcBef>
                <a:spcPct val="50000"/>
              </a:spcBef>
              <a:buFont typeface="Arial" panose="020B0604020202020204" pitchFamily="34" charset="0"/>
              <a:buChar char="•"/>
            </a:pPr>
            <a:r>
              <a:rPr lang="en-GB" sz="1800" b="0" dirty="0">
                <a:latin typeface="Calibri" charset="0"/>
                <a:ea typeface="ＭＳ Ｐゴシック" charset="0"/>
              </a:rPr>
              <a:t>You may not need to collect all of this all at once – more on this in a few slides – so consider what is most critical for the type of response and context you are working in, and resources within the operations team</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pPr marL="0" indent="0">
              <a:spcBef>
                <a:spcPct val="50000"/>
              </a:spcBef>
              <a:buFont typeface="Arial" panose="020B0604020202020204" pitchFamily="34" charset="0"/>
              <a:buNone/>
            </a:pPr>
            <a:r>
              <a:rPr lang="en-GB" sz="1805" b="1" kern="1200" dirty="0">
                <a:solidFill>
                  <a:schemeClr val="tx1"/>
                </a:solidFill>
                <a:effectLst/>
                <a:latin typeface="+mn-lt"/>
                <a:ea typeface="+mn-ea"/>
                <a:cs typeface="+mn-cs"/>
              </a:rPr>
              <a:t>Priority needs</a:t>
            </a:r>
          </a:p>
          <a:p>
            <a:pPr marL="342900" indent="-342900">
              <a:spcBef>
                <a:spcPct val="50000"/>
              </a:spcBef>
              <a:buFont typeface="Arial" panose="020B0604020202020204" pitchFamily="34" charset="0"/>
              <a:buChar char="•"/>
            </a:pPr>
            <a:r>
              <a:rPr lang="en-GB" sz="1805" b="0" kern="1200" dirty="0">
                <a:solidFill>
                  <a:schemeClr val="tx1"/>
                </a:solidFill>
                <a:effectLst/>
                <a:latin typeface="+mn-lt"/>
                <a:ea typeface="+mn-ea"/>
                <a:cs typeface="+mn-cs"/>
              </a:rPr>
              <a:t>What are people’s main needs, how would they prefer to receive support, how can the NS best assist them</a:t>
            </a:r>
          </a:p>
          <a:p>
            <a:pPr marL="0" indent="0">
              <a:spcBef>
                <a:spcPct val="50000"/>
              </a:spcBef>
              <a:buFont typeface="Arial" panose="020B0604020202020204" pitchFamily="34" charset="0"/>
              <a:buNone/>
            </a:pPr>
            <a:endParaRPr lang="en-GB" sz="1805" b="1" kern="1200" dirty="0">
              <a:solidFill>
                <a:schemeClr val="tx1"/>
              </a:solidFill>
              <a:effectLst/>
              <a:latin typeface="+mn-lt"/>
              <a:ea typeface="+mn-ea"/>
              <a:cs typeface="+mn-cs"/>
            </a:endParaRPr>
          </a:p>
          <a:p>
            <a:pPr marL="0" indent="0">
              <a:spcBef>
                <a:spcPct val="50000"/>
              </a:spcBef>
              <a:buFont typeface="Arial" panose="020B0604020202020204" pitchFamily="34" charset="0"/>
              <a:buNone/>
            </a:pPr>
            <a:r>
              <a:rPr lang="en-GB" sz="1805" b="1" kern="1200" dirty="0">
                <a:solidFill>
                  <a:schemeClr val="tx1"/>
                </a:solidFill>
                <a:effectLst/>
                <a:latin typeface="+mn-lt"/>
                <a:ea typeface="+mn-ea"/>
                <a:cs typeface="+mn-cs"/>
              </a:rPr>
              <a:t>Community demographics and structures</a:t>
            </a:r>
          </a:p>
          <a:p>
            <a:pPr marL="342900" indent="-342900">
              <a:spcBef>
                <a:spcPct val="50000"/>
              </a:spcBef>
              <a:buFont typeface="Arial" panose="020B0604020202020204" pitchFamily="34" charset="0"/>
              <a:buChar char="•"/>
            </a:pPr>
            <a:r>
              <a:rPr lang="en-GB" sz="1805" kern="1200" dirty="0">
                <a:solidFill>
                  <a:schemeClr val="tx1"/>
                </a:solidFill>
                <a:effectLst/>
                <a:latin typeface="+mn-lt"/>
                <a:ea typeface="+mn-ea"/>
                <a:cs typeface="+mn-cs"/>
              </a:rPr>
              <a:t>To understand who is in the community, the breakdown of religions, ethnic groups, languages, education, poverty levels etc </a:t>
            </a:r>
          </a:p>
          <a:p>
            <a:pPr marL="342900" indent="-342900">
              <a:spcBef>
                <a:spcPct val="50000"/>
              </a:spcBef>
              <a:buFont typeface="Arial" panose="020B0604020202020204" pitchFamily="34" charset="0"/>
              <a:buChar char="•"/>
            </a:pPr>
            <a:r>
              <a:rPr lang="en-GB" sz="1805" kern="1200" dirty="0">
                <a:solidFill>
                  <a:schemeClr val="tx1"/>
                </a:solidFill>
                <a:effectLst/>
                <a:latin typeface="+mn-lt"/>
                <a:ea typeface="+mn-ea"/>
                <a:cs typeface="+mn-cs"/>
              </a:rPr>
              <a:t>Formal and informal leaders, community groups and associations and other stakeholders and local services such as NGOs, local authorities and clinics,  schools, police etc</a:t>
            </a:r>
          </a:p>
          <a:p>
            <a:pPr marL="1718135" lvl="2"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0" lvl="0" indent="0">
              <a:buFont typeface="Arial" panose="020B0604020202020204" pitchFamily="34" charset="0"/>
              <a:buNone/>
            </a:pPr>
            <a:r>
              <a:rPr lang="en-US" b="1" dirty="0"/>
              <a:t>Community relations &amp; communication</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Understand the relationships and communication between different groups in the community, including how things are decided, who has power and who doesn’t, how well people get on with each other and trust one another, and any conflict and tensions between different groups or individuals</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Also how people communicate and access information, and what barriers they face</a:t>
            </a:r>
            <a:r>
              <a:rPr lang="en-GB" sz="3200" kern="1200" dirty="0">
                <a:solidFill>
                  <a:schemeClr val="tx1"/>
                </a:solidFill>
                <a:effectLst/>
                <a:latin typeface="+mn-lt"/>
                <a:ea typeface="+mn-ea"/>
                <a:cs typeface="+mn-cs"/>
              </a:rPr>
              <a:t>	</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This will help you identify the best ways to work with the community, include all groups equally and avoid putting anyone at risk or doing harm.</a:t>
            </a:r>
          </a:p>
          <a:p>
            <a:pPr marL="1030517" lvl="1" indent="-342900">
              <a:buFont typeface="Arial" panose="020B0604020202020204" pitchFamily="34" charset="0"/>
              <a:buChar char="•"/>
            </a:pPr>
            <a:endParaRPr lang="en-GB" sz="2000" b="0" kern="1200" dirty="0">
              <a:solidFill>
                <a:schemeClr val="tx1"/>
              </a:solidFill>
              <a:effectLst/>
              <a:latin typeface="+mn-lt"/>
              <a:ea typeface="+mn-ea"/>
              <a:cs typeface="+mn-cs"/>
            </a:endParaRPr>
          </a:p>
          <a:p>
            <a:pPr marL="0" lvl="0" indent="0">
              <a:buFont typeface="Arial" panose="020B0604020202020204" pitchFamily="34" charset="0"/>
              <a:buNone/>
            </a:pPr>
            <a:r>
              <a:rPr lang="en-GB" sz="3200" b="1" kern="1200" dirty="0">
                <a:solidFill>
                  <a:schemeClr val="tx1"/>
                </a:solidFill>
                <a:effectLst/>
                <a:latin typeface="+mn-lt"/>
                <a:ea typeface="+mn-ea"/>
                <a:cs typeface="+mn-cs"/>
              </a:rPr>
              <a:t>Culture and beliefs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Understand the culture, values, and beliefs in the community and how these affect the role of different groups and influence behaviours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For example, the role women play, attitudes towards different groups and if anyone faces discrimination</a:t>
            </a:r>
          </a:p>
          <a:p>
            <a:pPr marL="2405752" lvl="3" indent="-342900">
              <a:buFont typeface="Arial" panose="020B0604020202020204" pitchFamily="34" charset="0"/>
              <a:buChar char="•"/>
            </a:pPr>
            <a:endParaRPr lang="en-GB" sz="2000" kern="1200" dirty="0">
              <a:solidFill>
                <a:schemeClr val="tx1"/>
              </a:solidFill>
              <a:effectLst/>
              <a:latin typeface="+mn-lt"/>
              <a:ea typeface="+mn-ea"/>
              <a:cs typeface="+mn-cs"/>
            </a:endParaRPr>
          </a:p>
          <a:p>
            <a:pPr marL="0" lvl="0" indent="0">
              <a:buFont typeface="Arial" panose="020B0604020202020204" pitchFamily="34" charset="0"/>
              <a:buNone/>
            </a:pPr>
            <a:r>
              <a:rPr lang="en-GB" sz="3200" b="1" kern="1200" dirty="0">
                <a:solidFill>
                  <a:schemeClr val="tx1"/>
                </a:solidFill>
                <a:effectLst/>
                <a:latin typeface="+mn-lt"/>
                <a:ea typeface="+mn-ea"/>
                <a:cs typeface="+mn-cs"/>
              </a:rPr>
              <a:t>Community capacity </a:t>
            </a:r>
          </a:p>
          <a:p>
            <a:pPr marL="342900" lvl="0" indent="-342900">
              <a:buFont typeface="Arial" panose="020B0604020202020204" pitchFamily="34" charset="0"/>
              <a:buChar char="•"/>
            </a:pPr>
            <a:r>
              <a:rPr lang="en-GB" sz="3200" kern="1200" dirty="0">
                <a:solidFill>
                  <a:schemeClr val="tx1"/>
                </a:solidFill>
                <a:effectLst/>
                <a:latin typeface="+mn-lt"/>
                <a:ea typeface="+mn-ea"/>
                <a:cs typeface="+mn-cs"/>
              </a:rPr>
              <a:t>We sometimes forget the community are not helpless and have skills, strengths and knowledge they can contribute to the response</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We need to identify and build on existing capacity and skills in the community to improve the effectiveness and sustainability of interventions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For example:</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What resources exist in the community like health centres, schools, building materials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What skills do people have – health knowledge, building skills, traditional ways to prevent flooding etc</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What are people doing already to overcome the issue or disaster – rather than try to replace this we should build on what is already being done by the community themselves</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endParaRPr lang="en-GB" sz="3200" kern="1200" dirty="0">
              <a:solidFill>
                <a:schemeClr val="tx1"/>
              </a:solidFill>
              <a:effectLst/>
              <a:latin typeface="+mn-lt"/>
              <a:ea typeface="+mn-ea"/>
              <a:cs typeface="+mn-cs"/>
            </a:endParaRPr>
          </a:p>
          <a:p>
            <a:pPr marL="0" lvl="0" indent="0">
              <a:buFont typeface="Arial" panose="020B0604020202020204" pitchFamily="34" charset="0"/>
              <a:buNone/>
            </a:pPr>
            <a:r>
              <a:rPr lang="en-GB" sz="3200" b="1" kern="1200" dirty="0">
                <a:solidFill>
                  <a:schemeClr val="tx1"/>
                </a:solidFill>
                <a:effectLst/>
                <a:latin typeface="+mn-lt"/>
                <a:ea typeface="+mn-ea"/>
                <a:cs typeface="+mn-cs"/>
              </a:rPr>
              <a:t>Perceptions and trust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Understand what the community knows and thinks about the National Society and how willing they will be to work with us</a:t>
            </a:r>
            <a:r>
              <a:rPr lang="en-GB" sz="3200" dirty="0">
                <a:effectLst/>
              </a:rPr>
              <a:t> </a:t>
            </a:r>
          </a:p>
          <a:p>
            <a:pPr marL="342900" lvl="0" indent="-342900">
              <a:buFont typeface="Arial" panose="020B0604020202020204" pitchFamily="34" charset="0"/>
              <a:buChar char="•"/>
            </a:pPr>
            <a:r>
              <a:rPr lang="en-GB" sz="3200" kern="1200" dirty="0">
                <a:solidFill>
                  <a:schemeClr val="tx1"/>
                </a:solidFill>
                <a:effectLst/>
                <a:latin typeface="+mn-lt"/>
                <a:ea typeface="+mn-ea"/>
                <a:cs typeface="+mn-cs"/>
              </a:rPr>
              <a:t>Do they know what the NS or RCRC does? Do they trust the RCRC? Do they have misconceptions about who we are? i.e., part of Government, religious, hospitals etc?</a:t>
            </a:r>
          </a:p>
          <a:p>
            <a:pPr marL="285750" marR="0" lvl="0" indent="-28575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en-GB" sz="1800" kern="1200" dirty="0">
              <a:solidFill>
                <a:schemeClr val="tx1"/>
              </a:solidFill>
              <a:effectLst/>
              <a:latin typeface="+mn-lt"/>
              <a:ea typeface="+mn-ea"/>
              <a:cs typeface="+mn-cs"/>
            </a:endParaRPr>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40</a:t>
            </a:fld>
            <a:endParaRPr lang="en-US" altLang="ru-RU"/>
          </a:p>
        </p:txBody>
      </p:sp>
    </p:spTree>
    <p:extLst>
      <p:ext uri="{BB962C8B-B14F-4D97-AF65-F5344CB8AC3E}">
        <p14:creationId xmlns:p14="http://schemas.microsoft.com/office/powerpoint/2010/main" val="33411659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5" b="1">
                <a:latin typeface="+mn-lt"/>
                <a:ea typeface="+mn-ea"/>
              </a:rPr>
              <a:t>FACILITATOR NOTES – Zoom poll</a:t>
            </a:r>
          </a:p>
          <a:p>
            <a:pPr marL="0" indent="0">
              <a:buFont typeface="Arial" panose="020B0604020202020204" pitchFamily="34" charset="0"/>
              <a:buNone/>
            </a:pPr>
            <a:endParaRPr lang="en-GB" sz="1805" b="1">
              <a:latin typeface="+mn-lt"/>
              <a:ea typeface="+mn-ea"/>
            </a:endParaRPr>
          </a:p>
          <a:p>
            <a:pPr marL="342900" indent="-342900">
              <a:buFont typeface="Arial" panose="020B0604020202020204" pitchFamily="34" charset="0"/>
              <a:buChar char="•"/>
            </a:pPr>
            <a:r>
              <a:rPr lang="en-GB" sz="1805" b="0">
                <a:latin typeface="+mn-lt"/>
                <a:ea typeface="+mn-ea"/>
              </a:rPr>
              <a:t>Before showing the content on the slide, launch a zoom poll</a:t>
            </a:r>
          </a:p>
          <a:p>
            <a:pPr marL="1144817" lvl="1" indent="-457200">
              <a:buFont typeface="+mj-lt"/>
              <a:buAutoNum type="arabicPeriod"/>
            </a:pPr>
            <a:r>
              <a:rPr lang="en-GB" sz="1805" b="0">
                <a:latin typeface="+mn-lt"/>
                <a:ea typeface="+mn-ea"/>
              </a:rPr>
              <a:t>What additional data should we collect about the context in an epidemic response?</a:t>
            </a:r>
          </a:p>
          <a:p>
            <a:pPr marL="1832435" lvl="2" indent="-457200">
              <a:buFont typeface="Arial" panose="020B0604020202020204" pitchFamily="34" charset="0"/>
              <a:buChar char="•"/>
            </a:pPr>
            <a:r>
              <a:rPr lang="en-GB" sz="1805" b="1">
                <a:latin typeface="+mn-lt"/>
                <a:ea typeface="+mn-ea"/>
              </a:rPr>
              <a:t>Level of threat people attach to the outbreak</a:t>
            </a:r>
          </a:p>
          <a:p>
            <a:pPr marL="1832435" lvl="2" indent="-457200">
              <a:buFont typeface="Arial" panose="020B0604020202020204" pitchFamily="34" charset="0"/>
              <a:buChar char="•"/>
            </a:pPr>
            <a:r>
              <a:rPr lang="en-GB" sz="1805" b="1">
                <a:latin typeface="+mn-lt"/>
                <a:ea typeface="+mn-ea"/>
              </a:rPr>
              <a:t>Common beliefs and rumours about the outbreak</a:t>
            </a:r>
          </a:p>
          <a:p>
            <a:pPr marL="1832435" lvl="2" indent="-457200">
              <a:buFont typeface="Arial" panose="020B0604020202020204" pitchFamily="34" charset="0"/>
              <a:buChar char="•"/>
            </a:pPr>
            <a:r>
              <a:rPr lang="en-GB" sz="1805" b="1">
                <a:latin typeface="+mn-lt"/>
                <a:ea typeface="+mn-ea"/>
              </a:rPr>
              <a:t>If there is any stigma attached to the disease</a:t>
            </a:r>
          </a:p>
          <a:p>
            <a:pPr marL="1832435" lvl="2" indent="-457200">
              <a:buFont typeface="Arial" panose="020B0604020202020204" pitchFamily="34" charset="0"/>
              <a:buChar char="•"/>
            </a:pPr>
            <a:r>
              <a:rPr lang="en-GB" sz="1805" b="1">
                <a:latin typeface="+mn-lt"/>
                <a:ea typeface="+mn-ea"/>
              </a:rPr>
              <a:t>Common and trusted sources of information about the outbreak</a:t>
            </a:r>
          </a:p>
          <a:p>
            <a:pPr marL="1832435" lvl="2" indent="-457200">
              <a:buFont typeface="Arial" panose="020B0604020202020204" pitchFamily="34" charset="0"/>
              <a:buChar char="•"/>
            </a:pPr>
            <a:r>
              <a:rPr lang="en-GB" sz="1805" b="1">
                <a:latin typeface="+mn-lt"/>
                <a:ea typeface="+mn-ea"/>
              </a:rPr>
              <a:t>Reasons why people might not be able to follow safe practices</a:t>
            </a:r>
          </a:p>
          <a:p>
            <a:pPr marL="1832435" lvl="2" indent="-457200">
              <a:buFont typeface="Arial" panose="020B0604020202020204" pitchFamily="34" charset="0"/>
              <a:buChar char="•"/>
            </a:pPr>
            <a:endParaRPr lang="en-GB" sz="1805" b="1">
              <a:latin typeface="+mn-lt"/>
              <a:ea typeface="+mn-ea"/>
            </a:endParaRPr>
          </a:p>
          <a:p>
            <a:pPr marL="1144817" lvl="1" indent="-457200">
              <a:buFont typeface="Arial" panose="020B0604020202020204" pitchFamily="34" charset="0"/>
              <a:buChar char="•"/>
            </a:pPr>
            <a:r>
              <a:rPr lang="en-GB" sz="1805" b="0">
                <a:latin typeface="+mn-lt"/>
                <a:ea typeface="+mn-ea"/>
              </a:rPr>
              <a:t>All the answers are correct – go through the content on the slide and explain </a:t>
            </a:r>
          </a:p>
          <a:p>
            <a:pPr marL="0" indent="0">
              <a:buFont typeface="Arial" panose="020B0604020202020204" pitchFamily="34" charset="0"/>
              <a:buNone/>
            </a:pPr>
            <a:endParaRPr lang="en-GB" sz="1805" b="1">
              <a:latin typeface="+mn-lt"/>
              <a:ea typeface="+mn-ea"/>
            </a:endParaRPr>
          </a:p>
          <a:p>
            <a:pPr marL="342900" indent="-342900">
              <a:buFont typeface="Arial" panose="020B0604020202020204" pitchFamily="34" charset="0"/>
              <a:buChar char="•"/>
            </a:pPr>
            <a:r>
              <a:rPr lang="en-GB" sz="1805" b="0">
                <a:latin typeface="+mn-lt"/>
                <a:ea typeface="+mn-ea"/>
              </a:rPr>
              <a:t>Looking more deeply at the context for RCCE and epidemic response </a:t>
            </a:r>
          </a:p>
          <a:p>
            <a:pPr marL="342900" indent="-342900">
              <a:buFont typeface="Arial" panose="020B0604020202020204" pitchFamily="34" charset="0"/>
              <a:buChar char="•"/>
            </a:pPr>
            <a:r>
              <a:rPr lang="en-GB" sz="1805" b="0">
                <a:latin typeface="+mn-lt"/>
                <a:ea typeface="+mn-ea"/>
              </a:rPr>
              <a:t>It is the same contextual information needed for any programme or response that we just discussed but it’s also important to understand </a:t>
            </a:r>
            <a:r>
              <a:rPr lang="en-GB" sz="1805" kern="1200">
                <a:solidFill>
                  <a:schemeClr val="tx1"/>
                </a:solidFill>
                <a:effectLst/>
                <a:latin typeface="+mn-lt"/>
                <a:ea typeface="+mn-ea"/>
                <a:cs typeface="+mn-cs"/>
              </a:rPr>
              <a:t>the existing knowledge, attitudes, beliefs, practices, and rumours circulating in the community about the risk being addressed</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For example, using the example of COVID-19:</a:t>
            </a:r>
          </a:p>
          <a:p>
            <a:pPr marL="1718135" lvl="2" indent="-342900">
              <a:buFont typeface="Arial" panose="020B0604020202020204" pitchFamily="34" charset="0"/>
              <a:buChar char="•"/>
            </a:pPr>
            <a:r>
              <a:rPr lang="en-GB" sz="2000" kern="1200">
                <a:solidFill>
                  <a:schemeClr val="tx1"/>
                </a:solidFill>
                <a:effectLst/>
                <a:latin typeface="+mn-lt"/>
                <a:ea typeface="+mn-ea"/>
                <a:cs typeface="+mn-cs"/>
              </a:rPr>
              <a:t>Gaps in knowledge about COVID, for example how it spreads, who is most at risk etc</a:t>
            </a:r>
            <a:endParaRPr lang="en-GB" sz="3200" kern="120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a:solidFill>
                  <a:schemeClr val="tx1"/>
                </a:solidFill>
                <a:effectLst/>
                <a:latin typeface="+mn-lt"/>
                <a:ea typeface="+mn-ea"/>
                <a:cs typeface="+mn-cs"/>
              </a:rPr>
              <a:t>Level of threat people attach to COVID-19 and what concerns them most about it</a:t>
            </a:r>
            <a:endParaRPr lang="en-GB" sz="3200" kern="120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a:solidFill>
                  <a:schemeClr val="tx1"/>
                </a:solidFill>
                <a:effectLst/>
                <a:latin typeface="+mn-lt"/>
                <a:ea typeface="+mn-ea"/>
                <a:cs typeface="+mn-cs"/>
              </a:rPr>
              <a:t>Common beliefs and rumours about COVID-19, and whether people believe these e.g., where it came from, who is affected, how it spreads, symptoms, etc</a:t>
            </a:r>
            <a:endParaRPr lang="en-GB" sz="3200" kern="120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a:solidFill>
                  <a:schemeClr val="tx1"/>
                </a:solidFill>
                <a:effectLst/>
                <a:latin typeface="+mn-lt"/>
                <a:ea typeface="+mn-ea"/>
                <a:cs typeface="+mn-cs"/>
              </a:rPr>
              <a:t>Any stigma attached to COVID-19 or those who have caught it</a:t>
            </a:r>
            <a:endParaRPr lang="en-GB" sz="3200" kern="120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a:solidFill>
                  <a:schemeClr val="tx1"/>
                </a:solidFill>
                <a:effectLst/>
                <a:latin typeface="+mn-lt"/>
                <a:ea typeface="+mn-ea"/>
                <a:cs typeface="+mn-cs"/>
              </a:rPr>
              <a:t>Reasons why people do not engage in safe behaviours or practices i.e., lack of resources or conflicting beliefs?</a:t>
            </a:r>
            <a:endParaRPr lang="en-GB" sz="3200" kern="120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a:solidFill>
                  <a:schemeClr val="tx1"/>
                </a:solidFill>
                <a:effectLst/>
                <a:latin typeface="+mn-lt"/>
                <a:ea typeface="+mn-ea"/>
                <a:cs typeface="+mn-cs"/>
              </a:rPr>
              <a:t>Common and trusted sources of information about </a:t>
            </a:r>
            <a:r>
              <a:rPr lang="en-GB" sz="3200" kern="1200">
                <a:solidFill>
                  <a:schemeClr val="tx1"/>
                </a:solidFill>
                <a:effectLst/>
                <a:latin typeface="+mn-lt"/>
                <a:ea typeface="+mn-ea"/>
                <a:cs typeface="+mn-cs"/>
              </a:rPr>
              <a:t>COVID-19 and </a:t>
            </a:r>
            <a:r>
              <a:rPr lang="en-GB" sz="2000" kern="1200">
                <a:solidFill>
                  <a:schemeClr val="tx1"/>
                </a:solidFill>
                <a:effectLst/>
                <a:latin typeface="+mn-lt"/>
                <a:ea typeface="+mn-ea"/>
                <a:cs typeface="+mn-cs"/>
              </a:rPr>
              <a:t>how information about COVID-19 is shared in the community</a:t>
            </a:r>
            <a:endParaRPr lang="en-GB" sz="3200" kern="120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a:solidFill>
                  <a:schemeClr val="tx1"/>
                </a:solidFill>
                <a:effectLst/>
                <a:latin typeface="+mn-lt"/>
                <a:ea typeface="+mn-ea"/>
                <a:cs typeface="+mn-cs"/>
              </a:rPr>
              <a:t>Local phrases used to describe COVID-19</a:t>
            </a:r>
            <a:endParaRPr lang="en-GB" sz="1805" kern="1200">
              <a:solidFill>
                <a:schemeClr val="tx1"/>
              </a:solidFill>
              <a:effectLst/>
              <a:latin typeface="+mn-lt"/>
              <a:ea typeface="+mn-ea"/>
              <a:cs typeface="+mn-cs"/>
            </a:endParaRPr>
          </a:p>
          <a:p>
            <a:pPr marL="0" indent="0">
              <a:buFont typeface="Arial" panose="020B0604020202020204" pitchFamily="34" charset="0"/>
              <a:buNone/>
            </a:pPr>
            <a:endParaRPr lang="en-GB" sz="1805" b="1">
              <a:latin typeface="+mn-lt"/>
              <a:ea typeface="+mn-ea"/>
            </a:endParaRPr>
          </a:p>
          <a:p>
            <a:r>
              <a:rPr lang="en-GB" sz="1805" b="1">
                <a:latin typeface="+mn-lt"/>
                <a:ea typeface="+mn-ea"/>
              </a:rPr>
              <a:t>CEA Tool 21 </a:t>
            </a:r>
            <a:r>
              <a:rPr lang="en-GB" sz="1805" b="1" kern="1200">
                <a:solidFill>
                  <a:schemeClr val="tx1"/>
                </a:solidFill>
                <a:effectLst/>
                <a:latin typeface="+mn-lt"/>
                <a:ea typeface="+mn-ea"/>
                <a:cs typeface="+mn-cs"/>
              </a:rPr>
              <a:t>21 Behaviour change and RCCE resources </a:t>
            </a:r>
            <a:r>
              <a:rPr lang="en-GB" sz="1805" b="0" kern="1200">
                <a:solidFill>
                  <a:schemeClr val="tx1"/>
                </a:solidFill>
                <a:effectLst/>
                <a:latin typeface="+mn-lt"/>
                <a:ea typeface="+mn-ea"/>
                <a:cs typeface="+mn-cs"/>
              </a:rPr>
              <a:t>has links to assessment, perception and KAP survey templates and examples conducted by NS like this one by Turkish Red Crescent.</a:t>
            </a:r>
            <a:endParaRPr lang="en-GB" sz="1805" b="1">
              <a:latin typeface="+mn-lt"/>
              <a:ea typeface="+mn-ea"/>
            </a:endParaRPr>
          </a:p>
          <a:p>
            <a:pPr marL="0" indent="0">
              <a:buFont typeface="Arial" panose="020B0604020202020204" pitchFamily="34" charset="0"/>
              <a:buNone/>
            </a:pPr>
            <a:endParaRPr lang="en-GB" sz="1805" b="1">
              <a:latin typeface="+mn-lt"/>
              <a:ea typeface="+mn-ea"/>
            </a:endParaRPr>
          </a:p>
          <a:p>
            <a:pPr marL="0" indent="0">
              <a:buFont typeface="Arial" panose="020B0604020202020204" pitchFamily="34" charset="0"/>
              <a:buNone/>
            </a:pPr>
            <a:r>
              <a:rPr lang="en-GB" sz="1805" b="1">
                <a:latin typeface="+mn-lt"/>
                <a:ea typeface="+mn-ea"/>
              </a:rPr>
              <a:t>Example of a context analysis by Turkish Red Crescent for COVID-19 – Full report with all the questions asked is on the community engagement hub</a:t>
            </a:r>
          </a:p>
          <a:p>
            <a:r>
              <a:rPr lang="en-GB" sz="1805" kern="1200">
                <a:solidFill>
                  <a:schemeClr val="tx1"/>
                </a:solidFill>
                <a:effectLst/>
                <a:latin typeface="+mn-lt"/>
                <a:ea typeface="+mn-ea"/>
                <a:cs typeface="+mn-cs"/>
              </a:rPr>
              <a:t>To understand refugee and local communities’ knowledge, attitudes, and practices (KAP), along with their information needs and trusted and preferred channels of communication on COVID-19, Turkish Red Crescent Society (TRCS), with support from IFRC, conducted a KAP assessment from March to April 2021. The assessment helped TRCS to understand what people know, what they believe, and what they do in relation to COVID-19 and is being used to help the National Society improve its work. Knowing what information people have heard already, how they reacted to it, and why they might be resistant to change, will help TRCS to develop effective, targeted information, engage in dialogue with communities, and promote positive behaviour. The assessment also provides an understanding of people’s perception and attitude towards a COVID-19 vaccine and their willingness to get vaccinated. Questions were also included to ensure risk communication and community engagement activities reach all groups, and do not unintentionally create or exacerbate existing tensions and inequalities.</a:t>
            </a:r>
          </a:p>
          <a:p>
            <a:pPr marL="0" indent="0">
              <a:buFont typeface="Arial" panose="020B0604020202020204" pitchFamily="34" charset="0"/>
              <a:buNone/>
            </a:pPr>
            <a:endParaRPr lang="en-GB" sz="1805" b="1">
              <a:latin typeface="+mn-lt"/>
              <a:ea typeface="+mn-ea"/>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41</a:t>
            </a:fld>
            <a:endParaRPr lang="en-US" altLang="ru-RU"/>
          </a:p>
        </p:txBody>
      </p:sp>
    </p:spTree>
    <p:extLst>
      <p:ext uri="{BB962C8B-B14F-4D97-AF65-F5344CB8AC3E}">
        <p14:creationId xmlns:p14="http://schemas.microsoft.com/office/powerpoint/2010/main" val="3571986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4:notes"/>
          <p:cNvSpPr>
            <a:spLocks noGrp="1" noRot="1" noChangeAspect="1"/>
          </p:cNvSpPr>
          <p:nvPr>
            <p:ph type="sldImg" idx="2"/>
          </p:nvPr>
        </p:nvSpPr>
        <p:spPr>
          <a:xfrm>
            <a:off x="26988" y="744538"/>
            <a:ext cx="6615112"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4:notes"/>
          <p:cNvSpPr txBox="1">
            <a:spLocks noGrp="1"/>
          </p:cNvSpPr>
          <p:nvPr>
            <p:ph type="body" idx="1"/>
          </p:nvPr>
        </p:nvSpPr>
        <p:spPr>
          <a:xfrm>
            <a:off x="666909" y="4715153"/>
            <a:ext cx="5335270" cy="446698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b="1"/>
              <a:t>FACILITATOR NOTES</a:t>
            </a:r>
          </a:p>
          <a:p>
            <a:pPr marL="0" lvl="0" indent="0" algn="l" rtl="0">
              <a:spcBef>
                <a:spcPts val="0"/>
              </a:spcBef>
              <a:spcAft>
                <a:spcPts val="0"/>
              </a:spcAft>
              <a:buClr>
                <a:schemeClr val="dk1"/>
              </a:buClr>
              <a:buSzPts val="1200"/>
              <a:buFont typeface="Calibri"/>
              <a:buNone/>
            </a:pPr>
            <a:endParaRPr lang="en-GB" b="1"/>
          </a:p>
          <a:p>
            <a:pPr marL="342900" lvl="0" indent="-342900" algn="l" rtl="0">
              <a:spcBef>
                <a:spcPts val="0"/>
              </a:spcBef>
              <a:spcAft>
                <a:spcPts val="0"/>
              </a:spcAft>
              <a:buClr>
                <a:schemeClr val="dk1"/>
              </a:buClr>
              <a:buSzPts val="1200"/>
              <a:buFontTx/>
              <a:buChar char="-"/>
            </a:pPr>
            <a:r>
              <a:rPr lang="en-GB" b="0"/>
              <a:t>This slide explains what community engagement information to collect at each stage of response and the most appropriate methods to use</a:t>
            </a:r>
          </a:p>
          <a:p>
            <a:pPr marL="342900" lvl="0" indent="-342900" algn="l" rtl="0">
              <a:spcBef>
                <a:spcPts val="0"/>
              </a:spcBef>
              <a:spcAft>
                <a:spcPts val="0"/>
              </a:spcAft>
              <a:buClr>
                <a:schemeClr val="dk1"/>
              </a:buClr>
              <a:buSzPts val="1200"/>
              <a:buFontTx/>
              <a:buChar char="-"/>
            </a:pPr>
            <a:r>
              <a:rPr lang="en-GB" b="0"/>
              <a:t>The key point is that in the initial response it’s ok to focus on the most important areas and ensure you have the information to help you meet people’s needs, treat them with dignity, and do no harm, and then build on this and deepen your understanding as you get further into the response</a:t>
            </a:r>
          </a:p>
          <a:p>
            <a:pPr marL="342900" lvl="0" indent="-342900" algn="l" rtl="0">
              <a:spcBef>
                <a:spcPts val="0"/>
              </a:spcBef>
              <a:spcAft>
                <a:spcPts val="0"/>
              </a:spcAft>
              <a:buClr>
                <a:schemeClr val="dk1"/>
              </a:buClr>
              <a:buSzPts val="1200"/>
              <a:buFontTx/>
              <a:buChar char="-"/>
            </a:pPr>
            <a:r>
              <a:rPr lang="en-GB" b="0"/>
              <a:t>Understanding the community is not a one-off event, but something you do throughout the response</a:t>
            </a:r>
            <a:endParaRPr b="0"/>
          </a:p>
        </p:txBody>
      </p:sp>
      <p:sp>
        <p:nvSpPr>
          <p:cNvPr id="67" name="Google Shape;67;p4:notes"/>
          <p:cNvSpPr txBox="1">
            <a:spLocks noGrp="1"/>
          </p:cNvSpPr>
          <p:nvPr>
            <p:ph type="sldNum" idx="12"/>
          </p:nvPr>
        </p:nvSpPr>
        <p:spPr>
          <a:xfrm>
            <a:off x="3777607" y="9428583"/>
            <a:ext cx="2889938" cy="496332"/>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2000" b="1">
                <a:latin typeface="Calibri" charset="0"/>
                <a:ea typeface="ＭＳ Ｐゴシック" charset="0"/>
              </a:rPr>
              <a:t>FACILITATOR NOTES</a:t>
            </a:r>
          </a:p>
          <a:p>
            <a:endParaRPr lang="en-GB"/>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a:t>An example – this can be changed for one from your National Society, country or region</a:t>
            </a:r>
            <a:endParaRPr lang="en-GB"/>
          </a:p>
          <a:p>
            <a:endParaRPr lang="en-GB"/>
          </a:p>
          <a:p>
            <a:r>
              <a:rPr lang="en-GB" sz="1805" b="1" kern="1200">
                <a:solidFill>
                  <a:schemeClr val="tx1"/>
                </a:solidFill>
                <a:effectLst/>
                <a:latin typeface="+mn-lt"/>
                <a:ea typeface="+mn-ea"/>
                <a:cs typeface="+mn-cs"/>
              </a:rPr>
              <a:t>Different approaches to get the information needed in Indonesia</a:t>
            </a:r>
            <a:endParaRPr lang="en-GB" sz="1805" kern="1200">
              <a:solidFill>
                <a:schemeClr val="tx1"/>
              </a:solidFill>
              <a:effectLst/>
              <a:latin typeface="+mn-lt"/>
              <a:ea typeface="+mn-ea"/>
              <a:cs typeface="+mn-cs"/>
            </a:endParaRPr>
          </a:p>
          <a:p>
            <a:r>
              <a:rPr lang="en-GB" sz="1805" kern="1200" err="1">
                <a:solidFill>
                  <a:schemeClr val="tx1"/>
                </a:solidFill>
                <a:effectLst/>
                <a:latin typeface="+mn-lt"/>
                <a:ea typeface="+mn-ea"/>
                <a:cs typeface="+mn-cs"/>
              </a:rPr>
              <a:t>Palang</a:t>
            </a:r>
            <a:r>
              <a:rPr lang="en-GB" sz="1805" kern="1200">
                <a:solidFill>
                  <a:schemeClr val="tx1"/>
                </a:solidFill>
                <a:effectLst/>
                <a:latin typeface="+mn-lt"/>
                <a:ea typeface="+mn-ea"/>
                <a:cs typeface="+mn-cs"/>
              </a:rPr>
              <a:t> Merah Indonesia (PMI) - the Indonesian Red Cross – uses a variety of different approaches to gather the critical data it needs to understand communities and plan effective community engagement approaches. For the COVID-19 pandemic and West Sulawesi Earthquake response, questions were included in assessments to understand who the trusted sources of information in the community are, including amongst women and people with disabilities. PMI also used online surveys to collect information on peoples’ perceptions of COVID-19, shared through their social media platforms, WhatsApp, and to all community-based actions teams. Because the surveys also asked for demographic data from those replying, PMI were able to notice that only 1 percent of responses were from people over 60 years of age. To address this, they organised focus group discussions with older people to gain a deeper insight into their needs. Through these discussions, PMI identified that radio is a preferred way to receive information for older people – information that would have been missed through the rapid assessments and perception surveys. For the earthquake response, PMI used data collected by Government to complement their own rapid needs’ assessments, as it included information from diverse groups, such as pregnant women and children. This collaboration helped overcome geographical limitations and allowed for a better understanding of the needs of different groups.</a:t>
            </a: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43</a:t>
            </a:fld>
            <a:endParaRPr lang="en-US" altLang="ru-RU"/>
          </a:p>
        </p:txBody>
      </p:sp>
    </p:spTree>
    <p:extLst>
      <p:ext uri="{BB962C8B-B14F-4D97-AF65-F5344CB8AC3E}">
        <p14:creationId xmlns:p14="http://schemas.microsoft.com/office/powerpoint/2010/main" val="12162031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CEA Tool 13: CEA in Assessments is they key tool to help you implement minimum action 2 and gain a good understanding of community needs, context and capacities</a:t>
            </a:r>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marL="285750" indent="-285750">
              <a:spcBef>
                <a:spcPct val="50000"/>
              </a:spcBef>
              <a:buFont typeface="Arial" panose="020B0604020202020204" pitchFamily="34" charset="0"/>
              <a:buChar char="•"/>
            </a:pPr>
            <a:r>
              <a:rPr lang="en-GB" sz="1600" b="1" dirty="0">
                <a:latin typeface="Calibri" charset="0"/>
                <a:ea typeface="ＭＳ Ｐゴシック" charset="0"/>
              </a:rPr>
              <a:t>Click through the images on the slide so participants can see what is included in the tool </a:t>
            </a:r>
          </a:p>
          <a:p>
            <a:pPr marL="285750" indent="-285750">
              <a:spcBef>
                <a:spcPct val="50000"/>
              </a:spcBef>
              <a:buFont typeface="Arial" panose="020B0604020202020204" pitchFamily="34" charset="0"/>
              <a:buChar char="•"/>
            </a:pPr>
            <a:r>
              <a:rPr lang="en-GB" sz="1600" b="0" dirty="0">
                <a:latin typeface="Calibri" charset="0"/>
                <a:ea typeface="ＭＳ Ｐゴシック" charset="0"/>
              </a:rPr>
              <a:t>It has 7 sections covering </a:t>
            </a:r>
            <a:r>
              <a:rPr lang="en-GB" sz="1800" kern="1200" dirty="0">
                <a:solidFill>
                  <a:schemeClr val="tx1"/>
                </a:solidFill>
                <a:effectLst/>
                <a:latin typeface="+mn-lt"/>
                <a:ea typeface="+mn-ea"/>
                <a:cs typeface="+mn-cs"/>
              </a:rPr>
              <a:t>the types of data needed, methods for collection, and priority questions to include in needs assessments and context analysis. This tool also provides guidance on what data to collect at each stage of an emergency response, tips for data collection, sources of secondary data and how to use the IFRC analysis framework. </a:t>
            </a:r>
          </a:p>
          <a:p>
            <a:pPr>
              <a:spcBef>
                <a:spcPct val="50000"/>
              </a:spcBef>
            </a:pPr>
            <a:endParaRPr lang="en-US" sz="1600" dirty="0"/>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44</a:t>
            </a:fld>
            <a:endParaRPr lang="en-US" altLang="ru-RU"/>
          </a:p>
        </p:txBody>
      </p:sp>
    </p:spTree>
    <p:extLst>
      <p:ext uri="{BB962C8B-B14F-4D97-AF65-F5344CB8AC3E}">
        <p14:creationId xmlns:p14="http://schemas.microsoft.com/office/powerpoint/2010/main" val="385570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45</a:t>
            </a:fld>
            <a:endParaRPr lang="en-US" altLang="ru-RU"/>
          </a:p>
        </p:txBody>
      </p:sp>
    </p:spTree>
    <p:extLst>
      <p:ext uri="{BB962C8B-B14F-4D97-AF65-F5344CB8AC3E}">
        <p14:creationId xmlns:p14="http://schemas.microsoft.com/office/powerpoint/2010/main" val="15948739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CEA Minimum Action in Emergencies #3. Carry out the assessment with transparency and respect for the community</a:t>
            </a:r>
          </a:p>
          <a:p>
            <a:r>
              <a:rPr lang="en-GB" sz="1805" kern="1200" dirty="0">
                <a:solidFill>
                  <a:schemeClr val="tx1"/>
                </a:solidFill>
                <a:effectLst/>
                <a:latin typeface="+mn-lt"/>
                <a:ea typeface="+mn-ea"/>
                <a:cs typeface="+mn-cs"/>
              </a:rPr>
              <a:t>Start the relationship with the community well by treating people with dignity and respect, listening openly to their needs, answering questions honestly, and not making false promises or raising expectations about what comes next.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Discuss the assessment with key stakeholders in the community</a:t>
            </a:r>
            <a:endParaRPr lang="en-GB" sz="1805"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Discuss the assessment in advance with key people in the community, including leaders, heads of community groups and associations, Red Cross Red Crescent volunteers, and local authorities. </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Introduce the National Society and the purpose of the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Organise a community meeting and provide information on the National Society, and the purpose and process of the assessment</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Brief staff and volunteers on the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Brief staff and volunteers on the assessment purpose, process and what happens next, so they can answer questions accurately and avoid raising unrealistic expectations about the response.</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r>
              <a:rPr lang="en-GB" sz="2000"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2000" b="1" kern="1200" dirty="0">
                <a:solidFill>
                  <a:schemeClr val="tx1"/>
                </a:solidFill>
                <a:effectLst/>
                <a:latin typeface="+mn-lt"/>
                <a:ea typeface="+mn-ea"/>
                <a:cs typeface="+mn-cs"/>
              </a:rPr>
              <a:t>Train staff and volunteers on communication and feedback</a:t>
            </a: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Train assessment teams on good communication skills and responding to feedback, including how to manage expectations. Use the </a:t>
            </a:r>
            <a:r>
              <a:rPr lang="en-GB" sz="2000" u="sng" kern="1200" dirty="0">
                <a:solidFill>
                  <a:schemeClr val="tx1"/>
                </a:solidFill>
                <a:effectLst/>
                <a:latin typeface="+mn-lt"/>
                <a:ea typeface="+mn-ea"/>
                <a:cs typeface="+mn-cs"/>
                <a:hlinkClick r:id="rId3"/>
              </a:rPr>
              <a:t>one-day training on good communication skills and feedback handling</a:t>
            </a:r>
            <a:r>
              <a:rPr lang="en-GB" sz="2000" kern="1200" dirty="0">
                <a:solidFill>
                  <a:schemeClr val="tx1"/>
                </a:solidFill>
                <a:effectLst/>
                <a:latin typeface="+mn-lt"/>
                <a:ea typeface="+mn-ea"/>
                <a:cs typeface="+mn-cs"/>
              </a:rPr>
              <a:t>.</a:t>
            </a:r>
          </a:p>
          <a:p>
            <a:pPr marL="342900" lvl="0" indent="-342900">
              <a:buFont typeface="Arial" panose="020B0604020202020204" pitchFamily="34" charset="0"/>
              <a:buChar char="•"/>
            </a:pPr>
            <a:r>
              <a:rPr lang="en-GB" sz="2000" b="1" kern="1200" dirty="0">
                <a:solidFill>
                  <a:schemeClr val="tx1"/>
                </a:solidFill>
                <a:effectLst/>
                <a:latin typeface="+mn-lt"/>
                <a:ea typeface="+mn-ea"/>
                <a:cs typeface="+mn-cs"/>
              </a:rPr>
              <a:t>Coordinate with external partners and local authorities</a:t>
            </a: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Attend external coordination meetings to gather information on what others are doing, and discuss assessment plans and findings, to identify areas for collaboration and avoid duplication. This includes attending community engagement and accountability coordination groups.</a:t>
            </a:r>
          </a:p>
          <a:p>
            <a:pPr marL="342900" indent="-342900">
              <a:buFont typeface="Arial" panose="020B0604020202020204" pitchFamily="34" charset="0"/>
              <a:buChar char="•"/>
            </a:pPr>
            <a:r>
              <a:rPr lang="en-GB" sz="2000" kern="1200" dirty="0">
                <a:solidFill>
                  <a:schemeClr val="tx1"/>
                </a:solidFill>
                <a:effectLst/>
                <a:latin typeface="+mn-lt"/>
                <a:ea typeface="+mn-ea"/>
                <a:cs typeface="+mn-cs"/>
              </a:rPr>
              <a:t> </a:t>
            </a:r>
            <a:r>
              <a:rPr lang="en-GB" sz="2000" b="1" kern="1200" dirty="0">
                <a:solidFill>
                  <a:schemeClr val="tx1"/>
                </a:solidFill>
                <a:effectLst/>
                <a:latin typeface="+mn-lt"/>
                <a:ea typeface="+mn-ea"/>
                <a:cs typeface="+mn-cs"/>
              </a:rPr>
              <a:t>Verify your assessment findings and analysis with the community</a:t>
            </a: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Share the results of the assessment with community representatives and cross-check they are accurate and discuss anything that is still unclear.</a:t>
            </a:r>
          </a:p>
          <a:p>
            <a:pPr marL="1030517" lvl="1" indent="-342900">
              <a:buFont typeface="Arial" panose="020B0604020202020204" pitchFamily="34" charset="0"/>
              <a:buChar char="•"/>
            </a:pPr>
            <a:endParaRPr lang="en-US" sz="1800" b="0" dirty="0"/>
          </a:p>
          <a:p>
            <a:pPr marL="1030517" lvl="1" indent="-342900">
              <a:buFont typeface="Arial" panose="020B0604020202020204" pitchFamily="34" charset="0"/>
              <a:buChar char="•"/>
            </a:pPr>
            <a:endParaRPr lang="en-US" sz="1800" b="0" dirty="0"/>
          </a:p>
          <a:p>
            <a:pPr marL="342900" lvl="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46</a:t>
            </a:fld>
            <a:endParaRPr lang="en-US" altLang="ru-RU"/>
          </a:p>
        </p:txBody>
      </p:sp>
    </p:spTree>
    <p:extLst>
      <p:ext uri="{BB962C8B-B14F-4D97-AF65-F5344CB8AC3E}">
        <p14:creationId xmlns:p14="http://schemas.microsoft.com/office/powerpoint/2010/main" val="37850931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a:t>
            </a:r>
          </a:p>
          <a:p>
            <a:endParaRPr lang="en-GB" dirty="0"/>
          </a:p>
          <a:p>
            <a:pPr marL="342900" indent="-342900">
              <a:buFont typeface="Arial" panose="020B0604020202020204" pitchFamily="34" charset="0"/>
              <a:buChar char="•"/>
            </a:pPr>
            <a:r>
              <a:rPr lang="en-GB" dirty="0"/>
              <a:t>This slide provides further guidance on what topics should be discussed, with whom, at each stage of the assessment - the slide animation will show the dark blue box then the turquoise box under it</a:t>
            </a:r>
          </a:p>
          <a:p>
            <a:pPr marL="342900" indent="-342900">
              <a:buFont typeface="Arial" panose="020B0604020202020204" pitchFamily="34" charset="0"/>
              <a:buChar char="•"/>
            </a:pPr>
            <a:r>
              <a:rPr lang="en-GB" dirty="0"/>
              <a:t>At each dark blue box heading, pause, and ask participants to type in the chat what topics they think should be included under each heading i.e.,</a:t>
            </a:r>
          </a:p>
          <a:p>
            <a:pPr marL="1030517" lvl="1" indent="-342900">
              <a:buFont typeface="Arial" panose="020B0604020202020204" pitchFamily="34" charset="0"/>
              <a:buChar char="•"/>
            </a:pPr>
            <a:r>
              <a:rPr lang="en-GB" dirty="0"/>
              <a:t>What topics should we discuss with community stakeholders, volunteers and local authorities before an assessment?</a:t>
            </a:r>
          </a:p>
          <a:p>
            <a:pPr marL="1030517" lvl="1" indent="-342900">
              <a:buFont typeface="Arial" panose="020B0604020202020204" pitchFamily="34" charset="0"/>
              <a:buChar char="•"/>
            </a:pPr>
            <a:r>
              <a:rPr lang="en-GB" dirty="0"/>
              <a:t>What information should we be sharing with the wider community before an assessment?</a:t>
            </a:r>
          </a:p>
          <a:p>
            <a:pPr marL="1030517" lvl="1" indent="-342900">
              <a:buFont typeface="Arial" panose="020B0604020202020204" pitchFamily="34" charset="0"/>
              <a:buChar char="•"/>
            </a:pPr>
            <a:r>
              <a:rPr lang="en-GB" dirty="0"/>
              <a:t>What topics should we brief assessment teams on before an assessment</a:t>
            </a:r>
          </a:p>
          <a:p>
            <a:pPr marL="342900" indent="-342900">
              <a:buFont typeface="Arial" panose="020B0604020202020204" pitchFamily="34" charset="0"/>
              <a:buChar char="•"/>
            </a:pPr>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Discuss the assessment with key stakeholders in the community </a:t>
            </a:r>
            <a:r>
              <a:rPr lang="en-GB" sz="1805" b="0" kern="1200" dirty="0">
                <a:solidFill>
                  <a:schemeClr val="tx1"/>
                </a:solidFill>
                <a:effectLst/>
                <a:latin typeface="+mn-lt"/>
                <a:ea typeface="+mn-ea"/>
                <a:cs typeface="+mn-cs"/>
              </a:rPr>
              <a:t>– for example, a mix of community leaders and representatives. For example, women’s groups, livelihood associations, representatives of marginalized or at-risk groups. Ask them for advice on the best way to carry out the assessment, for example timings, methods of data collection, who should collect the data.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0" kern="1200" dirty="0">
                <a:solidFill>
                  <a:schemeClr val="tx1"/>
                </a:solidFill>
                <a:effectLst/>
                <a:latin typeface="+mn-lt"/>
                <a:ea typeface="+mn-ea"/>
                <a:cs typeface="+mn-cs"/>
              </a:rPr>
              <a:t>Advice can also be sought from community volunteers, branch staff, and local authorities – including asking if other organizations have already conducted an assessment in this community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Share information about the assessment with the wider community</a:t>
            </a:r>
            <a:r>
              <a:rPr lang="en-GB" sz="1805" b="0" kern="1200" dirty="0">
                <a:solidFill>
                  <a:schemeClr val="tx1"/>
                </a:solidFill>
                <a:effectLst/>
                <a:latin typeface="+mn-lt"/>
                <a:ea typeface="+mn-ea"/>
                <a:cs typeface="+mn-cs"/>
              </a:rPr>
              <a:t>, for example through a community meeting.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Checklist of information to share with communities before an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Introduce the National Society and its mandate – don’t assume everyone knows the Red Cross Red Crescent</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the purpose of the assessment and what happens next</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the behaviour people can expect from staff and volunteers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how people can ask questions or raise concerns and provide details for people to contact the National Society if needed</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Be clear participation in the assessment is voluntary and does not affect whether a person receives support or not</a:t>
            </a:r>
          </a:p>
          <a:p>
            <a:endParaRPr lang="en-GB" dirty="0"/>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Brief assessment teams properly before they go into the community.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Topics to cover:</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Make sure they understand the assessment purpose and process</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What will happen with people’s information and when the NS will be back / what happens next</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Brief (or train them if you have time) on good communication skills so they can communicate well with the community </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Explain how to respond to questions and what to do with feedback provided by the community</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Brief them </a:t>
            </a:r>
            <a:r>
              <a:rPr lang="en-GB" sz="1805" kern="1200" dirty="0">
                <a:solidFill>
                  <a:schemeClr val="tx1"/>
                </a:solidFill>
                <a:effectLst/>
                <a:latin typeface="+mn-lt"/>
                <a:ea typeface="+mn-ea"/>
                <a:cs typeface="+mn-cs"/>
              </a:rPr>
              <a:t>on the code of conduct, and that there is zero tolerance for sexual exploitation and abuse, fraud and corruption</a:t>
            </a: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47</a:t>
            </a:fld>
            <a:endParaRPr lang="en-US" altLang="ru-RU"/>
          </a:p>
        </p:txBody>
      </p:sp>
    </p:spTree>
    <p:extLst>
      <p:ext uri="{BB962C8B-B14F-4D97-AF65-F5344CB8AC3E}">
        <p14:creationId xmlns:p14="http://schemas.microsoft.com/office/powerpoint/2010/main" val="31953838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 - Zoom poll</a:t>
            </a:r>
          </a:p>
          <a:p>
            <a:pPr>
              <a:spcBef>
                <a:spcPct val="50000"/>
              </a:spcBef>
            </a:pPr>
            <a:endParaRPr lang="en-GB" sz="1800" b="1">
              <a:latin typeface="Calibri" charset="0"/>
              <a:ea typeface="ＭＳ Ｐゴシック" charset="0"/>
            </a:endParaRPr>
          </a:p>
          <a:p>
            <a:pPr marL="342900" indent="-342900">
              <a:buFont typeface="Arial" panose="020B0604020202020204" pitchFamily="34" charset="0"/>
              <a:buChar char="•"/>
            </a:pPr>
            <a:r>
              <a:rPr lang="en-GB" sz="1805" b="0">
                <a:latin typeface="+mn-lt"/>
                <a:ea typeface="+mn-ea"/>
              </a:rPr>
              <a:t>Before showing the content on the slide, launch a zoom poll</a:t>
            </a:r>
          </a:p>
          <a:p>
            <a:pPr marL="1144817" lvl="1" indent="-457200">
              <a:buFont typeface="+mj-lt"/>
              <a:buAutoNum type="arabicPeriod"/>
            </a:pPr>
            <a:r>
              <a:rPr lang="en-GB" sz="1805" b="0">
                <a:latin typeface="+mn-lt"/>
                <a:ea typeface="+mn-ea"/>
              </a:rPr>
              <a:t>Which are these are good practices for an accountable assessment?</a:t>
            </a:r>
          </a:p>
          <a:p>
            <a:pPr marL="1832435" lvl="2" indent="-457200">
              <a:buFont typeface="Arial" panose="020B0604020202020204" pitchFamily="34" charset="0"/>
              <a:buChar char="•"/>
            </a:pPr>
            <a:r>
              <a:rPr lang="en-GB" sz="1805" b="0">
                <a:latin typeface="+mn-lt"/>
                <a:ea typeface="+mn-ea"/>
              </a:rPr>
              <a:t>Each sector should conduct its own detailed assessment</a:t>
            </a:r>
          </a:p>
          <a:p>
            <a:pPr marL="1832435" lvl="2" indent="-457200">
              <a:buFont typeface="Arial" panose="020B0604020202020204" pitchFamily="34" charset="0"/>
              <a:buChar char="•"/>
            </a:pPr>
            <a:r>
              <a:rPr lang="en-GB" sz="1805" b="1">
                <a:latin typeface="+mn-lt"/>
                <a:ea typeface="+mn-ea"/>
              </a:rPr>
              <a:t>Collect disaggregated data</a:t>
            </a:r>
          </a:p>
          <a:p>
            <a:pPr marL="1832435" lvl="2" indent="-457200">
              <a:buFont typeface="Arial" panose="020B0604020202020204" pitchFamily="34" charset="0"/>
              <a:buChar char="•"/>
            </a:pPr>
            <a:r>
              <a:rPr lang="en-GB" sz="1805" b="0">
                <a:latin typeface="+mn-lt"/>
                <a:ea typeface="+mn-ea"/>
              </a:rPr>
              <a:t>Only ask multiple choice questions – it’s quicker</a:t>
            </a:r>
          </a:p>
          <a:p>
            <a:pPr marL="1832435" lvl="2" indent="-457200">
              <a:buFont typeface="Arial" panose="020B0604020202020204" pitchFamily="34" charset="0"/>
              <a:buChar char="•"/>
            </a:pPr>
            <a:r>
              <a:rPr lang="en-GB" sz="1805" b="1">
                <a:latin typeface="+mn-lt"/>
                <a:ea typeface="+mn-ea"/>
              </a:rPr>
              <a:t>Practice questions and data collection with the assessment team</a:t>
            </a:r>
          </a:p>
          <a:p>
            <a:pPr marL="1832435" lvl="2" indent="-457200">
              <a:buFont typeface="Arial" panose="020B0604020202020204" pitchFamily="34" charset="0"/>
              <a:buChar char="•"/>
            </a:pPr>
            <a:r>
              <a:rPr lang="en-GB" sz="1805" b="0">
                <a:latin typeface="+mn-lt"/>
                <a:ea typeface="+mn-ea"/>
              </a:rPr>
              <a:t>Only use male data collectors</a:t>
            </a:r>
          </a:p>
          <a:p>
            <a:pPr marL="1832435" lvl="2" indent="-457200">
              <a:buFont typeface="Arial" panose="020B0604020202020204" pitchFamily="34" charset="0"/>
              <a:buChar char="•"/>
            </a:pPr>
            <a:r>
              <a:rPr lang="en-GB" sz="1805" b="0">
                <a:latin typeface="+mn-lt"/>
                <a:ea typeface="+mn-ea"/>
              </a:rPr>
              <a:t>Collect as much data as possible</a:t>
            </a:r>
          </a:p>
          <a:p>
            <a:pPr marL="1832435" lvl="2" indent="-457200">
              <a:buFont typeface="Arial" panose="020B0604020202020204" pitchFamily="34" charset="0"/>
              <a:buChar char="•"/>
            </a:pPr>
            <a:endParaRPr lang="en-GB" sz="1805" b="1">
              <a:latin typeface="+mn-lt"/>
              <a:ea typeface="+mn-ea"/>
            </a:endParaRPr>
          </a:p>
          <a:p>
            <a:pPr marL="1144817" lvl="1" indent="-457200">
              <a:buFont typeface="Arial" panose="020B0604020202020204" pitchFamily="34" charset="0"/>
              <a:buChar char="•"/>
            </a:pPr>
            <a:r>
              <a:rPr lang="en-GB" sz="1805" b="0">
                <a:latin typeface="+mn-lt"/>
                <a:ea typeface="+mn-ea"/>
              </a:rPr>
              <a:t>Go through the content on the slide to explain why answers were correct or incorrect</a:t>
            </a:r>
            <a:endParaRPr lang="en-GB" sz="1800" b="1">
              <a:latin typeface="Calibri" charset="0"/>
              <a:ea typeface="ＭＳ Ｐゴシック" charset="0"/>
            </a:endParaRPr>
          </a:p>
          <a:p>
            <a:pPr marL="342900" lvl="0" indent="-342900">
              <a:buFont typeface="Arial" panose="020B0604020202020204" pitchFamily="34" charset="0"/>
              <a:buChar char="•"/>
            </a:pPr>
            <a:endParaRPr lang="en-US" sz="1800" kern="1200">
              <a:solidFill>
                <a:schemeClr val="tx1"/>
              </a:solidFill>
              <a:effectLst/>
              <a:latin typeface="+mn-lt"/>
              <a:ea typeface="+mn-ea"/>
              <a:cs typeface="+mn-cs"/>
            </a:endParaRPr>
          </a:p>
          <a:p>
            <a:pPr marL="0" lvl="0" indent="0">
              <a:buFont typeface="Arial" panose="020B0604020202020204" pitchFamily="34" charset="0"/>
              <a:buNone/>
            </a:pPr>
            <a:r>
              <a:rPr lang="en-US" sz="1800" kern="1200">
                <a:solidFill>
                  <a:schemeClr val="tx1"/>
                </a:solidFill>
                <a:effectLst/>
                <a:latin typeface="+mn-lt"/>
                <a:ea typeface="+mn-ea"/>
                <a:cs typeface="+mn-cs"/>
              </a:rPr>
              <a:t>Additional good practices that can help ensure an accountable assessment include:</a:t>
            </a:r>
          </a:p>
          <a:p>
            <a:pPr marL="0" lvl="0" indent="0">
              <a:buFont typeface="Arial" panose="020B0604020202020204" pitchFamily="34" charset="0"/>
              <a:buNone/>
            </a:pPr>
            <a:endParaRPr lang="en-US" sz="1800" kern="120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Conduct multi-sector assessments rather than separate assessments per sector to reduce survey fatigue and frustration in communities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x-none" sz="1805" b="0" kern="1200">
                <a:solidFill>
                  <a:schemeClr val="tx1"/>
                </a:solidFill>
                <a:effectLst/>
                <a:latin typeface="+mn-lt"/>
                <a:ea typeface="+mn-ea"/>
                <a:cs typeface="+mn-cs"/>
              </a:rPr>
              <a:t>Always collect disaggregated data so you can identify differences in the needs, preferences, and capacities of different groups</a:t>
            </a:r>
            <a:endParaRPr lang="en-GB" sz="1805" b="1" kern="120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0" kern="1200">
                <a:solidFill>
                  <a:schemeClr val="tx1"/>
                </a:solidFill>
                <a:effectLst/>
                <a:latin typeface="+mn-lt"/>
                <a:ea typeface="+mn-ea"/>
                <a:cs typeface="+mn-cs"/>
              </a:rPr>
              <a:t>Don’t collect more data than needed. Large assessments are time-consuming, stressful for the community, and raise expectations about the size of programme that is coming. Focus on the key groups you need to speak to and keep questions short and simple</a:t>
            </a:r>
            <a:endParaRPr lang="en-US"/>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Manage expectations by being honest about limitations. For example, if the response is not guaranteed to come back to this community, or limited to one sector, or might only help a small number of people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Include methods of data collection where people can answer openly instead of being constrained by multiple choice options, </a:t>
            </a:r>
            <a:r>
              <a:rPr lang="en-GB" sz="1800" kern="1200">
                <a:solidFill>
                  <a:schemeClr val="tx1"/>
                </a:solidFill>
                <a:effectLst/>
                <a:latin typeface="+mn-lt"/>
                <a:ea typeface="+mn-ea"/>
                <a:cs typeface="+mn-cs"/>
              </a:rPr>
              <a:t>such as focus group discussions or key informant interviews. Surveys only allow people to pick between pre-set options, so there’s a risk important information may be missed</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Test questions with community volunteers to ensure they are understood accurately, especially if questions have been translated into local languages. The </a:t>
            </a:r>
            <a:r>
              <a:rPr lang="en-GB" sz="1805" kern="120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Hellenic Red Cross</a:t>
            </a:r>
            <a:r>
              <a:rPr lang="en-GB" sz="1805" kern="1200">
                <a:solidFill>
                  <a:schemeClr val="tx1"/>
                </a:solidFill>
                <a:effectLst/>
                <a:latin typeface="+mn-lt"/>
                <a:ea typeface="+mn-ea"/>
                <a:cs typeface="+mn-cs"/>
              </a:rPr>
              <a:t> did this by having staff interview volunteers and then refine the question wording.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Data collectors should practice conducting the survey through role plays. </a:t>
            </a:r>
            <a:r>
              <a:rPr lang="en-GB" sz="1805" kern="120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South Sudan Red Cross</a:t>
            </a:r>
            <a:r>
              <a:rPr lang="en-GB" sz="1805" kern="1200">
                <a:solidFill>
                  <a:schemeClr val="tx1"/>
                </a:solidFill>
                <a:effectLst/>
                <a:latin typeface="+mn-lt"/>
                <a:ea typeface="+mn-ea"/>
                <a:cs typeface="+mn-cs"/>
              </a:rPr>
              <a:t> had one volunteer conduct the survey with another, while everyone else registered the answers to check if there were differences in how people interpreted the answers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The assessment team should be gender balanced, speak any local languages, and be accepted and trusted by the community.</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Provide feedback to the community, on the results of the assessment. For example, through a community meeting or by informing the community volunteers or leaders.</a:t>
            </a:r>
            <a:r>
              <a:rPr lang="en-GB">
                <a:effectLst/>
              </a:rPr>
              <a:t> </a:t>
            </a:r>
            <a:endParaRPr lang="en-GB" sz="1805" kern="1200">
              <a:solidFill>
                <a:schemeClr val="tx1"/>
              </a:solidFill>
              <a:effectLst/>
              <a:latin typeface="+mn-lt"/>
              <a:ea typeface="+mn-ea"/>
              <a:cs typeface="+mn-cs"/>
            </a:endParaRPr>
          </a:p>
          <a:p>
            <a:pPr marL="342900" indent="-342900">
              <a:buFont typeface="Arial" panose="020B0604020202020204" pitchFamily="34" charset="0"/>
              <a:buChar char="•"/>
            </a:pPr>
            <a:endParaRPr lang="en-US"/>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1"/>
              <a:t>An example – this can be changed for one from your National Society, country or region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a:solidFill>
                  <a:schemeClr val="tx1"/>
                </a:solidFill>
                <a:effectLst/>
                <a:latin typeface="+mn-lt"/>
                <a:ea typeface="+mn-ea"/>
                <a:cs typeface="+mn-cs"/>
              </a:rPr>
              <a:t>In Uganda, volunteers were sent to carry out a household registration of South Sudanese refugees. Volunteers were not briefed about the purpose of the registration and so could not explain to communities why their details were being taken. This raised expectations amongst the community and when the National Society returned to distribute the items, there was a lot of anger and frustration amongst those who did not receive anything. During a focus group discussion, one man said: “Everyone was registered but only some people got help – why take our details if you are not going to help us?” As a result, the National Society rolled out community engagement training to volunteers across all its operations.</a:t>
            </a:r>
          </a:p>
          <a:p>
            <a:pPr marL="342900" indent="-34290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48</a:t>
            </a:fld>
            <a:endParaRPr lang="en-US" altLang="ru-RU"/>
          </a:p>
        </p:txBody>
      </p:sp>
    </p:spTree>
    <p:extLst>
      <p:ext uri="{BB962C8B-B14F-4D97-AF65-F5344CB8AC3E}">
        <p14:creationId xmlns:p14="http://schemas.microsoft.com/office/powerpoint/2010/main" val="6571092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3 and ensure the assessment is carried out with transparency and respect for the community</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GB" sz="1805" b="1" kern="1200" dirty="0">
                <a:solidFill>
                  <a:schemeClr val="tx1"/>
                </a:solidFill>
                <a:effectLst/>
                <a:latin typeface="+mn-lt"/>
                <a:ea typeface="+mn-ea"/>
                <a:cs typeface="+mn-cs"/>
              </a:rPr>
              <a:t>10 Code of Conduct briefing</a:t>
            </a:r>
          </a:p>
          <a:p>
            <a:r>
              <a:rPr lang="en-GB" sz="1805" kern="1200" dirty="0">
                <a:solidFill>
                  <a:schemeClr val="tx1"/>
                </a:solidFill>
                <a:effectLst/>
                <a:latin typeface="+mn-lt"/>
                <a:ea typeface="+mn-ea"/>
                <a:cs typeface="+mn-cs"/>
              </a:rPr>
              <a:t>A briefing for new staff and volunteers on the Code of Conduct and what this means for their behaviour in communities, including an overview of safeguarding policies such as prevention of sexual exploitation and abuse, child safeguarding etc.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13 CEA in Assessments tool</a:t>
            </a:r>
          </a:p>
          <a:p>
            <a:r>
              <a:rPr lang="en-GB" sz="1805" kern="1200" dirty="0">
                <a:solidFill>
                  <a:schemeClr val="tx1"/>
                </a:solidFill>
                <a:effectLst/>
                <a:latin typeface="+mn-lt"/>
                <a:ea typeface="+mn-ea"/>
                <a:cs typeface="+mn-cs"/>
              </a:rPr>
              <a:t>An outline of the type of data that should be collected for CEA during an assessment, including methods for collection, priority questions to include in assessment surveys, tips for data collection and sources of secondary data. The tool also maps out which data to collect during each stage of an emergency response and has guidance on how to analyse community engagement data using the IFRC analysis framework.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14 Q&amp;A sheet for volunteers</a:t>
            </a:r>
          </a:p>
          <a:p>
            <a:r>
              <a:rPr lang="en-GB" sz="1805" kern="1200" dirty="0">
                <a:solidFill>
                  <a:schemeClr val="tx1"/>
                </a:solidFill>
                <a:effectLst/>
                <a:latin typeface="+mn-lt"/>
                <a:ea typeface="+mn-ea"/>
                <a:cs typeface="+mn-cs"/>
              </a:rPr>
              <a:t>A simple frequently asked questions and answer sheet to give to volunteers to help them respond accurately to questions from community members. </a:t>
            </a:r>
          </a:p>
          <a:p>
            <a:endParaRPr lang="en-US" sz="1805" kern="1200" dirty="0">
              <a:solidFill>
                <a:schemeClr val="tx1"/>
              </a:solidFill>
              <a:effectLst/>
              <a:latin typeface="+mn-lt"/>
              <a:ea typeface="+mn-ea"/>
              <a:cs typeface="+mn-cs"/>
            </a:endParaRPr>
          </a:p>
          <a:p>
            <a:r>
              <a:rPr lang="en-US" sz="1805" b="1" kern="1200" dirty="0">
                <a:solidFill>
                  <a:schemeClr val="tx1"/>
                </a:solidFill>
                <a:effectLst/>
                <a:latin typeface="+mn-lt"/>
                <a:ea typeface="+mn-ea"/>
                <a:cs typeface="+mn-cs"/>
              </a:rPr>
              <a:t>17 Community meetings tool</a:t>
            </a:r>
          </a:p>
          <a:p>
            <a:r>
              <a:rPr lang="en-GB" sz="1805" kern="1200" dirty="0">
                <a:solidFill>
                  <a:schemeClr val="tx1"/>
                </a:solidFill>
                <a:effectLst/>
                <a:latin typeface="+mn-lt"/>
                <a:ea typeface="+mn-ea"/>
                <a:cs typeface="+mn-cs"/>
              </a:rPr>
              <a:t>Guidance on running an effective community meeting, including organization, how to document questions and feedback, and potential challenges and how to mitigate these.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0260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0" dirty="0">
                <a:latin typeface="Calibri"/>
                <a:ea typeface="Calibri"/>
                <a:cs typeface="Calibri"/>
                <a:sym typeface="Calibri"/>
              </a:rPr>
              <a:t>FACILITATOR NOTES</a:t>
            </a:r>
          </a:p>
          <a:p>
            <a:pPr marL="0" lvl="0" indent="0" algn="l" rtl="0">
              <a:spcBef>
                <a:spcPts val="0"/>
              </a:spcBef>
              <a:spcAft>
                <a:spcPts val="0"/>
              </a:spcAft>
              <a:buNone/>
            </a:pPr>
            <a:endParaRPr lang="en-GB" sz="2000" b="0" dirty="0">
              <a:latin typeface="Calibri"/>
              <a:cs typeface="Calibri"/>
              <a:sym typeface="Calibri"/>
            </a:endParaRPr>
          </a:p>
          <a:p>
            <a:pPr marL="342900" lvl="0" indent="-342900" algn="l" rtl="0">
              <a:spcBef>
                <a:spcPts val="0"/>
              </a:spcBef>
              <a:spcAft>
                <a:spcPts val="0"/>
              </a:spcAft>
              <a:buFont typeface="Arial" panose="020B0604020202020204" pitchFamily="34" charset="0"/>
              <a:buChar char="•"/>
            </a:pPr>
            <a:r>
              <a:rPr lang="en-GB" sz="2000" b="0" dirty="0">
                <a:latin typeface="Calibri"/>
                <a:cs typeface="Calibri"/>
                <a:sym typeface="Calibri"/>
              </a:rPr>
              <a:t>Introduce participants to the different online methods and platforms that will be used throughout the training – providing a demonstration of how these work including:</a:t>
            </a:r>
          </a:p>
          <a:p>
            <a:pPr marL="342900" lvl="0" indent="-342900" algn="l" rtl="0">
              <a:spcBef>
                <a:spcPts val="0"/>
              </a:spcBef>
              <a:spcAft>
                <a:spcPts val="0"/>
              </a:spcAft>
              <a:buFont typeface="Arial" panose="020B0604020202020204" pitchFamily="34" charset="0"/>
              <a:buChar char="•"/>
            </a:pPr>
            <a:endParaRPr lang="en-GB" sz="2000" b="0" dirty="0">
              <a:latin typeface="Calibri"/>
              <a:cs typeface="Calibri"/>
              <a:sym typeface="Calibri"/>
            </a:endParaRPr>
          </a:p>
          <a:p>
            <a:pPr marL="0" lvl="0" indent="0" algn="l" rtl="0">
              <a:spcBef>
                <a:spcPts val="0"/>
              </a:spcBef>
              <a:spcAft>
                <a:spcPts val="0"/>
              </a:spcAft>
              <a:buFont typeface="Arial" panose="020B0604020202020204" pitchFamily="34" charset="0"/>
              <a:buNone/>
            </a:pPr>
            <a:r>
              <a:rPr lang="en-GB" sz="2000" b="1" dirty="0">
                <a:latin typeface="Calibri"/>
                <a:cs typeface="Calibri"/>
                <a:sym typeface="Calibri"/>
              </a:rPr>
              <a:t>Zoom &amp; Jamboard</a:t>
            </a:r>
          </a:p>
          <a:p>
            <a:pPr marL="0" lvl="0" indent="0" algn="l" rtl="0">
              <a:spcBef>
                <a:spcPts val="0"/>
              </a:spcBef>
              <a:spcAft>
                <a:spcPts val="0"/>
              </a:spcAft>
              <a:buFont typeface="Arial" panose="020B0604020202020204" pitchFamily="34" charset="0"/>
              <a:buNone/>
            </a:pPr>
            <a:endParaRPr lang="en-GB" sz="20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Font typeface="Arial" panose="020B0604020202020204" pitchFamily="34" charset="0"/>
              <a:buNone/>
            </a:pPr>
            <a:r>
              <a:rPr lang="en-GB" sz="2000" b="0" i="0" u="none" strike="noStrike" cap="none" dirty="0">
                <a:solidFill>
                  <a:schemeClr val="dk1"/>
                </a:solidFill>
                <a:effectLst/>
                <a:latin typeface="Calibri"/>
                <a:ea typeface="Calibri"/>
                <a:cs typeface="Calibri"/>
                <a:sym typeface="Calibri"/>
              </a:rPr>
              <a:t>Zoom basics that not everyone is aware of</a:t>
            </a:r>
            <a:endParaRPr lang="en-GB" sz="2400" b="0" i="0" u="none" strike="noStrike" cap="none" dirty="0">
              <a:solidFill>
                <a:schemeClr val="dk1"/>
              </a:solidFill>
              <a:effectLst/>
              <a:latin typeface="Calibri"/>
              <a:ea typeface="Calibri"/>
              <a:cs typeface="Calibri"/>
              <a:sym typeface="Calibri"/>
            </a:endParaRPr>
          </a:p>
          <a:p>
            <a:pPr marL="571500" lvl="0" indent="-342900">
              <a:buFont typeface="Arial" panose="020B0604020202020204" pitchFamily="34" charset="0"/>
              <a:buChar char="•"/>
            </a:pPr>
            <a:r>
              <a:rPr lang="en-US" sz="2000" b="0" i="0" u="none" strike="noStrike" cap="none" dirty="0">
                <a:solidFill>
                  <a:schemeClr val="dk1"/>
                </a:solidFill>
                <a:effectLst/>
                <a:latin typeface="Calibri"/>
                <a:ea typeface="Calibri"/>
                <a:cs typeface="Calibri"/>
                <a:sym typeface="Calibri"/>
              </a:rPr>
              <a:t>Gallery View - what is gallery view vs speaker view and how to access it</a:t>
            </a:r>
            <a:endParaRPr lang="en-GB" sz="2400" b="0" i="0" u="none" strike="noStrike" cap="none" dirty="0">
              <a:solidFill>
                <a:schemeClr val="dk1"/>
              </a:solidFill>
              <a:effectLst/>
              <a:latin typeface="Calibri"/>
              <a:ea typeface="Calibri"/>
              <a:cs typeface="Calibri"/>
              <a:sym typeface="Calibri"/>
            </a:endParaRPr>
          </a:p>
          <a:p>
            <a:pPr marL="571500" lvl="0" indent="-342900">
              <a:buFont typeface="Arial" panose="020B0604020202020204" pitchFamily="34" charset="0"/>
              <a:buChar char="•"/>
            </a:pPr>
            <a:r>
              <a:rPr lang="en-US" sz="2000" b="0" i="0" u="none" strike="noStrike" cap="none" dirty="0">
                <a:solidFill>
                  <a:schemeClr val="dk1"/>
                </a:solidFill>
                <a:effectLst/>
                <a:latin typeface="Calibri"/>
                <a:ea typeface="Calibri"/>
                <a:cs typeface="Calibri"/>
                <a:sym typeface="Calibri"/>
              </a:rPr>
              <a:t>Slider for Screenshare - sliding the divider to see more/less people alongside the slides</a:t>
            </a:r>
            <a:endParaRPr lang="en-GB" sz="2400" b="0" i="0" u="none" strike="noStrike" cap="none" dirty="0">
              <a:solidFill>
                <a:schemeClr val="dk1"/>
              </a:solidFill>
              <a:effectLst/>
              <a:latin typeface="Calibri"/>
              <a:ea typeface="Calibri"/>
              <a:cs typeface="Calibri"/>
              <a:sym typeface="Calibri"/>
            </a:endParaRPr>
          </a:p>
          <a:p>
            <a:pPr marL="571500" lvl="0" indent="-342900">
              <a:buFont typeface="Arial" panose="020B0604020202020204" pitchFamily="34" charset="0"/>
              <a:buChar char="•"/>
            </a:pPr>
            <a:r>
              <a:rPr lang="en-US" sz="2000" b="0" i="0" u="none" strike="noStrike" cap="none" dirty="0">
                <a:solidFill>
                  <a:schemeClr val="dk1"/>
                </a:solidFill>
                <a:effectLst/>
                <a:latin typeface="Calibri"/>
                <a:ea typeface="Calibri"/>
                <a:cs typeface="Calibri"/>
                <a:sym typeface="Calibri"/>
              </a:rPr>
              <a:t>Alt key for Controls - pressing the Alt key displays the bottom control bar permanently, making it easier to mute and unmute</a:t>
            </a:r>
            <a:endParaRPr lang="en-GB" sz="2400" b="0" i="0" u="none" strike="noStrike" cap="none" dirty="0">
              <a:solidFill>
                <a:schemeClr val="dk1"/>
              </a:solidFill>
              <a:effectLst/>
              <a:latin typeface="Calibri"/>
              <a:ea typeface="Calibri"/>
              <a:cs typeface="Calibri"/>
              <a:sym typeface="Calibri"/>
            </a:endParaRPr>
          </a:p>
          <a:p>
            <a:pPr marL="571500" lvl="0" indent="-342900">
              <a:buFont typeface="Arial" panose="020B0604020202020204" pitchFamily="34" charset="0"/>
              <a:buChar char="•"/>
            </a:pPr>
            <a:r>
              <a:rPr lang="en-US" sz="2000" b="0" i="0" u="none" strike="noStrike" cap="none" dirty="0">
                <a:solidFill>
                  <a:schemeClr val="dk1"/>
                </a:solidFill>
                <a:effectLst/>
                <a:latin typeface="Calibri"/>
                <a:ea typeface="Calibri"/>
                <a:cs typeface="Calibri"/>
                <a:sym typeface="Calibri"/>
              </a:rPr>
              <a:t>Renaming on zoom to show your first and last name - makes it easier to identify who is who. People should also use the first name they prefer to be called by </a:t>
            </a:r>
            <a:endParaRPr lang="en-GB" sz="24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Font typeface="Arial" panose="020B0604020202020204" pitchFamily="34" charset="0"/>
              <a:buNone/>
            </a:pPr>
            <a:endParaRPr lang="en-GB" sz="2000" b="0" dirty="0">
              <a:latin typeface="Calibri"/>
              <a:ea typeface="Calibri"/>
              <a:cs typeface="Calibri"/>
              <a:sym typeface="Calibri"/>
            </a:endParaRPr>
          </a:p>
          <a:p>
            <a:pPr marL="0" lvl="0" indent="0" algn="l" rtl="0">
              <a:spcBef>
                <a:spcPts val="0"/>
              </a:spcBef>
              <a:spcAft>
                <a:spcPts val="0"/>
              </a:spcAft>
              <a:buFont typeface="Arial" panose="020B0604020202020204" pitchFamily="34" charset="0"/>
              <a:buNone/>
            </a:pPr>
            <a:r>
              <a:rPr lang="en-GB" sz="2000" b="0" dirty="0">
                <a:latin typeface="Calibri"/>
                <a:ea typeface="Calibri"/>
                <a:cs typeface="Calibri"/>
                <a:sym typeface="Calibri"/>
              </a:rPr>
              <a:t>Reactions</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2000" b="0" i="0" u="none" strike="noStrike" cap="none" dirty="0">
                <a:solidFill>
                  <a:schemeClr val="dk1"/>
                </a:solidFill>
                <a:effectLst/>
                <a:latin typeface="Calibri"/>
                <a:ea typeface="Calibri"/>
                <a:cs typeface="Calibri"/>
                <a:sym typeface="Calibri"/>
              </a:rPr>
              <a:t>Show people how to raise hands, give a thumbs up, clap and show when they are away from their computer. Then ask a fun question to check they know how to use these, </a:t>
            </a:r>
            <a:r>
              <a:rPr lang="en-US" sz="2000" b="0" i="0" u="none" strike="noStrike" cap="none" dirty="0">
                <a:solidFill>
                  <a:schemeClr val="dk1"/>
                </a:solidFill>
                <a:effectLst/>
                <a:latin typeface="Calibri"/>
                <a:ea typeface="Calibri"/>
                <a:cs typeface="Calibri"/>
                <a:sym typeface="Calibri"/>
              </a:rPr>
              <a:t>e.g., ask people who had a yummy breakfast to raise their hands or do a virtual synchronized clap by asking everyone to press the clap reaction when you count down to 1, then do the countdown (3,2,1 clap) and then see the room come alive</a:t>
            </a:r>
            <a:endParaRPr lang="en-GB" sz="2400" b="0" i="0" u="none" strike="noStrike" cap="none" dirty="0">
              <a:solidFill>
                <a:schemeClr val="dk1"/>
              </a:solidFill>
              <a:effectLst/>
              <a:latin typeface="Calibri"/>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24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panose="020B0604020202020204" pitchFamily="34" charset="0"/>
              <a:buNone/>
            </a:pPr>
            <a:r>
              <a:rPr lang="en-US" sz="2000" b="0" i="0" u="none" strike="noStrike" cap="none" dirty="0">
                <a:solidFill>
                  <a:schemeClr val="dk1"/>
                </a:solidFill>
                <a:effectLst/>
                <a:latin typeface="Calibri"/>
                <a:ea typeface="Calibri"/>
                <a:cs typeface="Calibri"/>
                <a:sym typeface="Calibri"/>
              </a:rPr>
              <a:t>Chat (uses for engagement)</a:t>
            </a:r>
            <a:endParaRPr lang="en-GB" sz="2000" b="0" i="0" u="none" strike="noStrike" cap="none" dirty="0">
              <a:solidFill>
                <a:schemeClr val="dk1"/>
              </a:solidFill>
              <a:effectLst/>
              <a:latin typeface="Calibri"/>
              <a:ea typeface="Calibri"/>
              <a:cs typeface="Calibri"/>
              <a:sym typeface="Calibri"/>
            </a:endParaRPr>
          </a:p>
          <a:p>
            <a:pPr marL="571500" marR="0" lvl="0" indent="-342900" algn="l" rtl="0">
              <a:lnSpc>
                <a:spcPct val="100000"/>
              </a:lnSpc>
              <a:spcBef>
                <a:spcPts val="542"/>
              </a:spcBef>
              <a:spcAft>
                <a:spcPts val="0"/>
              </a:spcAft>
              <a:buClr>
                <a:srgbClr val="000000"/>
              </a:buClr>
              <a:buSzPts val="1400"/>
              <a:buFont typeface="Arial" panose="020B0604020202020204" pitchFamily="34" charset="0"/>
              <a:buChar char="•"/>
            </a:pPr>
            <a:r>
              <a:rPr lang="en-US" sz="2000" b="0" i="0" u="none" strike="noStrike" cap="none" dirty="0">
                <a:solidFill>
                  <a:schemeClr val="dk1"/>
                </a:solidFill>
                <a:effectLst/>
                <a:latin typeface="Calibri"/>
                <a:ea typeface="Calibri"/>
                <a:cs typeface="Calibri"/>
                <a:sym typeface="Calibri"/>
              </a:rPr>
              <a:t>Ask the participants a fun ice breaker question (if you could have a superpower, what would it be?) and ask them to ONLY type their responses in chat and NOT to press the send button. Ask them to do a thumbs up when they are done typing and wait till they are instructed to press the send button. Once most people are done typing (keep checking) ask them to send and then read through a few responses to drive engagement</a:t>
            </a:r>
            <a:endParaRPr lang="en-GB" sz="20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Font typeface="Arial" panose="020B0604020202020204" pitchFamily="34" charset="0"/>
              <a:buNone/>
            </a:pPr>
            <a:endParaRPr lang="en-GB" sz="2000" b="0" dirty="0">
              <a:latin typeface="Calibri"/>
              <a:ea typeface="Calibri"/>
              <a:cs typeface="Calibri"/>
              <a:sym typeface="Calibri"/>
            </a:endParaRPr>
          </a:p>
          <a:p>
            <a:pPr marL="0" lvl="0" indent="0" algn="l" rtl="0">
              <a:spcBef>
                <a:spcPts val="0"/>
              </a:spcBef>
              <a:spcAft>
                <a:spcPts val="0"/>
              </a:spcAft>
              <a:buFont typeface="Arial" panose="020B0604020202020204" pitchFamily="34" charset="0"/>
              <a:buNone/>
            </a:pPr>
            <a:r>
              <a:rPr lang="en-GB" sz="2000" b="0" dirty="0">
                <a:latin typeface="Calibri"/>
                <a:ea typeface="Calibri"/>
                <a:cs typeface="Calibri"/>
                <a:sym typeface="Calibri"/>
              </a:rPr>
              <a:t>Annotate </a:t>
            </a:r>
          </a:p>
          <a:p>
            <a:pPr marL="457200" marR="0" lvl="0" indent="-228600" algn="l" rtl="0">
              <a:lnSpc>
                <a:spcPct val="100000"/>
              </a:lnSpc>
              <a:spcBef>
                <a:spcPts val="542"/>
              </a:spcBef>
              <a:spcAft>
                <a:spcPts val="0"/>
              </a:spcAft>
              <a:buClr>
                <a:srgbClr val="000000"/>
              </a:buClr>
              <a:buSzPts val="2000"/>
              <a:buFont typeface="Arial"/>
              <a:buChar char="•"/>
            </a:pPr>
            <a:r>
              <a:rPr lang="en-GB" sz="1804" b="0" i="0" u="none" strike="noStrike" cap="none" dirty="0">
                <a:solidFill>
                  <a:schemeClr val="dk1"/>
                </a:solidFill>
                <a:latin typeface="Calibri"/>
                <a:ea typeface="Calibri"/>
                <a:cs typeface="Calibri"/>
                <a:sym typeface="Calibri"/>
              </a:rPr>
              <a:t>This allows participants to write on the PPT slide</a:t>
            </a:r>
          </a:p>
          <a:p>
            <a:pPr marL="457200" marR="0" lvl="0" indent="-228600" algn="l" rtl="0">
              <a:lnSpc>
                <a:spcPct val="100000"/>
              </a:lnSpc>
              <a:spcBef>
                <a:spcPts val="542"/>
              </a:spcBef>
              <a:spcAft>
                <a:spcPts val="0"/>
              </a:spcAft>
              <a:buClr>
                <a:srgbClr val="000000"/>
              </a:buClr>
              <a:buSzPts val="2000"/>
              <a:buFont typeface="Arial"/>
              <a:buChar char="•"/>
            </a:pPr>
            <a:r>
              <a:rPr lang="en-GB" sz="1804" b="0" i="0" u="none" strike="noStrike" cap="none" dirty="0">
                <a:solidFill>
                  <a:schemeClr val="dk1"/>
                </a:solidFill>
                <a:latin typeface="Calibri"/>
                <a:ea typeface="Calibri"/>
                <a:cs typeface="Calibri"/>
                <a:sym typeface="Calibri"/>
              </a:rPr>
              <a:t>Explain how annotate works and ask them to write on the slide the name of the country or district they come from </a:t>
            </a:r>
          </a:p>
          <a:p>
            <a:pPr marL="0" lvl="0" indent="0" algn="l" rtl="0">
              <a:spcBef>
                <a:spcPts val="0"/>
              </a:spcBef>
              <a:spcAft>
                <a:spcPts val="0"/>
              </a:spcAft>
              <a:buFont typeface="Arial" panose="020B0604020202020204" pitchFamily="34" charset="0"/>
              <a:buNone/>
            </a:pPr>
            <a:endParaRPr lang="en-GB" sz="2000" b="0"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0" dirty="0"/>
              <a:t>Breakout Rooms </a:t>
            </a:r>
          </a:p>
          <a:p>
            <a:pPr lvl="0">
              <a:buSzPts val="2000"/>
              <a:buFont typeface="Arial"/>
              <a:buChar char="•"/>
            </a:pPr>
            <a:r>
              <a:rPr lang="en-GB" dirty="0"/>
              <a:t>Will be using breakout rooms for group activities </a:t>
            </a:r>
          </a:p>
          <a:p>
            <a:pPr lvl="0">
              <a:buSzPts val="2000"/>
              <a:buFont typeface="Arial"/>
              <a:buChar char="•"/>
            </a:pPr>
            <a:r>
              <a:rPr lang="en-GB" dirty="0"/>
              <a:t>Breakout rooms will be made available </a:t>
            </a:r>
          </a:p>
          <a:p>
            <a:pPr lvl="0">
              <a:buSzPts val="2000"/>
              <a:buFont typeface="Arial"/>
              <a:buChar char="•"/>
            </a:pPr>
            <a:r>
              <a:rPr lang="en-GB" dirty="0"/>
              <a:t>Go to the breakout room for your homegroup (1,2,3,4) and open the Jamboard</a:t>
            </a:r>
          </a:p>
          <a:p>
            <a:pPr lvl="0">
              <a:buSzPts val="2000"/>
              <a:buFont typeface="Arial"/>
              <a:buChar char="•"/>
            </a:pPr>
            <a:r>
              <a:rPr lang="en-GB" dirty="0"/>
              <a:t>Provide your impressions of your homegroup on the Jamboard and think of a name for your group</a:t>
            </a:r>
          </a:p>
          <a:p>
            <a:pPr lvl="0">
              <a:buSzPts val="2000"/>
              <a:buFont typeface="Arial"/>
              <a:buChar char="•"/>
            </a:pPr>
            <a:r>
              <a:rPr lang="en-GB" dirty="0"/>
              <a:t>Spend 2-3 minutes and take a group picture (screenshot) with your homegroup in a fun pose and add that picture to the Jamboard</a:t>
            </a:r>
          </a:p>
          <a:p>
            <a:pPr lvl="0">
              <a:buSzPts val="2000"/>
              <a:buFont typeface="Arial"/>
              <a:buChar char="•"/>
            </a:pPr>
            <a:r>
              <a:rPr lang="en-GB" dirty="0"/>
              <a:t>You should also greet each other and share how your name is pronounced so you can say each other's names as much as you want :)</a:t>
            </a:r>
          </a:p>
          <a:p>
            <a:pPr lvl="1">
              <a:buSzPts val="2000"/>
              <a:buFont typeface="Arial"/>
              <a:buChar char="•"/>
            </a:pPr>
            <a:endParaRPr lang="en-GB" sz="180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0" b="0" i="0" u="none" strike="noStrike" cap="none" dirty="0">
                <a:solidFill>
                  <a:schemeClr val="dk1"/>
                </a:solidFill>
                <a:latin typeface="Calibri"/>
                <a:cs typeface="Calibri"/>
                <a:sym typeface="Calibri"/>
              </a:rPr>
              <a:t>Polls </a:t>
            </a:r>
          </a:p>
          <a:p>
            <a:pPr marL="457200" marR="0" lvl="0" indent="-228600" algn="l" defTabSz="914400" rtl="0" eaLnBrk="1" fontAlgn="auto" latinLnBrk="0" hangingPunct="1">
              <a:lnSpc>
                <a:spcPct val="100000"/>
              </a:lnSpc>
              <a:spcBef>
                <a:spcPts val="542"/>
              </a:spcBef>
              <a:spcAft>
                <a:spcPts val="0"/>
              </a:spcAft>
              <a:buClr>
                <a:srgbClr val="000000"/>
              </a:buClr>
              <a:buSzPts val="2000"/>
              <a:buFont typeface="Arial"/>
              <a:buChar char="•"/>
              <a:tabLst/>
              <a:defRPr/>
            </a:pPr>
            <a:r>
              <a:rPr lang="en-GB" sz="1804" b="0" i="0" u="none" strike="noStrike" cap="none" dirty="0">
                <a:solidFill>
                  <a:schemeClr val="dk1"/>
                </a:solidFill>
                <a:latin typeface="Calibri"/>
                <a:cs typeface="Calibri"/>
                <a:sym typeface="Calibri"/>
              </a:rPr>
              <a:t>These will be used a lot in the training so launch a test poll to check people can use it</a:t>
            </a:r>
          </a:p>
          <a:p>
            <a:pPr lvl="0">
              <a:buSzPts val="2000"/>
              <a:buFont typeface="Arial"/>
              <a:buChar char="•"/>
            </a:pPr>
            <a:r>
              <a:rPr lang="en-GB" dirty="0"/>
              <a:t>On a scale of 1-gazillion, how excited are you for your CEA Journey? </a:t>
            </a:r>
          </a:p>
          <a:p>
            <a:pPr lvl="1">
              <a:buSzPts val="2000"/>
              <a:buFont typeface="Arial"/>
              <a:buChar char="•"/>
            </a:pPr>
            <a:r>
              <a:rPr lang="en-GB" dirty="0"/>
              <a:t>Hmmm, am I excited? </a:t>
            </a:r>
          </a:p>
          <a:p>
            <a:pPr lvl="1">
              <a:buSzPts val="2000"/>
              <a:buFont typeface="Arial"/>
              <a:buChar char="•"/>
            </a:pPr>
            <a:r>
              <a:rPr lang="en-GB" dirty="0"/>
              <a:t>Oh yes, I can feel some excitement </a:t>
            </a:r>
          </a:p>
          <a:p>
            <a:pPr lvl="1">
              <a:buSzPts val="2000"/>
              <a:buFont typeface="Arial"/>
              <a:buChar char="•"/>
            </a:pPr>
            <a:r>
              <a:rPr lang="en-GB" sz="1800" dirty="0"/>
              <a:t>Definitely excited! </a:t>
            </a:r>
          </a:p>
          <a:p>
            <a:pPr lvl="1">
              <a:buSzPts val="2000"/>
              <a:buFont typeface="Arial"/>
              <a:buChar char="•"/>
            </a:pPr>
            <a:r>
              <a:rPr lang="en-GB" dirty="0"/>
              <a:t>Count on me for ALL the excitement! </a:t>
            </a:r>
          </a:p>
          <a:p>
            <a:pPr lvl="1">
              <a:buSzPts val="2000"/>
              <a:buFont typeface="Arial"/>
              <a:buChar char="•"/>
            </a:pPr>
            <a:r>
              <a:rPr lang="en-GB" dirty="0"/>
              <a:t>What do you mean? I AM THE EXCITEMENT!!! </a:t>
            </a:r>
          </a:p>
          <a:p>
            <a:pPr>
              <a:buSzPts val="2000"/>
              <a:buFont typeface="Arial"/>
              <a:buChar char="•"/>
            </a:pPr>
            <a:endParaRPr lang="en-GB" dirty="0"/>
          </a:p>
          <a:p>
            <a:pPr marL="228600" indent="0">
              <a:buSzPts val="2000"/>
              <a:buFont typeface="Arial"/>
              <a:buNone/>
            </a:pPr>
            <a:endParaRPr lang="en-GB" dirty="0"/>
          </a:p>
        </p:txBody>
      </p:sp>
      <p:sp>
        <p:nvSpPr>
          <p:cNvPr id="285" name="Google Shape;28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497000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50</a:t>
            </a:fld>
            <a:endParaRPr lang="en-US" altLang="ru-RU"/>
          </a:p>
        </p:txBody>
      </p:sp>
    </p:spTree>
    <p:extLst>
      <p:ext uri="{BB962C8B-B14F-4D97-AF65-F5344CB8AC3E}">
        <p14:creationId xmlns:p14="http://schemas.microsoft.com/office/powerpoint/2010/main" val="6530598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 Breakout rooms</a:t>
            </a:r>
          </a:p>
          <a:p>
            <a:pPr marL="0" lvl="0" indent="0" algn="l" rtl="0">
              <a:spcBef>
                <a:spcPts val="0"/>
              </a:spcBef>
              <a:spcAft>
                <a:spcPts val="0"/>
              </a:spcAft>
              <a:buNone/>
            </a:pPr>
            <a:endParaRPr lang="en-GB" b="1" dirty="0"/>
          </a:p>
          <a:p>
            <a:pPr marL="0" lvl="0" indent="0" algn="l" rtl="0">
              <a:spcBef>
                <a:spcPts val="0"/>
              </a:spcBef>
              <a:spcAft>
                <a:spcPts val="0"/>
              </a:spcAft>
              <a:buNone/>
            </a:pPr>
            <a:r>
              <a:rPr lang="en-GB" b="1" dirty="0"/>
              <a:t>SEE SEPARATE PARTICIPANT HANDOUT (TASK 1) AND FACILITATOR NOTES FOR CEA IN EMERGENCIES SCENARIO</a:t>
            </a:r>
          </a:p>
          <a:p>
            <a:pPr marL="0" lvl="0" indent="0" algn="l" rtl="0">
              <a:spcBef>
                <a:spcPts val="0"/>
              </a:spcBef>
              <a:spcAft>
                <a:spcPts val="0"/>
              </a:spcAft>
              <a:buNone/>
            </a:pPr>
            <a:r>
              <a:rPr lang="en-GB" sz="2000" b="1" i="0" u="none" strike="noStrike" cap="none" dirty="0">
                <a:solidFill>
                  <a:schemeClr val="dk1"/>
                </a:solidFill>
                <a:effectLst/>
                <a:latin typeface="Calibri"/>
                <a:ea typeface="Calibri"/>
                <a:cs typeface="Calibri"/>
                <a:sym typeface="Calibri"/>
              </a:rPr>
              <a:t>You need to choose which scenario you want to use – CEA in epidemics or CEA in population movement</a:t>
            </a:r>
          </a:p>
          <a:p>
            <a:pPr marL="0" lvl="0" indent="0" algn="l" rtl="0">
              <a:spcBef>
                <a:spcPts val="0"/>
              </a:spcBef>
              <a:spcAft>
                <a:spcPts val="0"/>
              </a:spcAft>
              <a:buNone/>
            </a:pPr>
            <a:endParaRPr lang="en-GB" sz="2000" b="1" i="0" u="none" strike="noStrike" cap="none" dirty="0">
              <a:solidFill>
                <a:schemeClr val="dk1"/>
              </a:solidFill>
              <a:effectLst/>
              <a:latin typeface="Calibri"/>
              <a:ea typeface="Calibri"/>
              <a:cs typeface="Calibri"/>
              <a:sym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GB" sz="2000" b="1" dirty="0"/>
              <a:t>Take time to explain the tasks clearly to participants in plenary before they break into groups. Remind them to build on previous information they already know about Alexa and Alexa Red Cross from the programme scenario information.</a:t>
            </a:r>
          </a:p>
          <a:p>
            <a:pPr marL="0" lvl="0" indent="0" algn="l" rtl="0">
              <a:spcBef>
                <a:spcPts val="0"/>
              </a:spcBef>
              <a:spcAft>
                <a:spcPts val="0"/>
              </a:spcAft>
              <a:buNone/>
            </a:pPr>
            <a:endParaRPr lang="en-GB" sz="2000" b="1" i="0" u="none" strike="noStrike" cap="none" dirty="0">
              <a:solidFill>
                <a:schemeClr val="dk1"/>
              </a:solidFill>
              <a:effectLst/>
              <a:latin typeface="Calibri"/>
              <a:ea typeface="Calibri"/>
              <a:cs typeface="Calibri"/>
              <a:sym typeface="Calibri"/>
            </a:endParaRPr>
          </a:p>
          <a:p>
            <a:pPr marL="0" lvl="0" indent="0" algn="l" rtl="0">
              <a:spcBef>
                <a:spcPts val="540"/>
              </a:spcBef>
              <a:spcAft>
                <a:spcPts val="0"/>
              </a:spcAft>
              <a:buClr>
                <a:schemeClr val="dk1"/>
              </a:buClr>
              <a:buSzPts val="1800"/>
              <a:buFont typeface="Calibri"/>
              <a:buNone/>
            </a:pPr>
            <a:endParaRPr dirty="0"/>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51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7690869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53</a:t>
            </a:fld>
            <a:endParaRPr lang="en-US" altLang="ru-RU"/>
          </a:p>
        </p:txBody>
      </p:sp>
    </p:spTree>
    <p:extLst>
      <p:ext uri="{BB962C8B-B14F-4D97-AF65-F5344CB8AC3E}">
        <p14:creationId xmlns:p14="http://schemas.microsoft.com/office/powerpoint/2010/main" val="21434822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a:spcBef>
                <a:spcPct val="50000"/>
              </a:spcBef>
            </a:pPr>
            <a:r>
              <a:rPr lang="en-GB" sz="1805" b="1" kern="1200" dirty="0">
                <a:solidFill>
                  <a:schemeClr val="tx1"/>
                </a:solidFill>
                <a:effectLst/>
                <a:latin typeface="+mn-lt"/>
                <a:ea typeface="+mn-ea"/>
                <a:cs typeface="+mn-cs"/>
              </a:rPr>
              <a:t>CEA Minimum Action in Emergencies #4. Discuss response plans with communities and key stakeholders. </a:t>
            </a:r>
            <a:endParaRPr lang="en-GB" sz="2000" b="1" dirty="0">
              <a:latin typeface="Calibri" charset="0"/>
              <a:ea typeface="ＭＳ Ｐゴシック" charset="0"/>
            </a:endParaRPr>
          </a:p>
          <a:p>
            <a:endParaRPr lang="en-GB" sz="1805" b="1"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This can save time and resources by confirming activities will meet peoples’ needs, highlight any potential obstacles and identify where the community can provide support.</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Discuss response plans with key stakeholders in the community</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Discuss response plans with a mix of community representatives including leaders, heads of groups and associations, Red Cross Red Crescent volunteers, and local authorities. Tap into community volunteers’ local knowledge</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Ask communities how they want the National Society to work with them</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Discuss with key community representatives how the National Society should work with them during the operation, and plan community engagement approaches together – for example how information should be shared, when and through which channels</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Coordinate internally and externally to prevent duplication and frustration in communities </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Internal planning meetings help to make sure sector plans are complementary and won’t lead to duplication. Check with finance and logistics that any plans to provide goods or cash are achievable before commitments are made to the community. </a:t>
            </a: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Plans should also be discussed with government and other responders to avoid duplication and identify opportunities for collaboration and sustainability. This also reduces the risk of making promises to communities to provide support that goes against government policies e.g., providing cash-based assistance when the government has a policy against this.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Use participatory planning approaches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Use participatory planning approaches, such as community workshops and meetings, human-centered design, vulnerability capacity assessments or activities such as ranking, decision trees, mapping, etc. Engage all groups in the community in planning the response. </a:t>
            </a:r>
          </a:p>
          <a:p>
            <a:pPr marL="34290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Cross-check plans with the community before you start implementing</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Organise a community meeting to discuss the final response plan before implementing to ensure it meets community needs and expectations. This is a chance to clarify any misunderstandings or unrealistic expectations, answer questions and agree any contributions from the community. </a:t>
            </a:r>
          </a:p>
          <a:p>
            <a:pPr marL="1030517" lvl="1" indent="-342900">
              <a:buFont typeface="Arial" panose="020B0604020202020204" pitchFamily="34" charset="0"/>
              <a:buChar char="•"/>
            </a:pPr>
            <a:endParaRPr lang="en-GB" sz="1800" b="1" dirty="0">
              <a:latin typeface="Calibri" charset="0"/>
              <a:ea typeface="ＭＳ Ｐゴシック"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54</a:t>
            </a:fld>
            <a:endParaRPr lang="en-US" altLang="ru-RU"/>
          </a:p>
        </p:txBody>
      </p:sp>
    </p:spTree>
    <p:extLst>
      <p:ext uri="{BB962C8B-B14F-4D97-AF65-F5344CB8AC3E}">
        <p14:creationId xmlns:p14="http://schemas.microsoft.com/office/powerpoint/2010/main" val="216274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Annotate and chat</a:t>
            </a:r>
          </a:p>
          <a:p>
            <a:endParaRPr lang="en-GB" dirty="0"/>
          </a:p>
          <a:p>
            <a:pPr marL="342900" indent="-342900">
              <a:buFont typeface="Arial" panose="020B0604020202020204" pitchFamily="34" charset="0"/>
              <a:buChar char="•"/>
            </a:pPr>
            <a:r>
              <a:rPr lang="en-GB" sz="1805" kern="1200" dirty="0">
                <a:solidFill>
                  <a:schemeClr val="tx1"/>
                </a:solidFill>
                <a:effectLst/>
                <a:latin typeface="+mn-lt"/>
                <a:ea typeface="+mn-ea"/>
                <a:cs typeface="+mn-cs"/>
              </a:rPr>
              <a:t>First ask participants if they can suggest some topics that it would be important to discuss with communities during the response planning phase</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Ask them to share their suggestions using annotate or chat</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Then clear the annotations and show the contents on the slide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Checklist of information that should be discussed with communities during response planning:</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Check planned activities will meet the needs and priorities of the community</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How should activities be planned and implemented </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What will the NS do, and what can the community do – recognising the community have capacities and coping mechanisms </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Timelines for implementation – the community may be able to advise on important changes i.e., rainy season could impact on shelter construction</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Is the response is using selection criteria and targeting this must be discussed – more on this in the next few slides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If feasible, discuss what should happen at the end of the operation and how the community and/or other stakeholders could take over activities.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How can the community participate during the operation – should there be community committees, regular FGDs, working through representatives etc</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Ask the community what information about the response they would like to receive, through which channels, and how often</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Plan any approaches to manage feedback with the community – including how feedback should be collected and responded to. Also discuss if different approaches are needed for complaints about sexual exploitation and abuse, or fraud and corruption. </a:t>
            </a: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55</a:t>
            </a:fld>
            <a:endParaRPr lang="en-US" altLang="ru-RU"/>
          </a:p>
        </p:txBody>
      </p:sp>
    </p:spTree>
    <p:extLst>
      <p:ext uri="{BB962C8B-B14F-4D97-AF65-F5344CB8AC3E}">
        <p14:creationId xmlns:p14="http://schemas.microsoft.com/office/powerpoint/2010/main" val="22988805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FACILITATOR NOTES</a:t>
            </a:r>
          </a:p>
          <a:p>
            <a:endParaRPr lang="en-GB" b="1"/>
          </a:p>
          <a:p>
            <a:r>
              <a:rPr lang="en-GB" sz="1805" b="1" kern="1200">
                <a:solidFill>
                  <a:schemeClr val="tx1"/>
                </a:solidFill>
                <a:effectLst/>
                <a:latin typeface="+mn-lt"/>
                <a:ea typeface="+mn-ea"/>
                <a:cs typeface="+mn-cs"/>
              </a:rPr>
              <a:t>Example from the CEA Guide – can be changed for one from your National Society or region</a:t>
            </a:r>
          </a:p>
          <a:p>
            <a:r>
              <a:rPr lang="en-GB" sz="1805" b="1" kern="1200">
                <a:solidFill>
                  <a:schemeClr val="tx1"/>
                </a:solidFill>
                <a:effectLst/>
                <a:latin typeface="+mn-lt"/>
                <a:ea typeface="+mn-ea"/>
                <a:cs typeface="+mn-cs"/>
              </a:rPr>
              <a:t>Community-led approach to recovery planning in Mozambique</a:t>
            </a:r>
            <a:endParaRPr lang="en-GB" sz="1805" kern="1200">
              <a:solidFill>
                <a:schemeClr val="tx1"/>
              </a:solidFill>
              <a:effectLst/>
              <a:latin typeface="+mn-lt"/>
              <a:ea typeface="+mn-ea"/>
              <a:cs typeface="+mn-cs"/>
            </a:endParaRPr>
          </a:p>
          <a:p>
            <a:r>
              <a:rPr lang="en-GB" sz="1805" kern="1200">
                <a:solidFill>
                  <a:schemeClr val="tx1"/>
                </a:solidFill>
                <a:effectLst/>
                <a:latin typeface="+mn-lt"/>
                <a:ea typeface="+mn-ea"/>
                <a:cs typeface="+mn-cs"/>
              </a:rPr>
              <a:t>Mozambique Red Cross (CVM) and IFRC adopted a community-led approach to planning recovery following Cyclone </a:t>
            </a:r>
            <a:r>
              <a:rPr lang="en-GB" sz="1805" kern="1200" err="1">
                <a:solidFill>
                  <a:schemeClr val="tx1"/>
                </a:solidFill>
                <a:effectLst/>
                <a:latin typeface="+mn-lt"/>
                <a:ea typeface="+mn-ea"/>
                <a:cs typeface="+mn-cs"/>
              </a:rPr>
              <a:t>Idai</a:t>
            </a:r>
            <a:r>
              <a:rPr lang="en-GB" sz="1805" kern="1200">
                <a:solidFill>
                  <a:schemeClr val="tx1"/>
                </a:solidFill>
                <a:effectLst/>
                <a:latin typeface="+mn-lt"/>
                <a:ea typeface="+mn-ea"/>
                <a:cs typeface="+mn-cs"/>
              </a:rPr>
              <a:t> in 2019. This is the process they followed:</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 Introductory community meeting</a:t>
            </a:r>
          </a:p>
          <a:p>
            <a:r>
              <a:rPr lang="en-GB" sz="1805" kern="1200">
                <a:solidFill>
                  <a:schemeClr val="tx1"/>
                </a:solidFill>
                <a:effectLst/>
                <a:latin typeface="+mn-lt"/>
                <a:ea typeface="+mn-ea"/>
                <a:cs typeface="+mn-cs"/>
              </a:rPr>
              <a:t>The process began with a community meeting to introduce the Red Cross, explain the recovery assessment process, and answer any questions, and the NS Code of Conduct</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 Assessment teams were trained</a:t>
            </a:r>
          </a:p>
          <a:p>
            <a:r>
              <a:rPr lang="en-GB" sz="1805" kern="1200">
                <a:solidFill>
                  <a:schemeClr val="tx1"/>
                </a:solidFill>
                <a:effectLst/>
                <a:latin typeface="+mn-lt"/>
                <a:ea typeface="+mn-ea"/>
                <a:cs typeface="+mn-cs"/>
              </a:rPr>
              <a:t>Volunteers were trained on good communication, Code of Conduct and PSEA before carrying out a multi-sector household survey.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3. Multi-sector assessment</a:t>
            </a:r>
          </a:p>
          <a:p>
            <a:r>
              <a:rPr lang="en-GB" sz="1805" kern="1200">
                <a:solidFill>
                  <a:schemeClr val="tx1"/>
                </a:solidFill>
                <a:effectLst/>
                <a:latin typeface="+mn-lt"/>
                <a:ea typeface="+mn-ea"/>
                <a:cs typeface="+mn-cs"/>
              </a:rPr>
              <a:t>All sectors worked together to design a multi-sector recovery assessment process. Data collected in household survey was triangulated through focus group discussions, seasonal calendars, vulnerability, capacity and hazard mapping, and transect walks. This included collecting information to help plan effective community engagement approaches.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4. Community planning workshops</a:t>
            </a:r>
          </a:p>
          <a:p>
            <a:r>
              <a:rPr lang="en-GB" sz="1805" kern="1200">
                <a:solidFill>
                  <a:schemeClr val="tx1"/>
                </a:solidFill>
                <a:effectLst/>
                <a:latin typeface="+mn-lt"/>
                <a:ea typeface="+mn-ea"/>
                <a:cs typeface="+mn-cs"/>
              </a:rPr>
              <a:t>A series of planning workshops were then held with different groups in the community to present the findings from the assessment. Community members ranked the activities they wanted to see undertaken. As part of this, the community also identified which activities they could implement themselves and where they would need Red Cross’ support. Community members and the Red Cross team established a timeline to undertake the activities using pictures, color-coded by sector, to ensure full participation by everyone, regardless of literacy. At this stage, an approach for working together with the community was discussed, including communication, participation and how to manage feedback and complaints.</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5. Setting up the community engagement structures</a:t>
            </a:r>
          </a:p>
          <a:p>
            <a:r>
              <a:rPr lang="en-GB" sz="1805" kern="1200">
                <a:solidFill>
                  <a:schemeClr val="tx1"/>
                </a:solidFill>
                <a:effectLst/>
                <a:latin typeface="+mn-lt"/>
                <a:ea typeface="+mn-ea"/>
                <a:cs typeface="+mn-cs"/>
              </a:rPr>
              <a:t>The agreed upon community committee was set up, voted on by the community and gender balanced. It was agreed the NS should meet weekly with the committee and monthly with the whole community. The committee was trained on the Red Cross Red Crescent Fundamental Principles and PSEA and developed their own terms of reference. Feedback was provided through the committee and a toll-free telephone line operated by WFP. </a:t>
            </a:r>
            <a:endParaRPr lang="en-GB" sz="1800" b="1">
              <a:latin typeface="Calibri" charset="0"/>
              <a:ea typeface="ＭＳ Ｐゴシック" charset="0"/>
            </a:endParaRP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56</a:t>
            </a:fld>
            <a:endParaRPr lang="en-US" altLang="ru-RU"/>
          </a:p>
        </p:txBody>
      </p:sp>
    </p:spTree>
    <p:extLst>
      <p:ext uri="{BB962C8B-B14F-4D97-AF65-F5344CB8AC3E}">
        <p14:creationId xmlns:p14="http://schemas.microsoft.com/office/powerpoint/2010/main" val="26503133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OPTIONAL SLIDE TO SHOW PHOTOS OF THE APPROACH IN MOZAMBIQUE</a:t>
            </a:r>
          </a:p>
          <a:p>
            <a:endParaRPr lang="en-GB" b="1" dirty="0"/>
          </a:p>
          <a:p>
            <a:r>
              <a:rPr lang="en-GB" sz="1805" b="1" kern="1200" dirty="0">
                <a:solidFill>
                  <a:schemeClr val="tx1"/>
                </a:solidFill>
                <a:effectLst/>
                <a:latin typeface="+mn-lt"/>
                <a:ea typeface="+mn-ea"/>
                <a:cs typeface="+mn-cs"/>
              </a:rPr>
              <a:t>Example from the CEA Guide – can be changed for one from your National Society or region</a:t>
            </a:r>
          </a:p>
          <a:p>
            <a:r>
              <a:rPr lang="en-GB" sz="1805" b="1" kern="1200" dirty="0">
                <a:solidFill>
                  <a:schemeClr val="tx1"/>
                </a:solidFill>
                <a:effectLst/>
                <a:latin typeface="+mn-lt"/>
                <a:ea typeface="+mn-ea"/>
                <a:cs typeface="+mn-cs"/>
              </a:rPr>
              <a:t>Community-led approach to recovery planning in Mozambique</a:t>
            </a:r>
          </a:p>
          <a:p>
            <a:r>
              <a:rPr lang="en-GB" sz="1805" b="0" kern="1200" dirty="0">
                <a:solidFill>
                  <a:schemeClr val="tx1"/>
                </a:solidFill>
                <a:effectLst/>
                <a:latin typeface="+mn-lt"/>
                <a:ea typeface="+mn-ea"/>
                <a:cs typeface="+mn-cs"/>
              </a:rPr>
              <a:t>Photos to demonstrate how the community-led approach to recovery was carried out in the community</a:t>
            </a:r>
          </a:p>
          <a:p>
            <a:endParaRPr lang="en-GB" sz="1805" b="0" kern="1200" dirty="0">
              <a:solidFill>
                <a:schemeClr val="tx1"/>
              </a:solidFill>
              <a:effectLst/>
              <a:latin typeface="+mn-lt"/>
              <a:ea typeface="+mn-ea"/>
              <a:cs typeface="+mn-cs"/>
            </a:endParaRPr>
          </a:p>
          <a:p>
            <a:pPr marL="342900" indent="-342900">
              <a:buFontTx/>
              <a:buChar char="-"/>
            </a:pPr>
            <a:r>
              <a:rPr lang="en-GB" sz="1805" b="0" kern="1200" dirty="0">
                <a:solidFill>
                  <a:schemeClr val="tx1"/>
                </a:solidFill>
                <a:effectLst/>
                <a:latin typeface="+mn-lt"/>
                <a:ea typeface="+mn-ea"/>
                <a:cs typeface="+mn-cs"/>
              </a:rPr>
              <a:t>Activity planning workshops to rank which activities to focus on using pictures, colour coded by sector</a:t>
            </a:r>
          </a:p>
          <a:p>
            <a:pPr marL="342900" indent="-342900">
              <a:buFontTx/>
              <a:buChar char="-"/>
            </a:pPr>
            <a:r>
              <a:rPr lang="en-GB" sz="1805" b="0" kern="1200" dirty="0">
                <a:solidFill>
                  <a:schemeClr val="tx1"/>
                </a:solidFill>
                <a:effectLst/>
                <a:latin typeface="+mn-lt"/>
                <a:ea typeface="+mn-ea"/>
                <a:cs typeface="+mn-cs"/>
              </a:rPr>
              <a:t>Community meeting to present the activity timeline and gather feedback and make changes to the plan before final endorsement </a:t>
            </a:r>
          </a:p>
          <a:p>
            <a:pPr>
              <a:spcBef>
                <a:spcPct val="50000"/>
              </a:spcBef>
            </a:pPr>
            <a:endParaRPr lang="en-US" sz="1800" dirty="0"/>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57</a:t>
            </a:fld>
            <a:endParaRPr lang="en-US" altLang="ru-RU"/>
          </a:p>
        </p:txBody>
      </p:sp>
    </p:spTree>
    <p:extLst>
      <p:ext uri="{BB962C8B-B14F-4D97-AF65-F5344CB8AC3E}">
        <p14:creationId xmlns:p14="http://schemas.microsoft.com/office/powerpoint/2010/main" val="23402559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a:t>
            </a:r>
          </a:p>
          <a:p>
            <a:endParaRPr lang="en-GB" b="1" dirty="0"/>
          </a:p>
          <a:p>
            <a:pPr marL="342900" indent="-342900">
              <a:buFont typeface="Arial" panose="020B0604020202020204" pitchFamily="34" charset="0"/>
              <a:buChar char="•"/>
            </a:pPr>
            <a:r>
              <a:rPr lang="en-GB" b="1" dirty="0"/>
              <a:t>First ask participants to explain why community-led solutions are? Why are these important in epidemics? Does anyone have any examples?</a:t>
            </a:r>
          </a:p>
          <a:p>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t>Participatory planning is just as important in an epidemic response as it is in other types of responses and programmes. </a:t>
            </a:r>
            <a:r>
              <a:rPr lang="en-GB" sz="1805" kern="1200" dirty="0">
                <a:solidFill>
                  <a:schemeClr val="tx1"/>
                </a:solidFill>
                <a:effectLst/>
                <a:latin typeface="+mn-lt"/>
                <a:ea typeface="+mn-ea"/>
                <a:cs typeface="+mn-cs"/>
              </a:rPr>
              <a:t>When communities are involved and can participate, they can often suggest ways that prevention measures could be adapted to work in their community</a:t>
            </a:r>
            <a:endParaRPr lang="en-GB" dirty="0"/>
          </a:p>
          <a:p>
            <a:pPr marL="342900" indent="-342900">
              <a:buFont typeface="Arial" panose="020B0604020202020204" pitchFamily="34" charset="0"/>
              <a:buChar char="•"/>
            </a:pPr>
            <a:r>
              <a:rPr lang="en-GB" dirty="0"/>
              <a:t>Supporting communities to participate in planning and implementing the response </a:t>
            </a:r>
            <a:r>
              <a:rPr lang="en-GB" sz="1800" dirty="0">
                <a:solidFill>
                  <a:schemeClr val="lt1"/>
                </a:solidFill>
                <a:latin typeface="Open Sans"/>
                <a:ea typeface="Open Sans"/>
                <a:cs typeface="Open Sans"/>
              </a:rPr>
              <a:t>builds community ownership and improves the effectiveness of the response – which ends the outbreak sooner</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Impractical or enforced response measures and a lack of dialogue with communities instead leads to frustration, resistance, and non-compliance, which adds to the spread of infection. For example, telling people who live in slums to physically distance or trying to lock down communities who need to leave the house each day to earn money for food.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For example, when the government in Liberia imposed a quarantine on parts of the capital Monrovia during the West Africa Ebola outbreak, they did not consult the communities. When people were unable to access food, water, or healthcare they escaped the area and the quarantine had to be abandoned. In other parts of the country where community leaders were actively involved, they helped by introducing new by-laws and taskforces to help stop the spread of the virus. Prevention efforts included, banning strangers from entering the community, prohibiting visitors from sleeping in one’s home and mandating a 21-day waiting period for those who wished to move into the community to ensure they were Ebola-free. Community task forces were established to alert community members to cases of Ebola, ensure those in quarantine and isolation were provided with food, water, and medicines, refer new cases to health facilities, and identify efforts to conceal sickness or burials. President Ellen Johnson Sirleaf concluded that the quarantine had been a mistake, and asserted, “Now I know that people’s ownership, community participation, works better in a case like this. I think that experience will stay with us.”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How can we support community-led solutions?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In much the same way we support community participation in programme design</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First ensure we understand the context and the challenges faced so we know how to work with the community and how to build on their existing skills and capacities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Based on assessment findings, identify which leaders, community groups and representatives you need to meet with to start planning local solutions to managing the epidemic.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Discuss with groups and representatives how the prevention measures could work – handwashing, isolation, physical distancing, transport for treatment etc. A local epidemic task force or committee could be established to oversee planning and implementation, but ensure it represents the community fairly and is well trusted by the population</a:t>
            </a:r>
            <a:r>
              <a:rPr lang="en-GB" dirty="0">
                <a:effectLst/>
              </a:rPr>
              <a:t>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Work with the community to map the resources and capacities that are available in the community and identify any outstanding gaps that may require external support and resources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Agree roles and responsibilities of key stakeholders in implementing COVID-19 prevention and response measures, including community leaders, groups, organizations, local authorities and services and response agencies such as your own. Agree how implementation will be monitored throughout the response to ensure deliverables and accountability are achieved.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Provide these groups with the training and resources they need to carry out prevention measures and RCCE activities, for example funding, mobile phone credit, radio sets, information education communication (IEC) materials and personal protective equipment</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Support the community groups and task forces to share information on how the local solutions will work with the wider community so everyone knows the processes to follow</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Support community groups to monitor community feedback so they can respond quickly if things are not working or new challenges emerge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mn-lt"/>
              <a:ea typeface="+mn-ea"/>
              <a:cs typeface="+mn-cs"/>
            </a:endParaRP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Examples of community-led solutions from the CEA Guide, which can be exchanged for one from your NS or region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Remind participants of Indonesia’s Community-based Action Teams who planned their own COVID-19 prevention measures with funding and technical support from the National Society, discussed during the introduction to CEA</a:t>
            </a:r>
            <a:endParaRPr lang="en-GB" dirty="0"/>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 volunteer on every street in Libya leads the fight against COVID-19</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When COVID-19 movement restrictions limited the Libyan Red Crescent Society’s (LRCS) community health volunteers from accessing communities, the National Society’s Benghazi Branch came up with the volunteer on every street initiative. The approach aimed to recruit local community members to lead COVID-19 social mobilization in their own neighbourhoods. A volunteer guide and video were produced with information on COVID-19, safety precautions, the role of the volunteer and communication skills. A survey was then launched through social media to better understand community perceptions and knowledge of the virus. The information collected was used to develop a frequently asked questions guide based on the main beliefs, rumours, and knowledge gaps in communities. A campaign to recruit volunteers was launched through posts and videos on social media, and following an assessment test, 202 volunteers were recruited to either provide COVID-19 information in their neighbourhood or support remotely with tasks such as analysis, translation, research, and material design. The new volunteers were given an induction to the Movement and assigned to one of 18 community teams across Benghazi and began door-to-door visits in their neighbourhood. Telegram was used for coordination and to provide ongoing support to the volunteer teams. As the volunteers were known and trusted by their neighbours, they were effective at tackling rumours and misinformation and proved invaluable in reaching vulnerable members of the community, such as older people or those with limited access to other sources of information such as TV or the internet. One community member commented: “In the beginning, there were too many rumours around the virus, which made me feel lost about to deal with it, but after the volunteers’ visit, I understood the virus and felt more comfortable to prevent it.” The approach is now being rolled out in Libya and Egypt and being considered as a method to help address other health concerns in the community.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328372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3 and discuss response plans with communities and key stakeholders</a:t>
            </a:r>
          </a:p>
          <a:p>
            <a:pPr marL="285750" indent="-285750">
              <a:spcBef>
                <a:spcPct val="50000"/>
              </a:spcBef>
              <a:buFont typeface="Arial" panose="020B0604020202020204" pitchFamily="34" charset="0"/>
              <a:buChar char="•"/>
            </a:pPr>
            <a:endParaRPr lang="en-GB" sz="1800" b="0" kern="1200">
              <a:solidFill>
                <a:schemeClr val="tx1"/>
              </a:solidFill>
              <a:effectLst/>
              <a:latin typeface="Calibri" charset="0"/>
              <a:ea typeface="ＭＳ Ｐゴシック" charset="0"/>
              <a:cs typeface="+mn-cs"/>
            </a:endParaRPr>
          </a:p>
          <a:p>
            <a:r>
              <a:rPr lang="en-GB" sz="1805" b="1" kern="1200">
                <a:solidFill>
                  <a:schemeClr val="tx1"/>
                </a:solidFill>
                <a:effectLst/>
                <a:latin typeface="+mn-lt"/>
                <a:ea typeface="+mn-ea"/>
                <a:cs typeface="+mn-cs"/>
              </a:rPr>
              <a:t>15 Feedback Kit</a:t>
            </a:r>
          </a:p>
          <a:p>
            <a:r>
              <a:rPr lang="en-GB" sz="1805" kern="1200">
                <a:solidFill>
                  <a:schemeClr val="tx1"/>
                </a:solidFill>
                <a:effectLst/>
                <a:latin typeface="+mn-lt"/>
                <a:ea typeface="+mn-ea"/>
                <a:cs typeface="+mn-cs"/>
              </a:rPr>
              <a:t>Provides the guidance and tools needed to systematically use community feedback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 </a:t>
            </a:r>
          </a:p>
          <a:p>
            <a:endParaRPr lang="en-US" sz="1805" kern="1200">
              <a:solidFill>
                <a:schemeClr val="tx1"/>
              </a:solidFill>
              <a:effectLst/>
              <a:latin typeface="+mn-lt"/>
              <a:ea typeface="+mn-ea"/>
              <a:cs typeface="+mn-cs"/>
            </a:endParaRPr>
          </a:p>
          <a:p>
            <a:r>
              <a:rPr lang="en-US" sz="1805" b="1" kern="1200">
                <a:solidFill>
                  <a:schemeClr val="tx1"/>
                </a:solidFill>
                <a:effectLst/>
                <a:latin typeface="+mn-lt"/>
                <a:ea typeface="+mn-ea"/>
                <a:cs typeface="+mn-cs"/>
              </a:rPr>
              <a:t>17 Community meetings tool</a:t>
            </a:r>
          </a:p>
          <a:p>
            <a:r>
              <a:rPr lang="en-GB" sz="1805" kern="1200">
                <a:solidFill>
                  <a:schemeClr val="tx1"/>
                </a:solidFill>
                <a:effectLst/>
                <a:latin typeface="+mn-lt"/>
                <a:ea typeface="+mn-ea"/>
                <a:cs typeface="+mn-cs"/>
              </a:rPr>
              <a:t>Guidance on running an effective community meeting, including organization, how to document questions and feedback, and potential challenges and how to mitigate these.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20 Exit strategy guidance</a:t>
            </a:r>
          </a:p>
          <a:p>
            <a:r>
              <a:rPr lang="en-GB" sz="1805" kern="1200">
                <a:solidFill>
                  <a:schemeClr val="tx1"/>
                </a:solidFill>
                <a:effectLst/>
                <a:latin typeface="+mn-lt"/>
                <a:ea typeface="+mn-ea"/>
                <a:cs typeface="+mn-cs"/>
              </a:rPr>
              <a:t>Guidance on engaging communities in planning programme closures, including ensuring they are well informed, can participate in decisions about what happens next, and have opportunities to provide feedback or ask questions.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16 FGD Guide</a:t>
            </a:r>
          </a:p>
          <a:p>
            <a:r>
              <a:rPr lang="en-GB" sz="1805" kern="120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24 CEA checklists for sectors and roles (in emergency response)</a:t>
            </a:r>
          </a:p>
          <a:p>
            <a:r>
              <a:rPr lang="en-GB" sz="1805" kern="120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p>
          <a:p>
            <a:endParaRPr lang="en-GB" sz="1805"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32860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0" dirty="0">
                <a:latin typeface="Calibri"/>
                <a:ea typeface="Calibri"/>
                <a:cs typeface="Calibri"/>
                <a:sym typeface="Calibri"/>
              </a:rPr>
              <a:t>FACILITATOR NOTES – Chat and Verbal</a:t>
            </a:r>
            <a:endParaRPr dirty="0"/>
          </a:p>
          <a:p>
            <a:pPr marL="0" lvl="0" indent="0" algn="l" rtl="0">
              <a:spcBef>
                <a:spcPts val="1000"/>
              </a:spcBef>
              <a:spcAft>
                <a:spcPts val="0"/>
              </a:spcAft>
              <a:buNone/>
            </a:pPr>
            <a:endParaRPr sz="2000" dirty="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dirty="0"/>
              <a:t>Run through the ground rules for the training and ask if anyone has anything to add</a:t>
            </a:r>
            <a:endParaRPr sz="2000" dirty="0">
              <a:latin typeface="Calibri"/>
              <a:ea typeface="Calibri"/>
              <a:cs typeface="Calibri"/>
              <a:sym typeface="Calibri"/>
            </a:endParaRPr>
          </a:p>
          <a:p>
            <a:pPr marL="0" lvl="0" indent="0" algn="l" rtl="0">
              <a:spcBef>
                <a:spcPts val="542"/>
              </a:spcBef>
              <a:spcAft>
                <a:spcPts val="0"/>
              </a:spcAft>
              <a:buNone/>
            </a:pPr>
            <a:endParaRPr dirty="0"/>
          </a:p>
        </p:txBody>
      </p:sp>
      <p:sp>
        <p:nvSpPr>
          <p:cNvPr id="376" name="Google Shape;3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60</a:t>
            </a:fld>
            <a:endParaRPr lang="en-US" altLang="ru-RU"/>
          </a:p>
        </p:txBody>
      </p:sp>
    </p:spTree>
    <p:extLst>
      <p:ext uri="{BB962C8B-B14F-4D97-AF65-F5344CB8AC3E}">
        <p14:creationId xmlns:p14="http://schemas.microsoft.com/office/powerpoint/2010/main" val="28106438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 – Zoom poll &amp; chat / verbal</a:t>
            </a:r>
          </a:p>
          <a:p>
            <a:pPr>
              <a:spcBef>
                <a:spcPct val="50000"/>
              </a:spcBef>
            </a:pPr>
            <a:endParaRPr lang="en-US" sz="1800"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BEFORE</a:t>
            </a:r>
            <a:r>
              <a:rPr lang="en-GB" sz="1805" kern="1200" dirty="0">
                <a:solidFill>
                  <a:schemeClr val="tx1"/>
                </a:solidFill>
                <a:effectLst/>
                <a:latin typeface="+mn-lt"/>
                <a:ea typeface="+mn-ea"/>
                <a:cs typeface="+mn-cs"/>
              </a:rPr>
              <a:t> showing the content on the slide, ask participants if they think their organization normally does a good job of communicating selection criteria and targeting processes to communities? Do people in communities understand how we decide who receives assistance and who does not? Participants can respond using chat or verbal</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Launch the zoom poll:</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On average, what % of people in the community understand selection criteria and targeting processes?</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81%</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53%</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35%</a:t>
            </a:r>
          </a:p>
          <a:p>
            <a:pPr marL="1718135" lvl="2" indent="-342900">
              <a:buFont typeface="Arial" panose="020B0604020202020204" pitchFamily="34" charset="0"/>
              <a:buChar char="•"/>
            </a:pPr>
            <a:r>
              <a:rPr lang="en-GB" sz="1805" b="1" kern="1200" dirty="0">
                <a:solidFill>
                  <a:schemeClr val="tx1"/>
                </a:solidFill>
                <a:effectLst/>
                <a:latin typeface="+mn-lt"/>
                <a:ea typeface="+mn-ea"/>
                <a:cs typeface="+mn-cs"/>
              </a:rPr>
              <a:t>18%</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5%</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Then show the graph on the slide which was collected by Ground Truth Solutions across five countries. The results suggest aid organizations so not usually do a very good job of explaining selection criteria. Ask participants if they are surprised by this? They can answer in the chat or with a thumbs up</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b="1" kern="1200" dirty="0">
                <a:solidFill>
                  <a:schemeClr val="tx1"/>
                </a:solidFill>
                <a:effectLst/>
                <a:latin typeface="+mn-lt"/>
                <a:ea typeface="+mn-ea"/>
                <a:cs typeface="+mn-cs"/>
              </a:rPr>
              <a:t>Ask participants to write in the chat or verbally </a:t>
            </a:r>
            <a:r>
              <a:rPr lang="en-GB" sz="1805" kern="1200" dirty="0">
                <a:solidFill>
                  <a:schemeClr val="tx1"/>
                </a:solidFill>
                <a:effectLst/>
                <a:latin typeface="+mn-lt"/>
                <a:ea typeface="+mn-ea"/>
                <a:cs typeface="+mn-cs"/>
              </a:rPr>
              <a:t>what the consequences could be of communities not understanding selection criteria and targeting?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Lead to the perception in the community that the National Society is corrupt or biased and only helps certain groups, which damages our reputation and can lead to security incidents, affecting the safe access of staff and volunteers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Damage social relations and create tension in the community because people do not understand why some people receive support, and others do not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Put those who receive support at risk of violence, harm, or stigmatization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Add to existing power imbalances, by increasing the power and legitimacy of leaders and decision-makers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Damage the relationship and trust between the National Society and the community, which limits their willingness to engage in the programme or response</a:t>
            </a:r>
            <a:r>
              <a:rPr lang="en-GB" dirty="0">
                <a:effectLst/>
              </a:rPr>
              <a:t> </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b="1" kern="1200" dirty="0">
                <a:solidFill>
                  <a:schemeClr val="tx1"/>
                </a:solidFill>
                <a:effectLst/>
                <a:latin typeface="+mn-lt"/>
                <a:ea typeface="+mn-ea"/>
                <a:cs typeface="+mn-cs"/>
              </a:rPr>
              <a:t>Ask if anyone can name any benefits when the community do understand selection criteria and targeting and can engage in the process? In chat or verbally</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The community can help the National Society to identify and reach the most vulnerable and at-risk members of the community, and reduce the number of errors in who is included or excluded during targeting</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Helps to manage expectations in communities, as they understand the National Society has limited resources and so cannot help everyone</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Contributes to a smoother programme, as community involvement in the process improves understanding and acceptance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Builds community ownership as they participate in making difficult decisions about who should be supported and who should not. Depending on the type of programme or response, this can also encourage communities to provide resources or solutions to cover gaps in what the National Society can provide</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Transparent selection processes help prevent potential corruption by community leaders or National Society staff and volunteers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Participation and transparency help prevent rumours and misinformation </a:t>
            </a:r>
          </a:p>
          <a:p>
            <a:pPr marL="342900" lvl="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61</a:t>
            </a:fld>
            <a:endParaRPr lang="en-US" altLang="ru-RU"/>
          </a:p>
        </p:txBody>
      </p:sp>
    </p:spTree>
    <p:extLst>
      <p:ext uri="{BB962C8B-B14F-4D97-AF65-F5344CB8AC3E}">
        <p14:creationId xmlns:p14="http://schemas.microsoft.com/office/powerpoint/2010/main" val="2070206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r>
              <a:rPr lang="en-GB" sz="1800" b="1" kern="1200">
                <a:solidFill>
                  <a:schemeClr val="tx1"/>
                </a:solidFill>
                <a:effectLst/>
                <a:latin typeface="+mn-lt"/>
                <a:ea typeface="+mn-ea"/>
                <a:cs typeface="+mn-cs"/>
              </a:rPr>
              <a:t>CEA Minimum Action in Emergencies #5. </a:t>
            </a:r>
            <a:r>
              <a:rPr lang="en-GB" sz="1805" b="1" kern="1200">
                <a:solidFill>
                  <a:schemeClr val="tx1"/>
                </a:solidFill>
                <a:effectLst/>
                <a:latin typeface="+mn-lt"/>
                <a:ea typeface="+mn-ea"/>
                <a:cs typeface="+mn-cs"/>
              </a:rPr>
              <a:t>Discuss and agree selection criteria and distribution processes with communities</a:t>
            </a:r>
          </a:p>
          <a:p>
            <a:r>
              <a:rPr lang="en-GB" sz="1805" kern="1200">
                <a:solidFill>
                  <a:schemeClr val="tx1"/>
                </a:solidFill>
                <a:effectLst/>
                <a:latin typeface="+mn-lt"/>
                <a:ea typeface="+mn-ea"/>
                <a:cs typeface="+mn-cs"/>
              </a:rPr>
              <a:t>Although this is part of participatory planning, it has been made as a separate action to emphasize its importance and address the fact that it is often one of the biggest gaps in emergency response operations.</a:t>
            </a:r>
          </a:p>
          <a:p>
            <a:pPr>
              <a:spcBef>
                <a:spcPct val="50000"/>
              </a:spcBef>
            </a:pPr>
            <a:endParaRPr lang="en-US" sz="1800"/>
          </a:p>
          <a:p>
            <a:pPr>
              <a:spcBef>
                <a:spcPct val="50000"/>
              </a:spcBef>
            </a:pPr>
            <a:r>
              <a:rPr lang="en-US" sz="1800" b="1"/>
              <a:t>TO MEET THIS ACTION, AT A MINIMUM:</a:t>
            </a:r>
          </a:p>
          <a:p>
            <a:pPr marL="342900" indent="-342900">
              <a:buFont typeface="Arial" panose="020B0604020202020204" pitchFamily="34" charset="0"/>
              <a:buChar char="•"/>
            </a:pPr>
            <a:r>
              <a:rPr lang="en-GB" sz="1805" b="1" kern="1200">
                <a:solidFill>
                  <a:schemeClr val="tx1"/>
                </a:solidFill>
                <a:effectLst/>
                <a:latin typeface="+mn-lt"/>
                <a:ea typeface="+mn-ea"/>
                <a:cs typeface="+mn-cs"/>
              </a:rPr>
              <a:t>Explain selection criteria and targeting processes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Communicate selection criteria widely and clearly to recipients and non-recipients, using a range of channels and approaches. This helps to prevent rumours and tensions from escalating and threatening access</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Posting recipient lists in a public place supports transparency and can help identify corruption but discuss it with the community first as it could put people at risk of violence or stigmatization.</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Be ready to respond to questions and complaints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 feedback mechanism must be in place to respond to questions and complaints about the selection process. See module 6 on page 103</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The most common complaint will probably be from those who feel they have been unfairly missed out, so have a clear process for investigating these cases and provide an explanation of the final decision to the complainant. Failing to deal with type of complaint, can lead to loss of trust, anger, and even security incidents. </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distribution processes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community representatives about the best days, times, and methods for distributions. </a:t>
            </a:r>
          </a:p>
          <a:p>
            <a:pPr marL="1030517" lvl="1" indent="-342900">
              <a:buFont typeface="Arial" panose="020B0604020202020204" pitchFamily="34" charset="0"/>
              <a:buChar char="•"/>
            </a:pPr>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a:solidFill>
                  <a:schemeClr val="tx1"/>
                </a:solidFill>
                <a:effectLst/>
                <a:latin typeface="+mn-lt"/>
                <a:ea typeface="+mn-ea"/>
                <a:cs typeface="+mn-cs"/>
              </a:rPr>
              <a:t>Agree selection criteria with the community</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If possible, agree selection criteria with the community as they may have different perceptions of who is most in need or vulnerable</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Engage with a wide range of groups, including those who are not likely to receive support</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Keep in mind local power structures and social hierarchies and how they could impact people’s suggestions on selection criteria and targeting</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Communities may not agree with or understand why selection processes are needed, so explain why the National Society cannot help everyone equally e.g., limited resources.</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Use community-based targeting</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Depending on the context, it may be possible to carry out targeting with the participation of the whole community. This can help ensure the process is fair and open. However, it’s important to discuss this option first and ensure peoples’ safety and dignity won’t be at risk</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Alternatively, involve different community groups and representatives in identifying who should receive support based on the selection criteria. This is more participatory than relying only on community leaders, but still needs to be cross-checked</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If targeting marginalized groups, ask them how it should be done to avoid stigmatizing them or putting them at risk.</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Plan distribution processes with communities and key stakeholders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Discuss with community groups and those being targeted, the safest and most efficient ways to distribute support, whether this is traditional goods in kind, or cash-based assistance</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the community to help manage the distribution, including who shouldn’t be involved.</a:t>
            </a:r>
          </a:p>
          <a:p>
            <a:pPr>
              <a:spcBef>
                <a:spcPct val="50000"/>
              </a:spcBef>
            </a:pPr>
            <a:endParaRPr lang="en-GB" sz="1800" b="1">
              <a:latin typeface="Calibri" charset="0"/>
              <a:ea typeface="ＭＳ Ｐゴシック" charset="0"/>
            </a:endParaRPr>
          </a:p>
          <a:p>
            <a:pPr>
              <a:spcBef>
                <a:spcPct val="50000"/>
              </a:spcBef>
            </a:pPr>
            <a:endParaRPr lang="en-US" sz="1800"/>
          </a:p>
          <a:p>
            <a:pPr marL="342900" lvl="0" indent="-342900">
              <a:buFont typeface="Arial" panose="020B0604020202020204" pitchFamily="34" charset="0"/>
              <a:buChar char="•"/>
            </a:pP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endParaRPr lang="en-US" b="0"/>
          </a:p>
          <a:p>
            <a:pPr marL="342900" indent="-342900">
              <a:buFont typeface="Arial" panose="020B0604020202020204" pitchFamily="34" charset="0"/>
              <a:buChar char="•"/>
            </a:pPr>
            <a:endParaRPr lang="en-US"/>
          </a:p>
          <a:p>
            <a:pPr marL="0" indent="0">
              <a:buFont typeface="Arial" panose="020B0604020202020204" pitchFamily="34" charset="0"/>
              <a:buNone/>
            </a:pPr>
            <a:endParaRPr lang="en-US"/>
          </a:p>
          <a:p>
            <a:pPr marL="342900" indent="-34290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62</a:t>
            </a:fld>
            <a:endParaRPr lang="en-US" altLang="ru-RU"/>
          </a:p>
        </p:txBody>
      </p:sp>
    </p:spTree>
    <p:extLst>
      <p:ext uri="{BB962C8B-B14F-4D97-AF65-F5344CB8AC3E}">
        <p14:creationId xmlns:p14="http://schemas.microsoft.com/office/powerpoint/2010/main" val="21738582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0: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0: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1" dirty="0">
                <a:latin typeface="Calibri"/>
                <a:ea typeface="Calibri"/>
                <a:cs typeface="Calibri"/>
                <a:sym typeface="Calibri"/>
              </a:rPr>
              <a:t>FACILITATOR NOTES</a:t>
            </a:r>
          </a:p>
          <a:p>
            <a:pPr marL="0" lvl="0" indent="0" algn="l" rtl="0">
              <a:spcBef>
                <a:spcPts val="0"/>
              </a:spcBef>
              <a:spcAft>
                <a:spcPts val="0"/>
              </a:spcAft>
              <a:buNone/>
            </a:pPr>
            <a:endParaRPr lang="en-GB" sz="1800" b="1" dirty="0">
              <a:latin typeface="Calibri"/>
              <a:cs typeface="Calibri"/>
              <a:sym typeface="Calibri"/>
            </a:endParaRPr>
          </a:p>
          <a:p>
            <a:pPr marL="0" lvl="0" indent="0" algn="l" rtl="0">
              <a:spcBef>
                <a:spcPts val="0"/>
              </a:spcBef>
              <a:spcAft>
                <a:spcPts val="0"/>
              </a:spcAft>
              <a:buNone/>
            </a:pPr>
            <a:r>
              <a:rPr lang="en-GB" dirty="0"/>
              <a:t>These steps come from Tool 18: Participatory Approaches to Selection Criteria – check this tool for more detail</a:t>
            </a:r>
          </a:p>
          <a:p>
            <a:pPr marL="0" lvl="0" indent="0" algn="l" rtl="0">
              <a:spcBef>
                <a:spcPts val="0"/>
              </a:spcBef>
              <a:spcAft>
                <a:spcPts val="0"/>
              </a:spcAft>
              <a:buNone/>
            </a:pPr>
            <a:endParaRPr lang="en-GB" dirty="0"/>
          </a:p>
          <a:p>
            <a:r>
              <a:rPr lang="en-GB" sz="2000" b="1" kern="1200" dirty="0">
                <a:solidFill>
                  <a:schemeClr val="tx1"/>
                </a:solidFill>
                <a:effectLst/>
                <a:latin typeface="+mn-lt"/>
                <a:ea typeface="+mn-ea"/>
                <a:cs typeface="+mn-cs"/>
              </a:rPr>
              <a:t>Steps to agree selection criteria with communities</a:t>
            </a:r>
            <a:endParaRPr lang="en-GB" sz="2400" kern="1200" dirty="0">
              <a:solidFill>
                <a:schemeClr val="tx1"/>
              </a:solidFill>
              <a:effectLst/>
              <a:latin typeface="+mn-lt"/>
              <a:ea typeface="+mn-ea"/>
              <a:cs typeface="+mn-cs"/>
            </a:endParaRPr>
          </a:p>
          <a:p>
            <a:pPr marL="457200" lvl="0" indent="-457200">
              <a:buFont typeface="+mj-lt"/>
              <a:buAutoNum type="arabicPeriod"/>
            </a:pPr>
            <a:r>
              <a:rPr lang="en-GB" sz="2000" b="1" kern="1200" dirty="0">
                <a:solidFill>
                  <a:schemeClr val="tx1"/>
                </a:solidFill>
                <a:effectLst/>
                <a:latin typeface="+mn-lt"/>
                <a:ea typeface="+mn-ea"/>
                <a:cs typeface="+mn-cs"/>
              </a:rPr>
              <a:t>Build understanding and acceptance that selection criteria is needed</a:t>
            </a:r>
            <a:endParaRPr lang="en-GB" sz="2400" kern="1200" dirty="0">
              <a:solidFill>
                <a:schemeClr val="tx1"/>
              </a:solidFill>
              <a:effectLst/>
              <a:latin typeface="+mn-lt"/>
              <a:ea typeface="+mn-ea"/>
              <a:cs typeface="+mn-cs"/>
            </a:endParaRPr>
          </a:p>
          <a:p>
            <a:pPr marL="1144817" lvl="1" indent="-457200">
              <a:buFont typeface="Arial" panose="020B0604020202020204" pitchFamily="34" charset="0"/>
              <a:buChar char="•"/>
            </a:pPr>
            <a:r>
              <a:rPr lang="en-GB" sz="2000" kern="1200" dirty="0">
                <a:solidFill>
                  <a:schemeClr val="tx1"/>
                </a:solidFill>
                <a:effectLst/>
                <a:latin typeface="+mn-lt"/>
                <a:ea typeface="+mn-ea"/>
                <a:cs typeface="+mn-cs"/>
              </a:rPr>
              <a:t>Start by explaining why selection criteria is needed and be prepared that communities may not understand or agree with this approach, especially in cultures where people are expected to share resources or where everyone has been affected by a disaster or crisis. For example, by explaining the NS does not have enough resources or is targeting specific groups</a:t>
            </a:r>
          </a:p>
          <a:p>
            <a:pPr marL="1144817" lvl="1" indent="-457200">
              <a:buFont typeface="Arial" panose="020B0604020202020204" pitchFamily="34" charset="0"/>
              <a:buChar char="•"/>
            </a:pPr>
            <a:r>
              <a:rPr lang="en-GB" sz="2000" kern="1200" dirty="0">
                <a:solidFill>
                  <a:schemeClr val="tx1"/>
                </a:solidFill>
                <a:effectLst/>
                <a:latin typeface="+mn-lt"/>
                <a:ea typeface="+mn-ea"/>
                <a:cs typeface="+mn-cs"/>
              </a:rPr>
              <a:t>Explain the need for selection criteria as openly, widely, and transparently as possible. For example, through large community meetings or meetings with different community groups, committees, and representatives</a:t>
            </a:r>
            <a:endParaRPr lang="en-GB" sz="2400" kern="1200" dirty="0">
              <a:solidFill>
                <a:schemeClr val="tx1"/>
              </a:solidFill>
              <a:effectLst/>
              <a:latin typeface="+mn-lt"/>
              <a:ea typeface="+mn-ea"/>
              <a:cs typeface="+mn-cs"/>
            </a:endParaRPr>
          </a:p>
          <a:p>
            <a:pPr marL="1144817" lvl="1" indent="-457200">
              <a:buFont typeface="Arial" panose="020B0604020202020204" pitchFamily="34" charset="0"/>
              <a:buChar char="•"/>
            </a:pPr>
            <a:r>
              <a:rPr lang="en-GB" sz="2000" kern="1200" dirty="0">
                <a:solidFill>
                  <a:schemeClr val="tx1"/>
                </a:solidFill>
                <a:effectLst/>
                <a:latin typeface="+mn-lt"/>
                <a:ea typeface="+mn-ea"/>
                <a:cs typeface="+mn-cs"/>
              </a:rPr>
              <a:t>Ensure National Society staff, community-based volunteers, and the community committee (if one exists), can also clearly explain why selection criteria is needed so they can answer questions from the community consistently and accurately. </a:t>
            </a:r>
            <a:endParaRPr lang="en-GB" sz="2400" kern="1200" dirty="0">
              <a:solidFill>
                <a:schemeClr val="tx1"/>
              </a:solidFill>
              <a:effectLst/>
              <a:latin typeface="+mn-lt"/>
              <a:ea typeface="+mn-ea"/>
              <a:cs typeface="+mn-cs"/>
            </a:endParaRPr>
          </a:p>
          <a:p>
            <a:r>
              <a:rPr lang="en-GB" sz="2000" kern="1200" dirty="0">
                <a:solidFill>
                  <a:schemeClr val="tx1"/>
                </a:solidFill>
                <a:effectLst/>
                <a:latin typeface="+mn-lt"/>
                <a:ea typeface="+mn-ea"/>
                <a:cs typeface="+mn-cs"/>
              </a:rPr>
              <a:t> </a:t>
            </a:r>
            <a:endParaRPr lang="en-GB" sz="2400" kern="1200" dirty="0">
              <a:solidFill>
                <a:schemeClr val="tx1"/>
              </a:solidFill>
              <a:effectLst/>
              <a:latin typeface="+mn-lt"/>
              <a:ea typeface="+mn-ea"/>
              <a:cs typeface="+mn-cs"/>
            </a:endParaRPr>
          </a:p>
          <a:p>
            <a:pPr marL="457200" lvl="0" indent="-457200">
              <a:buFont typeface="+mj-lt"/>
              <a:buAutoNum type="arabicPeriod" startAt="2"/>
            </a:pPr>
            <a:r>
              <a:rPr lang="en-GB" sz="2000" b="1" kern="1200" dirty="0">
                <a:solidFill>
                  <a:schemeClr val="tx1"/>
                </a:solidFill>
                <a:effectLst/>
                <a:latin typeface="+mn-lt"/>
                <a:ea typeface="+mn-ea"/>
                <a:cs typeface="+mn-cs"/>
              </a:rPr>
              <a:t>Discuss and agree what selection criteria should be used with a wide range of groups</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A context analysis is critical to understand who the different groups are in the community and the power dynamics between them, and how this could impact people’s suggestions on selection criteria and targeting. This will help ensure the selection criteria used will not contribute to existing vulnerabilities or power imbalances and protects the impartiality of the National Society</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Discuss and agree what selection criteria should be used with a wide range of groups. For example, hold focus group discussions (FGDs) with different groups including, the community committee and community volunteers, women and men of different age ranges, leaders and representatives, community associations and groups, people with disabilities, and any marginalized or minority groups. </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This includes speaking to those who are likely to be targeted and those who will not, to ensure both groups can contribute to the process</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400" kern="1200" dirty="0">
                <a:solidFill>
                  <a:schemeClr val="tx1"/>
                </a:solidFill>
                <a:effectLst/>
                <a:latin typeface="+mn-lt"/>
                <a:ea typeface="+mn-ea"/>
                <a:cs typeface="+mn-cs"/>
              </a:rPr>
              <a:t>Based on the aims of the response or risks being addressed, ask who is most in need of support or most vulnerable in the community? i.e., if the support being provided is shelter, discuss who has had their home damaged and would find it most difficult to repair it. Or if the programme is providing cash or voucher assistance for basic needs, ask which groups in the community find it hardest to buy enough food or cover their expenses. </a:t>
            </a: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Even if selection criteria are pre-determined by the response or donor, e.g., based on physical attributes, it is still important to discuss them and make compromises where possible to gain acceptance. If there is widespread disagreement with the selection criteria to be used, this will need to be addressed before the response can move ahead or it could lead to security issues for those being targeted and for National Society staff and volunteers</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Once agreement has been reached on selection criteria,, ask what type of targeting approach is suitable, acceptable, and safe for that community. For example, should it be done by leaders, publicly with the whole community. Most importantly, discuss targeting approaches with groups who meet the selection criteria and ask them how this can be done in a way that protects their safety and dignity. This includes discussing if recipient lists can be posted publicly as a means of improving transparency, or this could threaten people’s safety and dignity</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Ensure the selection criteria agreed on can be practically and fairly used to identify who should receive support i.e., if criteria becomes very complicated it may be hard to put into practice and could lead to challenges during the targeting process.</a:t>
            </a:r>
            <a:endParaRPr lang="en-GB" sz="2400" kern="1200" dirty="0">
              <a:solidFill>
                <a:schemeClr val="tx1"/>
              </a:solidFill>
              <a:effectLst/>
              <a:latin typeface="+mn-lt"/>
              <a:ea typeface="+mn-ea"/>
              <a:cs typeface="+mn-cs"/>
            </a:endParaRPr>
          </a:p>
          <a:p>
            <a:r>
              <a:rPr lang="en-GB" sz="2000" kern="1200" dirty="0">
                <a:solidFill>
                  <a:schemeClr val="tx1"/>
                </a:solidFill>
                <a:effectLst/>
                <a:latin typeface="+mn-lt"/>
                <a:ea typeface="+mn-ea"/>
                <a:cs typeface="+mn-cs"/>
              </a:rPr>
              <a:t> </a:t>
            </a:r>
            <a:endParaRPr lang="en-GB" sz="2400" kern="1200" dirty="0">
              <a:solidFill>
                <a:schemeClr val="tx1"/>
              </a:solidFill>
              <a:effectLst/>
              <a:latin typeface="+mn-lt"/>
              <a:ea typeface="+mn-ea"/>
              <a:cs typeface="+mn-cs"/>
            </a:endParaRPr>
          </a:p>
          <a:p>
            <a:pPr marL="457200" lvl="0" indent="-457200">
              <a:buFont typeface="+mj-lt"/>
              <a:buAutoNum type="arabicPeriod" startAt="3"/>
            </a:pPr>
            <a:r>
              <a:rPr lang="en-GB" sz="2000" b="1" kern="1200" dirty="0">
                <a:solidFill>
                  <a:schemeClr val="tx1"/>
                </a:solidFill>
                <a:effectLst/>
                <a:latin typeface="+mn-lt"/>
                <a:ea typeface="+mn-ea"/>
                <a:cs typeface="+mn-cs"/>
              </a:rPr>
              <a:t>Communicate the final selection criteria widely and respond to questions </a:t>
            </a:r>
            <a:endParaRPr lang="en-GB" sz="24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Once confirmed, communicate selection criteria widely and clearly, using a range of different means and channels. Being transparent about which groups are receiving support and why helps to build understanding and acceptance and prevent rumours, misunderstanding and frustration from spreading. </a:t>
            </a: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Ensure National Society staff, community-based volunteers, and the community committee (if one exists), can clearly explain the selection criteria</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Be ready to respond to feedback and complaints by having a community feedback mechanism in place. </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Ensure there are confidential channels people trust they can use to report concerns about corruption or nepotism</a:t>
            </a:r>
            <a:endParaRPr dirty="0"/>
          </a:p>
          <a:p>
            <a:pPr marL="0" lvl="0" indent="0" algn="l" rtl="0">
              <a:spcBef>
                <a:spcPts val="900"/>
              </a:spcBef>
              <a:spcAft>
                <a:spcPts val="0"/>
              </a:spcAft>
              <a:buNone/>
            </a:pPr>
            <a:endParaRPr sz="1800" b="1" dirty="0">
              <a:latin typeface="Calibri"/>
              <a:ea typeface="Calibri"/>
              <a:cs typeface="Calibri"/>
              <a:sym typeface="Calibri"/>
            </a:endParaRPr>
          </a:p>
          <a:p>
            <a:pPr marL="342900" lvl="0" indent="-228282" algn="l" rtl="0">
              <a:spcBef>
                <a:spcPts val="542"/>
              </a:spcBef>
              <a:spcAft>
                <a:spcPts val="0"/>
              </a:spcAft>
              <a:buClr>
                <a:schemeClr val="dk1"/>
              </a:buClr>
              <a:buSzPts val="1805"/>
              <a:buFont typeface="Arial"/>
              <a:buNone/>
            </a:pPr>
            <a:endParaRPr dirty="0"/>
          </a:p>
          <a:p>
            <a:pPr marL="0" lvl="0" indent="0" algn="l" rtl="0">
              <a:spcBef>
                <a:spcPts val="542"/>
              </a:spcBef>
              <a:spcAft>
                <a:spcPts val="0"/>
              </a:spcAft>
              <a:buClr>
                <a:schemeClr val="dk1"/>
              </a:buClr>
              <a:buSzPts val="1805"/>
              <a:buFont typeface="Arial"/>
              <a:buNone/>
            </a:pPr>
            <a:endParaRPr dirty="0"/>
          </a:p>
          <a:p>
            <a:pPr marL="342900" lvl="0" indent="-228282" algn="l" rtl="0">
              <a:spcBef>
                <a:spcPts val="542"/>
              </a:spcBef>
              <a:spcAft>
                <a:spcPts val="0"/>
              </a:spcAft>
              <a:buClr>
                <a:schemeClr val="dk1"/>
              </a:buClr>
              <a:buSzPts val="1805"/>
              <a:buFont typeface="Arial"/>
              <a:buNone/>
            </a:pPr>
            <a:endParaRPr dirty="0"/>
          </a:p>
        </p:txBody>
      </p:sp>
      <p:sp>
        <p:nvSpPr>
          <p:cNvPr id="367" name="Google Shape;367;p10: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b="1" dirty="0">
                <a:latin typeface="+mn-lt"/>
                <a:ea typeface="Calibri"/>
                <a:cs typeface="Calibri"/>
                <a:sym typeface="Calibri"/>
              </a:rPr>
              <a:t>FACILITATOR NOTES – Chat</a:t>
            </a:r>
          </a:p>
          <a:p>
            <a:pPr marL="0" lvl="0" indent="0" algn="l" rtl="0">
              <a:spcBef>
                <a:spcPts val="0"/>
              </a:spcBef>
              <a:spcAft>
                <a:spcPts val="0"/>
              </a:spcAft>
              <a:buNone/>
            </a:pPr>
            <a:endParaRPr lang="en-GB" sz="1800" b="1" dirty="0">
              <a:latin typeface="+mn-lt"/>
              <a:ea typeface="Calibri"/>
              <a:cs typeface="Calibri"/>
              <a:sym typeface="Calibri"/>
            </a:endParaRPr>
          </a:p>
          <a:p>
            <a:pPr marL="285750" lvl="0" indent="-285750" algn="l" rtl="0">
              <a:spcBef>
                <a:spcPts val="0"/>
              </a:spcBef>
              <a:spcAft>
                <a:spcPts val="0"/>
              </a:spcAft>
              <a:buFontTx/>
              <a:buChar char="-"/>
            </a:pPr>
            <a:r>
              <a:rPr lang="en-GB" sz="1800" b="1" dirty="0">
                <a:latin typeface="+mn-lt"/>
                <a:ea typeface="Calibri"/>
                <a:cs typeface="Calibri"/>
                <a:sym typeface="Calibri"/>
              </a:rPr>
              <a:t>So once selection criteria has been agreed with the community, how do we decide who meets that criteria?</a:t>
            </a:r>
          </a:p>
          <a:p>
            <a:pPr marL="285750" lvl="0" indent="-285750" algn="l" rtl="0">
              <a:spcBef>
                <a:spcPts val="0"/>
              </a:spcBef>
              <a:spcAft>
                <a:spcPts val="0"/>
              </a:spcAft>
              <a:buFontTx/>
              <a:buChar char="-"/>
            </a:pPr>
            <a:r>
              <a:rPr lang="en-GB" sz="1800" b="1" dirty="0">
                <a:latin typeface="+mn-lt"/>
                <a:ea typeface="Calibri"/>
                <a:cs typeface="Calibri"/>
                <a:sym typeface="Calibri"/>
              </a:rPr>
              <a:t>Explain there are different approaches to targeting – with different levels of community participation. There are pros and cons of these approaches</a:t>
            </a:r>
          </a:p>
          <a:p>
            <a:pPr marL="285750" lvl="0" indent="-285750" algn="l" rtl="0">
              <a:spcBef>
                <a:spcPts val="0"/>
              </a:spcBef>
              <a:spcAft>
                <a:spcPts val="0"/>
              </a:spcAft>
              <a:buFontTx/>
              <a:buChar char="-"/>
            </a:pPr>
            <a:r>
              <a:rPr lang="en-GB" sz="1800" b="1" dirty="0">
                <a:latin typeface="+mn-lt"/>
                <a:ea typeface="Calibri"/>
                <a:cs typeface="Calibri"/>
                <a:sym typeface="Calibri"/>
              </a:rPr>
              <a:t>Ask participants if they can think of some of the pros and cons of different types of approach to identifying who should receive support based on the selection criteria discussed on the previous slide.</a:t>
            </a:r>
          </a:p>
          <a:p>
            <a:pPr marL="285750" lvl="0" indent="-285750" algn="l" rtl="0">
              <a:spcBef>
                <a:spcPts val="0"/>
              </a:spcBef>
              <a:spcAft>
                <a:spcPts val="0"/>
              </a:spcAft>
              <a:buFontTx/>
              <a:buChar char="-"/>
            </a:pPr>
            <a:r>
              <a:rPr lang="en-GB" sz="1800" b="1" dirty="0">
                <a:latin typeface="+mn-lt"/>
                <a:ea typeface="Calibri"/>
                <a:cs typeface="Calibri"/>
                <a:sym typeface="Calibri"/>
              </a:rPr>
              <a:t>Animation is set up so participants can’t see the answers</a:t>
            </a:r>
          </a:p>
          <a:p>
            <a:pPr marL="0" lvl="0" indent="0" algn="l" rtl="0">
              <a:spcBef>
                <a:spcPts val="0"/>
              </a:spcBef>
              <a:spcAft>
                <a:spcPts val="0"/>
              </a:spcAft>
              <a:buNone/>
            </a:pPr>
            <a:endParaRPr lang="en-GB" sz="1800" b="1" dirty="0">
              <a:latin typeface="+mn-lt"/>
              <a:cs typeface="Calibri"/>
              <a:sym typeface="Calibri"/>
            </a:endParaRPr>
          </a:p>
          <a:p>
            <a:pPr marL="342900" lvl="0" indent="-342900" algn="l" rtl="0">
              <a:spcBef>
                <a:spcPts val="0"/>
              </a:spcBef>
              <a:spcAft>
                <a:spcPts val="0"/>
              </a:spcAft>
              <a:buFont typeface="Arial" panose="020B0604020202020204" pitchFamily="34" charset="0"/>
              <a:buChar char="•"/>
            </a:pPr>
            <a:r>
              <a:rPr lang="en-GB" dirty="0"/>
              <a:t>These steps come from Tool 18: Participatory Approaches to Selection Criteria – check this tool for more detail</a:t>
            </a:r>
          </a:p>
          <a:p>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Participatory targeting can help build acceptance, ensure the right people are reached, reduce the risk of corruption, and save time. However, it also comes with risks. The table on the slide outlines the different approaches to targeting, with varying degrees of community participation, including the pros, cons, and community engagement considerations.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BEFORE</a:t>
            </a:r>
            <a:r>
              <a:rPr lang="en-GB" sz="1805" kern="1200" dirty="0">
                <a:solidFill>
                  <a:schemeClr val="tx1"/>
                </a:solidFill>
                <a:effectLst/>
                <a:latin typeface="+mn-lt"/>
                <a:ea typeface="+mn-ea"/>
                <a:cs typeface="+mn-cs"/>
              </a:rPr>
              <a:t> clicking through the animation ask participants if they can write in the chat the pros, cons, and any community engagement considerations or requirements for each of the types of targeting in the column on the right. Go through each type of targeting one at a time and then click to see the answers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Community leaders or local authorities identify who should receive support based on selection criteria</a:t>
            </a:r>
            <a:endParaRPr lang="en-GB" sz="1805" kern="1200" dirty="0">
              <a:solidFill>
                <a:schemeClr val="tx1"/>
              </a:solidFill>
              <a:effectLst/>
              <a:latin typeface="+mn-lt"/>
              <a:ea typeface="+mn-ea"/>
              <a:cs typeface="+mn-cs"/>
            </a:endParaRPr>
          </a:p>
          <a:p>
            <a:pPr lvl="0"/>
            <a:r>
              <a:rPr lang="en-GB" sz="1805" b="1" kern="1200" dirty="0">
                <a:solidFill>
                  <a:schemeClr val="tx1"/>
                </a:solidFill>
                <a:effectLst/>
                <a:latin typeface="+mn-lt"/>
                <a:ea typeface="+mn-ea"/>
                <a:cs typeface="+mn-cs"/>
              </a:rPr>
              <a:t>PROS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Often the fastest and easiest option for the National Society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Respects and recognises the role of local leaders, which facilitates good working relationships between them and the National Society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Encourages shared ownership with local leaders and authorities, which can improve sustainability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local leaders and authorities are trusted and respected by the community it can legitimise and build acceptance for the selection criteria and targeting decisions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Good community leaders can help ensure the right people are reached, as they know their community best </a:t>
            </a:r>
          </a:p>
          <a:p>
            <a:pPr marL="0" lvl="0" indent="0">
              <a:buFont typeface="Arial" panose="020B0604020202020204" pitchFamily="34" charset="0"/>
              <a:buNone/>
            </a:pPr>
            <a:r>
              <a:rPr lang="en-GB" sz="1805" b="1" kern="1200" dirty="0">
                <a:solidFill>
                  <a:schemeClr val="tx1"/>
                </a:solidFill>
                <a:effectLst/>
                <a:latin typeface="+mn-lt"/>
                <a:ea typeface="+mn-ea"/>
                <a:cs typeface="+mn-cs"/>
              </a:rPr>
              <a:t>CONS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local leaders or authorities are not trusted or prone to nepotism or corruption, this can damage community trust in the National Society’s and mean the programme does not reach those most in need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Community members may fear retaliation if they raise concerns about how leaders or authorities have carried out targeting</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Can reinforce existing power imbalances in the community, by giving even more decision-making power to leaders and authorities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some people are marginalized or discriminated against within the community, this may be reflected in leaders’ targeting decisions</a:t>
            </a:r>
          </a:p>
          <a:p>
            <a:pPr lvl="0"/>
            <a:r>
              <a:rPr lang="en-GB" sz="1805" b="1" kern="1200" dirty="0">
                <a:solidFill>
                  <a:schemeClr val="tx1"/>
                </a:solidFill>
                <a:effectLst/>
                <a:latin typeface="+mn-lt"/>
                <a:ea typeface="+mn-ea"/>
                <a:cs typeface="+mn-cs"/>
              </a:rPr>
              <a:t>CEA CONSIDERATIONS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Ensure community leaders fully understand the selection criteria and who they should be targeting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It’s important to verify the lists by checking a percentage to make sure they do meet selection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Communicate selection criteria frequently and widely so the community can hold leaders to account for targeting decisions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Have a feedback mechanism communities can use to report any errors in targeting safely and confidentially i.e., that does not go through leaders or authorities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 range of community groups and representatives identify who should be targeted based on the selection criteria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PROS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More participatory than relying only on leaders or authorities and supports better representation of potentially marginalized groups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Can identify where there is consensus on who meets the criteria, and where there is not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Builds ownership across a wide range of community groups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more groups represented in making targeting decisions, the more likely there will be broad acceptance of the choices made</a:t>
            </a:r>
          </a:p>
          <a:p>
            <a:pPr marL="0" lvl="0" indent="0">
              <a:buFont typeface="Arial" panose="020B0604020202020204" pitchFamily="34" charset="0"/>
              <a:buNone/>
            </a:pPr>
            <a:r>
              <a:rPr lang="en-GB" sz="1805" b="1" kern="1200" dirty="0">
                <a:solidFill>
                  <a:schemeClr val="tx1"/>
                </a:solidFill>
                <a:effectLst/>
                <a:latin typeface="+mn-lt"/>
                <a:ea typeface="+mn-ea"/>
                <a:cs typeface="+mn-cs"/>
              </a:rPr>
              <a:t>CONS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Groups may self-select those they represent for targeting</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Risk of no consensus across groups over who should be selected, meaning a different approach would need to be adopted</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Could be time consuming to engage with lots of different groups depending on the number of communities being covered</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CEA CONSIDERATIONS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Ensure groups and representatives fully understand the selection criteria and who they should be targeting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Lists will still need to be verified by checking a percentage to make sure they do meet selection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Communicate selection criteria widely so the community can identify any errors in targeting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Have a feedback mechanism, communities can use to report any issues confidentially, separate from groups and representatives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Full community participation in deciding who meets the selection criteria – for example through a community meeting or voting exercise</a:t>
            </a: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PROS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Less questions or complaints over targeting as the community made the decisions themselves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Builds full community ownership over the programme as everyone feels they have been part of the decision-making process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More accurate targeting and less abuse of the system if everyone is involved in targeting choices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Risk of creating tension or even conflict in the community if they do not agree on who meets the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Community decision-making may be influenced by existing gender, diversity, and social hierarchies i.e., women may be considered less important than men, or ethnic minorities less deserving of support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To have the whole community pick out who meets the selection criteria publicly could be damaging to people’s dignity, or lead to further stigmatization or discrimination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CEA CONSIDERATIONS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National Society should facilitate the targeting exercise to ensure it is carried out fairly and marginalized groups are not excluded</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the selection criteria targets marginalized or at-risk groups, ask them how it should be done to avoid stigma or risk of harm</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This approach will only work in communities with good social cohesion and trust between groups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A feedback mechanism will allow people to raise concerns confidentially</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Survey to identify which individuals or households meet the selection criteria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PROS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Very objective, impartial approach to targeting as people/households are individually assessed to see if they meet the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Less risk of corruption or nepotism because targeting decisions are based on survey data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Not very participatory and if the community do not understand why some people have been selected and others not, it can lead to a high level of questions and complaints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Large surveys can be expensive and time-consuming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CEA CONSIDERATIONS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Lists will need to be verified with community representatives and groups to check the survey data has been interpreted accurately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survey should be conducted before discussing selection criteria, in case it influences people’s answers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Communicate selection criteria frequently and widely so people will understand why they are not being supported and others are</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A feedback mechanism will be critical to answer questions and identify any eligible people who have been missed during targeting</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64</a:t>
            </a:fld>
            <a:endParaRPr lang="en-US" altLang="ru-RU"/>
          </a:p>
        </p:txBody>
      </p:sp>
    </p:spTree>
    <p:extLst>
      <p:ext uri="{BB962C8B-B14F-4D97-AF65-F5344CB8AC3E}">
        <p14:creationId xmlns:p14="http://schemas.microsoft.com/office/powerpoint/2010/main" val="37618110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2000" b="1" dirty="0">
                <a:latin typeface="Calibri" charset="0"/>
                <a:ea typeface="ＭＳ Ｐゴシック" charset="0"/>
              </a:rPr>
              <a:t>FACILITATOR NOTES – Chat and verbal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2000" b="1" dirty="0">
              <a:latin typeface="Calibri" charset="0"/>
              <a:ea typeface="ＭＳ Ｐゴシック" charset="0"/>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b="0" dirty="0">
                <a:latin typeface="Calibri" charset="0"/>
                <a:ea typeface="ＭＳ Ｐゴシック" charset="0"/>
              </a:rPr>
              <a:t>Ask if anyone has any examples of participatory approaches to selection criteria and targeting they would be willing to share verbally and in the chat</a:t>
            </a:r>
            <a:endParaRPr lang="en-GB" b="0" dirty="0"/>
          </a:p>
          <a:p>
            <a:endParaRPr lang="en-GB" dirty="0"/>
          </a:p>
          <a:p>
            <a:r>
              <a:rPr lang="en-GB" b="1" dirty="0"/>
              <a:t>Example from the CEA Guide and Tool 18, which can be exchanged for one from your NS or region</a:t>
            </a:r>
            <a:endParaRPr lang="en-GB" dirty="0"/>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Participatory approach to agreeing eligibility criteria for cash and voucher assistance in Nigeria</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Nigeria Red Cross Society (NRCS) established Community Resilience Committees (CRC) to help manage cash and voucher assistance (CVA) as part of a flood response. The CRCs were democratically elected by communities and provided with training on their roles and responsibilities, including communication skills and the importance of accountability and integrity. Selection criteria was agreed jointly between the Red Cross and the CRC members, and a community meeting held to ensure widespread acceptance. The CRC used a mapping exercise to identify who within the community met the agreed criteria. Lists were then posted publicly in the town hall, where community members could view them, and challenge if necessary, through the NRCS toll free telephone line. The CRC was also critical in explaining the eligibility criteria to the wider community, managing rumours, and collecting and helping to respond to complaints. Information was also shared directly with community members on the CVA eligibility criteria, distribution processes, and how to ask questions or make complaints during house- to-house visits and community meetings. NRCS received 134 feedback comments, of which 35 were complaints mainly from households not receiving CVA. In these cases, NRCS explained the rationale for the eligibility criteria including limited resources and the need to reach the most vulnerable.</a:t>
            </a: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65</a:t>
            </a:fld>
            <a:endParaRPr lang="en-US" altLang="ru-RU"/>
          </a:p>
        </p:txBody>
      </p:sp>
    </p:spTree>
    <p:extLst>
      <p:ext uri="{BB962C8B-B14F-4D97-AF65-F5344CB8AC3E}">
        <p14:creationId xmlns:p14="http://schemas.microsoft.com/office/powerpoint/2010/main" val="3219179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5 and discuss and agree selection criteria and distribution processes with communities</a:t>
            </a:r>
          </a:p>
          <a:p>
            <a:pPr marL="285750" indent="-285750">
              <a:spcBef>
                <a:spcPct val="50000"/>
              </a:spcBef>
              <a:buFont typeface="Arial" panose="020B0604020202020204" pitchFamily="34" charset="0"/>
              <a:buChar char="•"/>
            </a:pPr>
            <a:endParaRPr lang="en-GB" sz="1800" b="0" kern="1200">
              <a:solidFill>
                <a:schemeClr val="tx1"/>
              </a:solidFill>
              <a:effectLst/>
              <a:latin typeface="Calibri" charset="0"/>
              <a:ea typeface="ＭＳ Ｐゴシック" charset="0"/>
              <a:cs typeface="+mn-cs"/>
            </a:endParaRPr>
          </a:p>
          <a:p>
            <a:r>
              <a:rPr lang="en-GB" sz="1805" b="1" kern="1200">
                <a:solidFill>
                  <a:schemeClr val="tx1"/>
                </a:solidFill>
                <a:effectLst/>
                <a:latin typeface="+mn-lt"/>
                <a:ea typeface="+mn-ea"/>
                <a:cs typeface="+mn-cs"/>
              </a:rPr>
              <a:t>18 Participatory approaches to selection criteria – the most useful tool for this action!</a:t>
            </a:r>
          </a:p>
          <a:p>
            <a:r>
              <a:rPr lang="en-GB" sz="1805" kern="1200">
                <a:solidFill>
                  <a:schemeClr val="tx1"/>
                </a:solidFill>
                <a:effectLst/>
                <a:latin typeface="+mn-lt"/>
                <a:ea typeface="+mn-ea"/>
                <a:cs typeface="+mn-cs"/>
              </a:rPr>
              <a:t>Practical guidance on different participatory approaches and techniques to agree selection criteria with the community and to identify who should receive support, including do no harm considerations.</a:t>
            </a:r>
            <a:r>
              <a:rPr lang="en-GB">
                <a:effectLst/>
              </a:rPr>
              <a:t> </a:t>
            </a:r>
          </a:p>
          <a:p>
            <a:endParaRPr lang="en-GB" sz="1805" b="1"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15 Feedback Kit</a:t>
            </a:r>
          </a:p>
          <a:p>
            <a:r>
              <a:rPr lang="en-GB" sz="1805" kern="1200">
                <a:solidFill>
                  <a:schemeClr val="tx1"/>
                </a:solidFill>
                <a:effectLst/>
                <a:latin typeface="+mn-lt"/>
                <a:ea typeface="+mn-ea"/>
                <a:cs typeface="+mn-cs"/>
              </a:rPr>
              <a:t>Provides the guidance and tools needed to systematically use community feedback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24 CEA checklists for sectors and roles (in emergency response)</a:t>
            </a:r>
          </a:p>
          <a:p>
            <a:r>
              <a:rPr lang="en-GB" sz="1805" kern="120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19 Communication methods matrix</a:t>
            </a:r>
          </a:p>
          <a:p>
            <a:r>
              <a:rPr lang="en-GB" sz="1805" kern="1200">
                <a:solidFill>
                  <a:schemeClr val="tx1"/>
                </a:solidFill>
                <a:effectLst/>
                <a:latin typeface="+mn-lt"/>
                <a:ea typeface="+mn-ea"/>
                <a:cs typeface="+mn-cs"/>
              </a:rPr>
              <a:t>Outlines the advantages and disadvantages of different channels of communication, including what channels are best suited for what type of activities and tips for using them.</a:t>
            </a:r>
            <a:r>
              <a:rPr lang="en-GB">
                <a:effectLst/>
              </a:rPr>
              <a:t> </a:t>
            </a:r>
            <a:endParaRPr lang="en-GB" sz="1805" kern="1200">
              <a:solidFill>
                <a:schemeClr val="tx1"/>
              </a:solidFill>
              <a:effectLst/>
              <a:latin typeface="+mn-lt"/>
              <a:ea typeface="+mn-ea"/>
              <a:cs typeface="+mn-cs"/>
            </a:endParaRPr>
          </a:p>
          <a:p>
            <a:endParaRPr lang="en-GB" sz="1805"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2186995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67</a:t>
            </a:fld>
            <a:endParaRPr lang="en-US" altLang="ru-RU"/>
          </a:p>
        </p:txBody>
      </p:sp>
    </p:spTree>
    <p:extLst>
      <p:ext uri="{BB962C8B-B14F-4D97-AF65-F5344CB8AC3E}">
        <p14:creationId xmlns:p14="http://schemas.microsoft.com/office/powerpoint/2010/main" val="1739269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r>
              <a:rPr lang="en-GB" sz="1600" b="1" kern="1200">
                <a:solidFill>
                  <a:schemeClr val="tx1"/>
                </a:solidFill>
                <a:effectLst/>
                <a:latin typeface="+mn-lt"/>
                <a:ea typeface="+mn-ea"/>
                <a:cs typeface="+mn-cs"/>
              </a:rPr>
              <a:t>CEA Minimum Action in Emergencies #6. </a:t>
            </a:r>
            <a:r>
              <a:rPr lang="en-GB" sz="1805" b="1" kern="1200">
                <a:solidFill>
                  <a:schemeClr val="tx1"/>
                </a:solidFill>
                <a:effectLst/>
                <a:latin typeface="+mn-lt"/>
                <a:ea typeface="+mn-ea"/>
                <a:cs typeface="+mn-cs"/>
              </a:rPr>
              <a:t>Include community engagement and accountability activities and indicators in response plans and budgets</a:t>
            </a:r>
          </a:p>
          <a:p>
            <a:r>
              <a:rPr lang="en-GB" sz="1805" kern="1200">
                <a:solidFill>
                  <a:schemeClr val="tx1"/>
                </a:solidFill>
                <a:effectLst/>
                <a:latin typeface="+mn-lt"/>
                <a:ea typeface="+mn-ea"/>
                <a:cs typeface="+mn-cs"/>
              </a:rPr>
              <a:t>If community engagement is not in the plan and budget there is a strong chance it will be forgotten in the rush and pressure to respond.</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AT A MINIMUM WHEN CAPACITY, TIME AND RESOURCES ARE LIMITED</a:t>
            </a:r>
          </a:p>
          <a:p>
            <a:endParaRPr lang="en-GB" sz="1805" b="1" kern="120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a:solidFill>
                  <a:schemeClr val="tx1"/>
                </a:solidFill>
                <a:effectLst/>
                <a:latin typeface="+mn-lt"/>
                <a:ea typeface="+mn-ea"/>
                <a:cs typeface="+mn-cs"/>
              </a:rPr>
              <a:t>Plan community engagement approaches with the whole operations team</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This ensures everyone understands how communities will be engaged and the responsibilities within their sector. This is particularly important for feedback mechanisms as all sectors will have a responsibility to act and make changes based on the feedback received, so buy-in from staff and management is critical. Develop a clear plan for how feedback will be shared and discussed internally and acted on.</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Include community engagement activities and indicators in the response plan and budget</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Explain in the response plan narrative and activity plan how information will be shared with communities, participation supported, and feedback managed. There should be indicators to manage this, and funding allocated in the budget.</a:t>
            </a:r>
          </a:p>
          <a:p>
            <a:pPr>
              <a:spcBef>
                <a:spcPct val="50000"/>
              </a:spcBef>
            </a:pPr>
            <a:endParaRPr lang="en-GB" sz="1800" b="1">
              <a:latin typeface="Calibri" charset="0"/>
              <a:ea typeface="ＭＳ Ｐゴシック" charset="0"/>
            </a:endParaRPr>
          </a:p>
          <a:p>
            <a:pPr>
              <a:spcBef>
                <a:spcPct val="50000"/>
              </a:spcBef>
            </a:pPr>
            <a:endParaRPr lang="en-US" sz="1800"/>
          </a:p>
          <a:p>
            <a:pPr marL="342900" lvl="0" indent="-342900">
              <a:buFont typeface="Arial" panose="020B0604020202020204" pitchFamily="34" charset="0"/>
              <a:buChar char="•"/>
            </a:pP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endParaRPr lang="en-US" b="0"/>
          </a:p>
          <a:p>
            <a:pPr marL="342900" indent="-342900">
              <a:buFont typeface="Arial" panose="020B0604020202020204" pitchFamily="34" charset="0"/>
              <a:buChar char="•"/>
            </a:pPr>
            <a:endParaRPr lang="en-US"/>
          </a:p>
          <a:p>
            <a:pPr marL="0" indent="0">
              <a:buFont typeface="Arial" panose="020B0604020202020204" pitchFamily="34" charset="0"/>
              <a:buNone/>
            </a:pPr>
            <a:endParaRPr lang="en-US"/>
          </a:p>
          <a:p>
            <a:pPr marL="342900" indent="-34290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41966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a:spcBef>
                <a:spcPct val="50000"/>
              </a:spcBef>
            </a:pPr>
            <a:r>
              <a:rPr lang="en-GB" sz="1800" b="0" dirty="0">
                <a:latin typeface="Calibri" charset="0"/>
                <a:ea typeface="ＭＳ Ｐゴシック" charset="0"/>
              </a:rPr>
              <a:t>Some examples from the CEA in emergencies template workplan you can find in Tool 22. </a:t>
            </a:r>
          </a:p>
          <a:p>
            <a:pPr>
              <a:spcBef>
                <a:spcPct val="50000"/>
              </a:spcBef>
            </a:pPr>
            <a:r>
              <a:rPr lang="en-US" sz="1800" dirty="0"/>
              <a:t>Do not read through all of these – go through some to illustrate some ideas and what people can find in the tool</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6807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242564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 – use animation to click through and show the planning and budgeting tools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5 and discuss and agree selection criteria and distribution processes with communities</a:t>
            </a:r>
          </a:p>
          <a:p>
            <a:pPr>
              <a:spcBef>
                <a:spcPct val="50000"/>
              </a:spcBef>
            </a:pPr>
            <a:endParaRPr lang="en-US" sz="1800" dirty="0"/>
          </a:p>
          <a:p>
            <a:pPr>
              <a:spcBef>
                <a:spcPct val="50000"/>
              </a:spcBef>
            </a:pPr>
            <a:r>
              <a:rPr lang="en-US" sz="1800" b="1" dirty="0"/>
              <a:t>Tool 22 </a:t>
            </a:r>
            <a:r>
              <a:rPr lang="en-GB" sz="1805" b="1" kern="1200" dirty="0">
                <a:solidFill>
                  <a:schemeClr val="tx1"/>
                </a:solidFill>
                <a:effectLst/>
                <a:latin typeface="+mn-lt"/>
                <a:ea typeface="+mn-ea"/>
                <a:cs typeface="+mn-cs"/>
              </a:rPr>
              <a:t>Developing a CEA emergency plan</a:t>
            </a:r>
            <a:r>
              <a:rPr lang="en-GB" sz="1800" b="1" dirty="0">
                <a:effectLst/>
              </a:rPr>
              <a:t> </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Guidance and a template to prepare a CEA strategy and workplan for emergency response operations. Data from this plan can feed into the overall emergency plan of action for the response. It includes a template </a:t>
            </a:r>
            <a:r>
              <a:rPr lang="en-GB" sz="1805" kern="1200" dirty="0" err="1">
                <a:solidFill>
                  <a:schemeClr val="tx1"/>
                </a:solidFill>
                <a:effectLst/>
                <a:latin typeface="+mn-lt"/>
                <a:ea typeface="+mn-ea"/>
                <a:cs typeface="+mn-cs"/>
              </a:rPr>
              <a:t>logframe</a:t>
            </a:r>
            <a:r>
              <a:rPr lang="en-GB" sz="1805" kern="1200" dirty="0">
                <a:solidFill>
                  <a:schemeClr val="tx1"/>
                </a:solidFill>
                <a:effectLst/>
                <a:latin typeface="+mn-lt"/>
                <a:ea typeface="+mn-ea"/>
                <a:cs typeface="+mn-cs"/>
              </a:rPr>
              <a:t> with outcomes, outputs, activities and indicators for CEA in emergencies. It helps you integrate CEA into each section of the standard IFRC emergency plan template including overview of the disaster, objectives, needs, risks, activity plan and HR and budget needs.</a:t>
            </a: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Tool 6 CEA budgeting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Template CEA budget, with guidance on what should be included and how to calculate costs for programmes, emergencies and RCCE</a:t>
            </a: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Tool 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70</a:t>
            </a:fld>
            <a:endParaRPr lang="en-US" altLang="ru-RU"/>
          </a:p>
        </p:txBody>
      </p:sp>
    </p:spTree>
    <p:extLst>
      <p:ext uri="{BB962C8B-B14F-4D97-AF65-F5344CB8AC3E}">
        <p14:creationId xmlns:p14="http://schemas.microsoft.com/office/powerpoint/2010/main" val="17356414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71</a:t>
            </a:fld>
            <a:endParaRPr lang="en-US" altLang="ru-RU"/>
          </a:p>
        </p:txBody>
      </p:sp>
    </p:spTree>
    <p:extLst>
      <p:ext uri="{BB962C8B-B14F-4D97-AF65-F5344CB8AC3E}">
        <p14:creationId xmlns:p14="http://schemas.microsoft.com/office/powerpoint/2010/main" val="72628392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 Breakout rooms</a:t>
            </a:r>
          </a:p>
          <a:p>
            <a:pPr marL="0" lvl="0" indent="0" algn="l" rtl="0">
              <a:spcBef>
                <a:spcPts val="0"/>
              </a:spcBef>
              <a:spcAft>
                <a:spcPts val="0"/>
              </a:spcAft>
              <a:buNone/>
            </a:pPr>
            <a:endParaRPr lang="en-GB" b="1" dirty="0"/>
          </a:p>
          <a:p>
            <a:pPr marL="0" lvl="0" indent="0" algn="l" rtl="0">
              <a:spcBef>
                <a:spcPts val="0"/>
              </a:spcBef>
              <a:spcAft>
                <a:spcPts val="0"/>
              </a:spcAft>
              <a:buNone/>
            </a:pPr>
            <a:r>
              <a:rPr lang="en-GB" b="1" dirty="0"/>
              <a:t>SEE SEPARATE PARTICIPANT HANDOUT (TASK 2) AND FACILITATOR NOTES FOR CEA IN EMERGENCIES SCENARIO</a:t>
            </a:r>
          </a:p>
          <a:p>
            <a:pPr marL="0" lvl="0" indent="0" algn="l" rtl="0">
              <a:spcBef>
                <a:spcPts val="0"/>
              </a:spcBef>
              <a:spcAft>
                <a:spcPts val="0"/>
              </a:spcAft>
              <a:buNone/>
            </a:pPr>
            <a:r>
              <a:rPr lang="en-GB" sz="1800" b="1" i="0" u="none" strike="noStrike" cap="none" dirty="0">
                <a:solidFill>
                  <a:schemeClr val="dk1"/>
                </a:solidFill>
                <a:effectLst/>
                <a:latin typeface="+mn-lt"/>
                <a:ea typeface="Calibri"/>
                <a:cs typeface="Calibri"/>
                <a:sym typeface="Calibri"/>
              </a:rPr>
              <a:t>You need to choose which scenario you want to use – CEA in epidemics or CEA in population movement</a:t>
            </a:r>
          </a:p>
          <a:p>
            <a:pPr marL="0" lvl="0" indent="0" algn="l" rtl="0">
              <a:spcBef>
                <a:spcPts val="0"/>
              </a:spcBef>
              <a:spcAft>
                <a:spcPts val="0"/>
              </a:spcAft>
              <a:buNone/>
            </a:pPr>
            <a:endParaRPr lang="en-GB" sz="1800" b="1" i="0" u="none" strike="noStrike" cap="none" dirty="0">
              <a:solidFill>
                <a:schemeClr val="dk1"/>
              </a:solidFill>
              <a:effectLst/>
              <a:latin typeface="+mn-lt"/>
              <a:ea typeface="Calibri"/>
              <a:cs typeface="Calibri"/>
              <a:sym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GB" sz="1800" b="1" dirty="0"/>
              <a:t>Take time to explain the tasks clearly to participants in plenary before they break into groups. Remind them to build on previous information they already know about Alexa and Alexa Red Cross from the programme scenario and emergency assessments information.</a:t>
            </a:r>
          </a:p>
          <a:p>
            <a:pPr marL="0" lvl="0" indent="0" algn="l" rtl="0">
              <a:spcBef>
                <a:spcPts val="540"/>
              </a:spcBef>
              <a:spcAft>
                <a:spcPts val="0"/>
              </a:spcAft>
              <a:buClr>
                <a:schemeClr val="dk1"/>
              </a:buClr>
              <a:buSzPts val="1800"/>
              <a:buFont typeface="Calibri"/>
              <a:buNone/>
            </a:pPr>
            <a:endParaRPr dirty="0"/>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72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948929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5172611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74</a:t>
            </a:fld>
            <a:endParaRPr lang="en-US" altLang="ru-RU"/>
          </a:p>
        </p:txBody>
      </p:sp>
    </p:spTree>
    <p:extLst>
      <p:ext uri="{BB962C8B-B14F-4D97-AF65-F5344CB8AC3E}">
        <p14:creationId xmlns:p14="http://schemas.microsoft.com/office/powerpoint/2010/main" val="19977153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endParaRPr lang="en-GB" sz="1805" b="1" kern="1200" dirty="0">
              <a:solidFill>
                <a:schemeClr val="tx1"/>
              </a:solidFill>
              <a:effectLst/>
              <a:latin typeface="+mn-lt"/>
              <a:ea typeface="+mn-ea"/>
              <a:cs typeface="+mn-cs"/>
            </a:endParaRPr>
          </a:p>
          <a:p>
            <a:r>
              <a:rPr lang="en-GB" sz="2000" b="1" kern="1200" dirty="0">
                <a:solidFill>
                  <a:schemeClr val="tx1"/>
                </a:solidFill>
                <a:effectLst/>
                <a:latin typeface="+mn-lt"/>
                <a:ea typeface="+mn-ea"/>
                <a:cs typeface="+mn-cs"/>
              </a:rPr>
              <a:t>CEA Minimum Action in Emergencies #</a:t>
            </a:r>
            <a:r>
              <a:rPr lang="en-GB" sz="1805" b="1" kern="1200" dirty="0">
                <a:solidFill>
                  <a:schemeClr val="tx1"/>
                </a:solidFill>
                <a:effectLst/>
                <a:latin typeface="+mn-lt"/>
                <a:ea typeface="+mn-ea"/>
                <a:cs typeface="+mn-cs"/>
              </a:rPr>
              <a:t>7. Regularly share information about the response with the community, using the best approaches for different groups</a:t>
            </a:r>
          </a:p>
          <a:p>
            <a:r>
              <a:rPr lang="en-GB" sz="1805" kern="1200" dirty="0">
                <a:solidFill>
                  <a:schemeClr val="tx1"/>
                </a:solidFill>
                <a:effectLst/>
                <a:latin typeface="+mn-lt"/>
                <a:ea typeface="+mn-ea"/>
                <a:cs typeface="+mn-cs"/>
              </a:rPr>
              <a:t>Not sharing information with communities about the response can lead to rumours, unrealistic expectations, and a breakdown of trust between the community and the National Society.</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Keep sharing information about the response through multiple channels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Systematically share information on the response using multiple communication channels, and make sure information is clear, simple and in local languages.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Make sure community volunteers are also kept informed so they can share accurate information with the community. </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Communicate clearly when the response is ending and other sources of support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Communicate clearly when the operation is ending, what will be handed over, who the community can contact in case of issues and sources or referrals for ongoing support. Staff and volunteers should be kept informed too, so they can accurately answer community questions. Ending the operation without warning, can harm the relationship between the National Society and the community.</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Test and review communication approaches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Regularly check the operation is using the most trusted and preferred channels, approaches, and languages to reach different groups and that the information shared is received, understood and useful. Communication approaches may need to be adapted as the impact of the emergency changes and the situation evolves.</a:t>
            </a: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64546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Chat box</a:t>
            </a:r>
          </a:p>
          <a:p>
            <a:endParaRPr lang="en-GB" dirty="0"/>
          </a:p>
          <a:p>
            <a:pPr marL="342900" indent="-342900">
              <a:buFont typeface="Arial" panose="020B0604020202020204" pitchFamily="34" charset="0"/>
              <a:buChar char="•"/>
            </a:pPr>
            <a:r>
              <a:rPr lang="en-GB" b="1" dirty="0"/>
              <a:t>BEFORE</a:t>
            </a:r>
            <a:r>
              <a:rPr lang="en-GB" dirty="0"/>
              <a:t> showing the content on the slide, use the chat box to ask participants to first suggest what type of operational information we should be sharing with communities about the operation? </a:t>
            </a:r>
          </a:p>
          <a:p>
            <a:pPr marL="342900" indent="-342900">
              <a:buFont typeface="Arial" panose="020B0604020202020204" pitchFamily="34" charset="0"/>
              <a:buChar char="•"/>
            </a:pPr>
            <a:r>
              <a:rPr lang="en-GB" dirty="0"/>
              <a:t>Then show the first box with the answers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Then ask participants to type in the chat when should information be shared? So how frequently and at what times? </a:t>
            </a:r>
          </a:p>
          <a:p>
            <a:pPr marL="342900" indent="-342900">
              <a:buFont typeface="Arial" panose="020B0604020202020204" pitchFamily="34" charset="0"/>
              <a:buChar char="•"/>
            </a:pPr>
            <a:r>
              <a:rPr lang="en-GB" dirty="0"/>
              <a:t>Then show the answers in the box</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Finally click through and show the tips on how to share information in a good way</a:t>
            </a:r>
          </a:p>
          <a:p>
            <a:pPr marL="0"/>
            <a:endParaRPr lang="en-GB" dirty="0"/>
          </a:p>
          <a:p>
            <a:pPr marL="0">
              <a:spcBef>
                <a:spcPts val="0"/>
              </a:spcBef>
            </a:pPr>
            <a:r>
              <a:rPr lang="en-GB" sz="2000" b="1" i="0" u="none" strike="noStrike" cap="none" dirty="0">
                <a:solidFill>
                  <a:schemeClr val="dk1"/>
                </a:solidFill>
                <a:effectLst/>
                <a:latin typeface="+mn-lt"/>
                <a:ea typeface="Calibri"/>
                <a:cs typeface="Calibri"/>
                <a:sym typeface="Calibri"/>
              </a:rPr>
              <a:t>What information should be shared?</a:t>
            </a:r>
            <a:endParaRPr lang="en-GB" sz="2000" b="0" i="0" u="none" strike="noStrike" cap="none" dirty="0">
              <a:solidFill>
                <a:schemeClr val="dk1"/>
              </a:solidFill>
              <a:effectLst/>
              <a:latin typeface="+mn-lt"/>
              <a:ea typeface="Calibri"/>
              <a:cs typeface="Calibri"/>
              <a:sym typeface="Calibri"/>
            </a:endParaRP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Information about the operation plans and activities and how these are progressing throughout the response</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Selection criteria being used and processes for any distributions, including when these will happen, how they will be managed, and the process people should follow</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Details of delays or challenges and the impact these are having on activities </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People’s rights and entitlements i.e., aid is free, what support they can expect to receive, people have a right to be treated with dignity, they have a right to complain etc </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How people can participate, including who the committees or representatives are and what their roles and responsibilities are</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Details of the feedback mechanism, including how to access it, what happens with feedback, and when people can expect a reply</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When the response will end and what will be handed over</a:t>
            </a:r>
          </a:p>
          <a:p>
            <a:pPr marL="0">
              <a:spcBef>
                <a:spcPts val="0"/>
              </a:spcBef>
            </a:pPr>
            <a:r>
              <a:rPr lang="en-GB" sz="2000" b="0" i="0" u="none" strike="noStrike" cap="none" dirty="0">
                <a:solidFill>
                  <a:schemeClr val="dk1"/>
                </a:solidFill>
                <a:effectLst/>
                <a:latin typeface="+mn-lt"/>
                <a:ea typeface="Calibri"/>
                <a:cs typeface="Calibri"/>
                <a:sym typeface="Calibri"/>
              </a:rPr>
              <a:t> </a:t>
            </a:r>
          </a:p>
          <a:p>
            <a:pPr marL="0">
              <a:spcBef>
                <a:spcPts val="0"/>
              </a:spcBef>
            </a:pPr>
            <a:r>
              <a:rPr lang="en-GB" sz="2000" b="1" i="0" u="none" strike="noStrike" cap="none" dirty="0">
                <a:solidFill>
                  <a:schemeClr val="dk1"/>
                </a:solidFill>
                <a:effectLst/>
                <a:latin typeface="+mn-lt"/>
                <a:ea typeface="Calibri"/>
                <a:cs typeface="Calibri"/>
                <a:sym typeface="Calibri"/>
              </a:rPr>
              <a:t>When should information be shared?</a:t>
            </a:r>
            <a:endParaRPr lang="en-GB" sz="2000" b="0" i="0" u="none" strike="noStrike" cap="none" dirty="0">
              <a:solidFill>
                <a:schemeClr val="dk1"/>
              </a:solidFill>
              <a:effectLst/>
              <a:latin typeface="+mn-lt"/>
              <a:ea typeface="Calibri"/>
              <a:cs typeface="Calibri"/>
              <a:sym typeface="Calibri"/>
            </a:endParaRP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Information should be shared regularly with communities throughout the operation. A good rule of thumb is: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Monthly for longer operations lasting 3-4 months or more</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Weekly or every two weeks for fast-paced responses, lasting only a few months</a:t>
            </a: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There are key times when it’s important to communicate:</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At the start of implementation - especially if there has been a gap between planning and implementation or changes have been made to the plans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Before the start of activities, including distributions, construction, clinic openings or health or hygiene campaigns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When there are delays, problems, or changes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When specific activities are stopping</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When the operation is closing</a:t>
            </a: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Information should be shared in time for people to prepare and act i.e., don’t share information about a distribution on the day it’s happening.</a:t>
            </a:r>
          </a:p>
          <a:p>
            <a:pPr marL="0">
              <a:spcBef>
                <a:spcPts val="0"/>
              </a:spcBef>
            </a:pPr>
            <a:r>
              <a:rPr lang="en-GB" sz="2000" b="0" i="0" u="none" strike="noStrike" cap="none" dirty="0">
                <a:solidFill>
                  <a:schemeClr val="dk1"/>
                </a:solidFill>
                <a:effectLst/>
                <a:latin typeface="+mn-lt"/>
                <a:ea typeface="Calibri"/>
                <a:cs typeface="Calibri"/>
                <a:sym typeface="Calibri"/>
              </a:rPr>
              <a:t> </a:t>
            </a:r>
          </a:p>
          <a:p>
            <a:pPr marL="0">
              <a:spcBef>
                <a:spcPts val="0"/>
              </a:spcBef>
            </a:pPr>
            <a:r>
              <a:rPr lang="en-GB" sz="2000" b="1" i="0" u="none" strike="noStrike" cap="none" dirty="0">
                <a:solidFill>
                  <a:schemeClr val="dk1"/>
                </a:solidFill>
                <a:effectLst/>
                <a:latin typeface="+mn-lt"/>
                <a:ea typeface="Calibri"/>
                <a:cs typeface="Calibri"/>
                <a:sym typeface="Calibri"/>
              </a:rPr>
              <a:t>How should information be shared?</a:t>
            </a:r>
            <a:endParaRPr lang="en-GB" sz="2000" b="0" i="0" u="none" strike="noStrike" cap="none" dirty="0">
              <a:solidFill>
                <a:schemeClr val="dk1"/>
              </a:solidFill>
              <a:effectLst/>
              <a:latin typeface="+mn-lt"/>
              <a:ea typeface="Calibri"/>
              <a:cs typeface="Calibri"/>
              <a:sym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latin typeface="+mn-lt"/>
                <a:ea typeface="+mn-ea"/>
                <a:cs typeface="+mn-cs"/>
                <a:sym typeface="Calibri"/>
              </a:rPr>
              <a:t>Use clear, simple words in local languages, avoiding technical terms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Use multiple communication channels, as one channel will not reach everyone</a:t>
            </a:r>
            <a:r>
              <a:rPr lang="en-GB" dirty="0">
                <a:effectLst/>
              </a:rPr>
              <a:t> </a:t>
            </a:r>
            <a:endParaRPr lang="en-GB" sz="1805" kern="1200" dirty="0">
              <a:solidFill>
                <a:schemeClr val="tx1"/>
              </a:solidFill>
              <a:latin typeface="+mn-lt"/>
              <a:ea typeface="+mn-ea"/>
              <a:cs typeface="+mn-cs"/>
              <a:sym typeface="Calibri"/>
            </a:endParaRP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Use the communication channels and sources suggested by the community during the assessment and planning phase</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Be aware of who might be excluded. For example, can people with disabilities attend meetings? Does everyone have access to a phone? Will male leaders share information with women? Does information need to be adapted to be suitable for children?</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Information can be a source of power, so don’t rely on one person to share important information. Find ways to communicate openly with the whole community, such as noticeboards or meetings</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Information should also be shared with volunteers </a:t>
            </a:r>
            <a:r>
              <a:rPr lang="en-GB" sz="1804" b="0" i="0" u="none" strike="noStrike" cap="none" dirty="0">
                <a:solidFill>
                  <a:schemeClr val="dk1"/>
                </a:solidFill>
                <a:effectLst/>
                <a:latin typeface="+mn-lt"/>
                <a:ea typeface="Calibri"/>
                <a:cs typeface="Calibri"/>
                <a:sym typeface="Calibri"/>
              </a:rPr>
              <a:t>so they can answer questions accurately when they’re delivering activities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latin typeface="+mn-lt"/>
                <a:ea typeface="+mn-ea"/>
                <a:cs typeface="+mn-cs"/>
              </a:rPr>
              <a:t>Regularly check the operation is using the most trusted and preferred channels, approaches, and languages to reach different groups and that the information shared is received, understood and useful. Communication approaches may need to be adapted as the impact of the emergency changes and the situation evolves.</a:t>
            </a:r>
          </a:p>
          <a:p>
            <a:pPr marL="114300" lvl="0" indent="-342900">
              <a:spcBef>
                <a:spcPts val="0"/>
              </a:spcBef>
              <a:buFont typeface="Arial" panose="020B0604020202020204" pitchFamily="34" charset="0"/>
              <a:buChar char="•"/>
            </a:pPr>
            <a:endParaRPr lang="en-GB" sz="2000" b="0" i="0" u="none" strike="noStrike" cap="none" dirty="0">
              <a:solidFill>
                <a:schemeClr val="dk1"/>
              </a:solidFill>
              <a:effectLst/>
              <a:latin typeface="+mn-lt"/>
              <a:ea typeface="Calibri"/>
              <a:cs typeface="Calibri"/>
              <a:sym typeface="Calibri"/>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663377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a:buFont typeface="Wingdings" charset="2"/>
              <a:buNone/>
            </a:pPr>
            <a:r>
              <a:rPr lang="en-US" sz="2000" b="1" dirty="0"/>
              <a:t>FACILITATOR NOTES – Zoom poll </a:t>
            </a:r>
          </a:p>
          <a:p>
            <a:pPr marL="0" lvl="0">
              <a:buFont typeface="Wingdings" charset="2"/>
              <a:buNone/>
            </a:pPr>
            <a:endParaRPr lang="en-US" sz="2000" b="1" dirty="0"/>
          </a:p>
          <a:p>
            <a:pPr marL="342900" lvl="0" indent="-342900">
              <a:buFont typeface="Arial" panose="020B0604020202020204" pitchFamily="34" charset="0"/>
              <a:buChar char="•"/>
            </a:pPr>
            <a:r>
              <a:rPr lang="en-US" sz="2000" b="1" dirty="0"/>
              <a:t>BEFORE showing the content on the slide, launch a zoom poll (correct answers in bold – and explanations below)</a:t>
            </a:r>
          </a:p>
          <a:p>
            <a:pPr marL="1030517" lvl="1" indent="-342900">
              <a:buFont typeface="Arial" panose="020B0604020202020204" pitchFamily="34" charset="0"/>
              <a:buChar char="•"/>
            </a:pPr>
            <a:r>
              <a:rPr lang="en-US" sz="2000" b="0" dirty="0"/>
              <a:t>Good risk communication will:</a:t>
            </a:r>
          </a:p>
          <a:p>
            <a:pPr marL="1718135" lvl="2" indent="-342900">
              <a:buFont typeface="Arial" panose="020B0604020202020204" pitchFamily="34" charset="0"/>
              <a:buChar char="•"/>
            </a:pPr>
            <a:r>
              <a:rPr lang="en-US" sz="2000" b="1" dirty="0"/>
              <a:t>Address the gaps in knowledge</a:t>
            </a:r>
          </a:p>
          <a:p>
            <a:pPr marL="1718135" lvl="2" indent="-342900">
              <a:buFont typeface="Arial" panose="020B0604020202020204" pitchFamily="34" charset="0"/>
              <a:buChar char="•"/>
            </a:pPr>
            <a:r>
              <a:rPr lang="en-US" sz="2000" b="0" dirty="0"/>
              <a:t>Send one-way messages</a:t>
            </a:r>
          </a:p>
          <a:p>
            <a:pPr marL="1718135" lvl="2" indent="-342900">
              <a:buFont typeface="Arial" panose="020B0604020202020204" pitchFamily="34" charset="0"/>
              <a:buChar char="•"/>
            </a:pPr>
            <a:r>
              <a:rPr lang="en-US" sz="2000" b="1" dirty="0"/>
              <a:t>Communicate the threat</a:t>
            </a:r>
          </a:p>
          <a:p>
            <a:pPr marL="1718135" lvl="2" indent="-342900">
              <a:buFont typeface="Arial" panose="020B0604020202020204" pitchFamily="34" charset="0"/>
              <a:buChar char="•"/>
            </a:pPr>
            <a:r>
              <a:rPr lang="en-US" sz="2000" b="0" dirty="0"/>
              <a:t>Give instructions with no explanation </a:t>
            </a:r>
          </a:p>
          <a:p>
            <a:pPr marL="1718135" lvl="2" indent="-342900">
              <a:buFont typeface="Arial" panose="020B0604020202020204" pitchFamily="34" charset="0"/>
              <a:buChar char="•"/>
            </a:pPr>
            <a:r>
              <a:rPr lang="en-US" sz="2000" b="1" dirty="0"/>
              <a:t>Respect cultural beliefs and practices</a:t>
            </a:r>
          </a:p>
          <a:p>
            <a:pPr marL="1718135" lvl="2" indent="-342900">
              <a:buFont typeface="Arial" panose="020B0604020202020204" pitchFamily="34" charset="0"/>
              <a:buChar char="•"/>
            </a:pPr>
            <a:r>
              <a:rPr lang="en-US" sz="2000" b="1" dirty="0"/>
              <a:t>Give people advice they can put into practice</a:t>
            </a:r>
          </a:p>
          <a:p>
            <a:pPr marL="1718135" lvl="2" indent="-342900">
              <a:buFont typeface="Arial" panose="020B0604020202020204" pitchFamily="34" charset="0"/>
              <a:buChar char="•"/>
            </a:pPr>
            <a:endParaRPr lang="en-US" sz="2000" b="0" dirty="0"/>
          </a:p>
          <a:p>
            <a:pPr marL="342900" indent="-342900">
              <a:buFont typeface="Arial" panose="020B0604020202020204" pitchFamily="34" charset="0"/>
              <a:buChar char="•"/>
            </a:pPr>
            <a:r>
              <a:rPr lang="en-GB" sz="2000" kern="1200" dirty="0">
                <a:solidFill>
                  <a:schemeClr val="tx1"/>
                </a:solidFill>
                <a:effectLst/>
                <a:latin typeface="Times New Roman"/>
                <a:ea typeface="ＭＳ Ｐゴシック"/>
                <a:cs typeface="Times New Roman"/>
              </a:rPr>
              <a:t>Then go through the content on the slide and explain</a:t>
            </a:r>
          </a:p>
          <a:p>
            <a:endParaRPr lang="en-GB" sz="2000" kern="1200" dirty="0">
              <a:solidFill>
                <a:schemeClr val="tx1"/>
              </a:solidFill>
              <a:effectLst/>
              <a:latin typeface="Times New Roman"/>
              <a:ea typeface="ＭＳ Ｐゴシック"/>
              <a:cs typeface="Times New Roman"/>
            </a:endParaRPr>
          </a:p>
          <a:p>
            <a:pPr marL="171450" indent="-171450">
              <a:buFont typeface="Arial" panose="020B0604020202020204" pitchFamily="34" charset="0"/>
              <a:buChar char="•"/>
            </a:pPr>
            <a:r>
              <a:rPr lang="en-GB" sz="2000" b="1" kern="1200" dirty="0">
                <a:solidFill>
                  <a:schemeClr val="tx1"/>
                </a:solidFill>
                <a:effectLst/>
                <a:latin typeface="Times New Roman"/>
                <a:ea typeface="ＭＳ Ｐゴシック"/>
                <a:cs typeface="Times New Roman"/>
              </a:rPr>
              <a:t>Move away from one-way messaging - </a:t>
            </a:r>
            <a:r>
              <a:rPr lang="en-GB" sz="2000" dirty="0"/>
              <a:t>For effective behaviour change and risk communication we have to move away from one-way messaging and stop telling people what to do, like ‘Wash your hands’ or ‘Drink clean water’. Instead, we need to engage in two-way conversations with people, build their trust, listen to their ideas and the challenges they face, and work together to find solutions that can work practically at the community level. If all we do is blast one-way messages, people very quickly stop listening to us</a:t>
            </a:r>
            <a:endParaRPr lang="en-GB" sz="2000" b="1" kern="1200" dirty="0">
              <a:solidFill>
                <a:schemeClr val="tx1"/>
              </a:solidFill>
              <a:effectLst/>
              <a:latin typeface="Times New Roman"/>
              <a:ea typeface="ＭＳ Ｐゴシック"/>
              <a:cs typeface="Times New Roman"/>
            </a:endParaRPr>
          </a:p>
          <a:p>
            <a:pPr marL="171450" indent="-171450" fontAlgn="base">
              <a:buFont typeface="Arial"/>
              <a:buChar char="•"/>
              <a:defRPr/>
            </a:pPr>
            <a:endParaRPr lang="en-GB" sz="2000" b="1" kern="1200" dirty="0">
              <a:solidFill>
                <a:schemeClr val="tx1"/>
              </a:solidFill>
              <a:effectLst/>
              <a:latin typeface="Times New Roman"/>
              <a:ea typeface="ＭＳ Ｐゴシック"/>
              <a:cs typeface="Times New Roman"/>
            </a:endParaRPr>
          </a:p>
          <a:p>
            <a:pPr marL="171450" indent="-171450" fontAlgn="base">
              <a:buFont typeface="Arial"/>
              <a:buChar char="•"/>
              <a:defRPr/>
            </a:pPr>
            <a:r>
              <a:rPr lang="en-GB" sz="2000" b="1" kern="1200" dirty="0">
                <a:solidFill>
                  <a:schemeClr val="tx1"/>
                </a:solidFill>
                <a:effectLst/>
                <a:latin typeface="Times New Roman"/>
                <a:ea typeface="ＭＳ Ｐゴシック"/>
                <a:cs typeface="Times New Roman"/>
              </a:rPr>
              <a:t>Existing knowledge:</a:t>
            </a:r>
            <a:r>
              <a:rPr lang="en-GB" sz="2000" kern="1200" dirty="0">
                <a:solidFill>
                  <a:schemeClr val="tx1"/>
                </a:solidFill>
                <a:effectLst/>
                <a:latin typeface="Times New Roman"/>
                <a:ea typeface="ＭＳ Ｐゴシック"/>
                <a:cs typeface="Times New Roman"/>
              </a:rPr>
              <a:t> Know the level of knowledge people already have about coronavirus so you do not just repeat information they already have. Find out what the gaps in knowledge are and what questions they have about the virus and respond to these.</a:t>
            </a:r>
            <a:r>
              <a:rPr lang="en-GB" dirty="0">
                <a:latin typeface="Times New Roman"/>
                <a:ea typeface="ＭＳ Ｐゴシック"/>
                <a:cs typeface="Times New Roman"/>
              </a:rPr>
              <a:t> </a:t>
            </a:r>
          </a:p>
          <a:p>
            <a:pPr fontAlgn="base">
              <a:defRPr/>
            </a:pPr>
            <a:endParaRPr lang="en-US" b="1" dirty="0">
              <a:latin typeface="Times New Roman" pitchFamily="18" charset="0"/>
              <a:ea typeface="ＭＳ Ｐゴシック" charset="-128"/>
              <a:cs typeface="ＭＳ Ｐゴシック" charset="0"/>
            </a:endParaRPr>
          </a:p>
          <a:p>
            <a:pPr marL="171450" marR="0" lvl="0" indent="-171450" algn="l" defTabSz="914400" rtl="0" eaLnBrk="1" fontAlgn="base" latinLnBrk="0" hangingPunct="1">
              <a:lnSpc>
                <a:spcPct val="100000"/>
              </a:lnSpc>
              <a:spcBef>
                <a:spcPts val="0"/>
              </a:spcBef>
              <a:spcAft>
                <a:spcPts val="0"/>
              </a:spcAft>
              <a:buClrTx/>
              <a:buSzTx/>
              <a:buFont typeface="Arial"/>
              <a:buChar char="•"/>
              <a:tabLst/>
              <a:defRPr/>
            </a:pPr>
            <a:r>
              <a:rPr lang="en-GB" sz="2000" b="1" kern="1200" dirty="0">
                <a:solidFill>
                  <a:schemeClr val="tx1"/>
                </a:solidFill>
                <a:effectLst/>
                <a:latin typeface="Times New Roman"/>
                <a:ea typeface="ＭＳ Ｐゴシック"/>
                <a:cs typeface="Times New Roman"/>
              </a:rPr>
              <a:t>Cultural beliefs and practices:</a:t>
            </a:r>
            <a:r>
              <a:rPr lang="en-GB" sz="2000" kern="1200" dirty="0">
                <a:solidFill>
                  <a:schemeClr val="tx1"/>
                </a:solidFill>
                <a:effectLst/>
                <a:latin typeface="Times New Roman"/>
                <a:ea typeface="ＭＳ Ｐゴシック"/>
                <a:cs typeface="Times New Roman"/>
              </a:rPr>
              <a:t> Knowing and understanding the cultural beliefs and practices of the community is very important. Some of these beliefs may act as barriers to what you are trying to achieve. For example in many cultures it is considered rude not to shake hands or kiss on the cheeks when meeting someone. You need to be aware of this in the information you share, explain why these normal practices are dangerous right now, and provide an alternative.</a:t>
            </a:r>
            <a:br>
              <a:rPr lang="en-GB" sz="2000" kern="1200" dirty="0">
                <a:effectLst/>
                <a:latin typeface="Times New Roman" pitchFamily="18" charset="0"/>
                <a:ea typeface="ＭＳ Ｐゴシック" charset="-128"/>
                <a:cs typeface="Times New Roman"/>
              </a:rPr>
            </a:br>
            <a:endParaRPr lang="en-GB" sz="2000" kern="120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1" fontAlgn="base" latinLnBrk="0" hangingPunct="1">
              <a:lnSpc>
                <a:spcPct val="100000"/>
              </a:lnSpc>
              <a:spcBef>
                <a:spcPts val="0"/>
              </a:spcBef>
              <a:spcAft>
                <a:spcPts val="0"/>
              </a:spcAft>
              <a:buClrTx/>
              <a:buSzTx/>
              <a:buFont typeface="Arial"/>
              <a:buChar char="•"/>
              <a:tabLst/>
              <a:defRPr/>
            </a:pPr>
            <a:r>
              <a:rPr lang="en-GB" sz="2000" b="1" kern="1200" dirty="0">
                <a:solidFill>
                  <a:schemeClr val="tx1"/>
                </a:solidFill>
                <a:effectLst/>
                <a:latin typeface="Times New Roman"/>
                <a:ea typeface="ＭＳ Ｐゴシック"/>
                <a:cs typeface="Times New Roman"/>
              </a:rPr>
              <a:t>Communicate a threat: </a:t>
            </a:r>
            <a:r>
              <a:rPr lang="en-GB" sz="2000" b="0" kern="1200" dirty="0">
                <a:solidFill>
                  <a:schemeClr val="tx1"/>
                </a:solidFill>
                <a:effectLst/>
                <a:latin typeface="Times New Roman"/>
                <a:ea typeface="ＭＳ Ｐゴシック"/>
                <a:cs typeface="Times New Roman"/>
              </a:rPr>
              <a:t>Be clear </a:t>
            </a:r>
            <a:r>
              <a:rPr lang="en-GB" sz="2000" kern="1200" dirty="0">
                <a:solidFill>
                  <a:schemeClr val="tx1"/>
                </a:solidFill>
                <a:effectLst/>
                <a:latin typeface="Times New Roman"/>
                <a:ea typeface="ＭＳ Ｐゴシック"/>
                <a:cs typeface="Times New Roman"/>
              </a:rPr>
              <a:t>about the danger or risk if people don’t follow the advice, e.g., “if you don’t stay at home you increase your risk of catching coronavirus – and the risk you will infect other people.” </a:t>
            </a:r>
            <a:r>
              <a:rPr lang="en-GB" dirty="0">
                <a:latin typeface="Times New Roman"/>
                <a:ea typeface="ＭＳ Ｐゴシック"/>
                <a:cs typeface="Times New Roman"/>
              </a:rPr>
              <a:t>However be careful to strike a balance between the disease being 'deadly' and 'most people will have mild symptoms'. You want people to take it seriously but not feel scared or hopeless.</a:t>
            </a:r>
            <a:endParaRPr lang="en-GB" sz="2000" b="0" kern="1200" baseline="0" dirty="0">
              <a:solidFill>
                <a:schemeClr val="tx1"/>
              </a:solidFill>
              <a:effectLst/>
              <a:latin typeface="Times New Roman" pitchFamily="18" charset="0"/>
              <a:ea typeface="ＭＳ Ｐゴシック" charset="-128"/>
              <a:cs typeface="Times New Roman"/>
            </a:endParaRPr>
          </a:p>
          <a:p>
            <a:pPr fontAlgn="base"/>
            <a:r>
              <a:rPr lang="en-US" sz="2000" kern="1200" dirty="0">
                <a:solidFill>
                  <a:schemeClr val="tx1"/>
                </a:solidFill>
                <a:effectLst/>
                <a:latin typeface="Times New Roman"/>
                <a:ea typeface="ＭＳ Ｐゴシック"/>
                <a:cs typeface="Times New Roman"/>
              </a:rPr>
              <a:t> </a:t>
            </a:r>
            <a:endParaRPr lang="en-GB" sz="2000" kern="1200" dirty="0">
              <a:solidFill>
                <a:schemeClr val="tx1"/>
              </a:solidFill>
              <a:effectLst/>
              <a:latin typeface="Times New Roman"/>
              <a:ea typeface="ＭＳ Ｐゴシック"/>
              <a:cs typeface="Times New Roman"/>
            </a:endParaRPr>
          </a:p>
          <a:p>
            <a:pPr marL="171450" marR="0" lvl="0" indent="-171450" algn="l" defTabSz="914400" rtl="0" eaLnBrk="0" fontAlgn="base" latinLnBrk="0" hangingPunct="0">
              <a:lnSpc>
                <a:spcPct val="100000"/>
              </a:lnSpc>
              <a:spcBef>
                <a:spcPct val="30000"/>
              </a:spcBef>
              <a:spcAft>
                <a:spcPct val="0"/>
              </a:spcAft>
              <a:buClr>
                <a:srgbClr val="000000"/>
              </a:buClr>
              <a:buSzPts val="1400"/>
              <a:buFont typeface="Arial"/>
              <a:buChar char="•"/>
              <a:tabLst/>
              <a:defRPr/>
            </a:pPr>
            <a:r>
              <a:rPr lang="en-US" sz="2000" b="1" kern="1200" dirty="0">
                <a:solidFill>
                  <a:schemeClr val="tx1"/>
                </a:solidFill>
                <a:effectLst/>
                <a:latin typeface="Times New Roman"/>
                <a:ea typeface="ＭＳ Ｐゴシック"/>
                <a:cs typeface="Times New Roman"/>
              </a:rPr>
              <a:t>Explain why:</a:t>
            </a:r>
            <a:r>
              <a:rPr lang="en-US" sz="2000" kern="1200" dirty="0">
                <a:solidFill>
                  <a:schemeClr val="tx1"/>
                </a:solidFill>
                <a:effectLst/>
                <a:latin typeface="Times New Roman"/>
                <a:ea typeface="ＭＳ Ｐゴシック"/>
                <a:cs typeface="Times New Roman"/>
              </a:rPr>
              <a:t> Always explain why you are advocating for a certain behavior, if people understand why it is important to do something they are more likely to do it – for example if people understand that washing their hands before eating stops germs getting from their hands onto their food and into their mouths they will more likely remember than if they just know they should wash their hands before eating, but they don’t know why this is important.</a:t>
            </a:r>
          </a:p>
          <a:p>
            <a:pPr marL="171450" marR="0" lvl="0" indent="-171450" algn="l" defTabSz="914400" rtl="0" eaLnBrk="0" fontAlgn="base" latinLnBrk="0" hangingPunct="0">
              <a:lnSpc>
                <a:spcPct val="100000"/>
              </a:lnSpc>
              <a:spcBef>
                <a:spcPct val="30000"/>
              </a:spcBef>
              <a:spcAft>
                <a:spcPct val="0"/>
              </a:spcAft>
              <a:buClr>
                <a:srgbClr val="000000"/>
              </a:buClr>
              <a:buSzPts val="1400"/>
              <a:buFont typeface="Arial"/>
              <a:buChar char="•"/>
              <a:tabLst/>
              <a:defRPr/>
            </a:pPr>
            <a:endParaRPr lang="en-US" sz="2000" kern="1200" dirty="0">
              <a:solidFill>
                <a:schemeClr val="tx1"/>
              </a:solidFill>
              <a:effectLst/>
              <a:latin typeface="Times New Roman"/>
              <a:ea typeface="ＭＳ Ｐゴシック"/>
              <a:cs typeface="Times New Roman"/>
            </a:endParaRPr>
          </a:p>
          <a:p>
            <a:pPr marL="171450" indent="-171450" eaLnBrk="0" fontAlgn="base" hangingPunct="0">
              <a:spcBef>
                <a:spcPct val="30000"/>
              </a:spcBef>
              <a:spcAft>
                <a:spcPct val="0"/>
              </a:spcAft>
              <a:buFont typeface="Arial"/>
              <a:buChar char="•"/>
              <a:defRPr/>
            </a:pPr>
            <a:r>
              <a:rPr lang="en-US" sz="2000" b="1" kern="1200" dirty="0">
                <a:solidFill>
                  <a:schemeClr val="tx1"/>
                </a:solidFill>
                <a:effectLst/>
                <a:latin typeface="Times New Roman"/>
                <a:ea typeface="ＭＳ Ｐゴシック"/>
                <a:cs typeface="Times New Roman"/>
              </a:rPr>
              <a:t>Provide a call to action:</a:t>
            </a:r>
            <a:r>
              <a:rPr lang="en-US" sz="2000" kern="1200" dirty="0">
                <a:solidFill>
                  <a:schemeClr val="tx1"/>
                </a:solidFill>
                <a:effectLst/>
                <a:latin typeface="Times New Roman"/>
                <a:ea typeface="ＭＳ Ｐゴシック"/>
                <a:cs typeface="Times New Roman"/>
              </a:rPr>
              <a:t> </a:t>
            </a:r>
            <a:r>
              <a:rPr lang="en-GB" sz="2000" kern="1200" dirty="0">
                <a:solidFill>
                  <a:schemeClr val="tx1"/>
                </a:solidFill>
                <a:effectLst/>
                <a:latin typeface="Times New Roman"/>
                <a:ea typeface="ＭＳ Ｐゴシック"/>
                <a:cs typeface="Times New Roman"/>
              </a:rPr>
              <a:t>C</a:t>
            </a:r>
            <a:r>
              <a:rPr lang="en-GB" sz="2000" dirty="0"/>
              <a:t>lear and practical action you want people to take.</a:t>
            </a:r>
            <a:r>
              <a:rPr lang="en-GB" sz="2000" baseline="0" dirty="0"/>
              <a:t> </a:t>
            </a:r>
            <a:r>
              <a:rPr lang="en-US" sz="2000" kern="1200" dirty="0">
                <a:solidFill>
                  <a:schemeClr val="tx1"/>
                </a:solidFill>
                <a:effectLst/>
                <a:latin typeface="Times New Roman"/>
                <a:ea typeface="ＭＳ Ｐゴシック"/>
                <a:cs typeface="Times New Roman"/>
              </a:rPr>
              <a:t>Providing a call to action tells community members what they can do to achieve the benefit. This could be ‘wash your hands</a:t>
            </a:r>
            <a:r>
              <a:rPr lang="en-GB" sz="2000" kern="1200" dirty="0">
                <a:solidFill>
                  <a:schemeClr val="tx1"/>
                </a:solidFill>
                <a:effectLst/>
                <a:latin typeface="Times New Roman"/>
                <a:ea typeface="ＭＳ Ｐゴシック"/>
                <a:cs typeface="Times New Roman"/>
              </a:rPr>
              <a:t> to protect against coronavirus’</a:t>
            </a:r>
          </a:p>
          <a:p>
            <a:r>
              <a:rPr lang="en-GB" sz="2000" kern="1200" dirty="0">
                <a:solidFill>
                  <a:schemeClr val="tx1"/>
                </a:solidFill>
                <a:effectLst/>
                <a:latin typeface="Times New Roman"/>
                <a:ea typeface="ＭＳ Ｐゴシック"/>
                <a:cs typeface="Times New Roman"/>
              </a:rPr>
              <a:t> </a:t>
            </a:r>
            <a:endParaRPr lang="en-US" sz="2000" kern="120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b="1" kern="1200" dirty="0">
                <a:solidFill>
                  <a:schemeClr val="tx1"/>
                </a:solidFill>
                <a:effectLst/>
                <a:latin typeface="Times New Roman"/>
                <a:ea typeface="ＭＳ Ｐゴシック"/>
                <a:cs typeface="Times New Roman"/>
              </a:rPr>
              <a:t>Feasibility:</a:t>
            </a:r>
            <a:r>
              <a:rPr lang="en-GB" sz="2000" kern="1200" dirty="0">
                <a:solidFill>
                  <a:schemeClr val="tx1"/>
                </a:solidFill>
                <a:effectLst/>
                <a:latin typeface="Times New Roman"/>
                <a:ea typeface="ＭＳ Ｐゴシック"/>
                <a:cs typeface="Times New Roman"/>
              </a:rPr>
              <a:t> Messages need to provide information that people find useful and/or can act upon. There is no point crafting a message that tells people to do something when the situation on the ground makes it impossible for them to follow that advice.</a:t>
            </a:r>
            <a:r>
              <a:rPr lang="en-GB" sz="2000" dirty="0"/>
              <a:t> The classic is telling people to wash their hands with soap</a:t>
            </a:r>
            <a:r>
              <a:rPr lang="en-GB" sz="2000" baseline="0" dirty="0"/>
              <a:t> </a:t>
            </a:r>
            <a:r>
              <a:rPr lang="en-GB" sz="2000" dirty="0"/>
              <a:t>when there is no soap available. Or telling people living in a refugee camp or slum to maintain a 1-2 metre distance from other people. When we tell people to do something that is not possible for them, they will stop listening to us and feel we do not understand their situation.</a:t>
            </a:r>
            <a:endParaRPr lang="en-GB" sz="2000" dirty="0">
              <a:cs typeface="Calibri"/>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dirty="0"/>
          </a:p>
          <a:p>
            <a:pPr marL="171450" indent="-171450" eaLnBrk="0" fontAlgn="base" hangingPunct="0">
              <a:spcBef>
                <a:spcPct val="30000"/>
              </a:spcBef>
              <a:spcAft>
                <a:spcPct val="0"/>
              </a:spcAft>
              <a:buFont typeface="Arial"/>
              <a:buChar char="•"/>
              <a:defRPr/>
            </a:pPr>
            <a:r>
              <a:rPr lang="en-GB" sz="2000" b="1" dirty="0"/>
              <a:t>Update regularly: </a:t>
            </a:r>
            <a:r>
              <a:rPr lang="en-GB" sz="2000" b="0" dirty="0"/>
              <a:t>It is critical that messages are regularly updated and adapted based on the changing situation and feedback from the community. If people just continue to hear the same information over and over again, they will switch off and stop listening to us.</a:t>
            </a:r>
            <a:r>
              <a:rPr lang="en-GB" dirty="0"/>
              <a:t> </a:t>
            </a:r>
          </a:p>
          <a:p>
            <a:pPr marL="171450" indent="-171450" eaLnBrk="0" fontAlgn="base" hangingPunct="0">
              <a:spcBef>
                <a:spcPct val="30000"/>
              </a:spcBef>
              <a:spcAft>
                <a:spcPct val="0"/>
              </a:spcAft>
              <a:buFont typeface="Arial"/>
              <a:buChar char="•"/>
              <a:defRPr/>
            </a:pPr>
            <a:endParaRPr lang="en-GB" sz="2000" b="1" dirty="0"/>
          </a:p>
          <a:p>
            <a:pPr marL="171450" indent="-171450" eaLnBrk="0" fontAlgn="base" hangingPunct="0">
              <a:spcBef>
                <a:spcPct val="30000"/>
              </a:spcBef>
              <a:spcAft>
                <a:spcPct val="0"/>
              </a:spcAft>
              <a:buFont typeface="Arial"/>
              <a:buChar char="•"/>
              <a:defRPr/>
            </a:pPr>
            <a:r>
              <a:rPr lang="en-GB" sz="2000" b="1" dirty="0"/>
              <a:t>Use trusted and accessible channels – </a:t>
            </a:r>
            <a:r>
              <a:rPr lang="en-GB" sz="2000" b="0" dirty="0"/>
              <a:t>Use the channels and sources of information that communities have access to and trust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857738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b="1" dirty="0"/>
          </a:p>
          <a:p>
            <a:pPr marL="342900" indent="-342900">
              <a:buFont typeface="Arial" panose="020B0604020202020204" pitchFamily="34" charset="0"/>
              <a:buChar char="•"/>
            </a:pPr>
            <a:r>
              <a:rPr lang="en-GB" b="0" dirty="0"/>
              <a:t>These are some of the key questions to consider when choosing a communication channel for sharing information with communities</a:t>
            </a:r>
          </a:p>
          <a:p>
            <a:pPr marL="342900" indent="-342900">
              <a:buFont typeface="Arial" panose="020B0604020202020204" pitchFamily="34" charset="0"/>
              <a:buChar char="•"/>
            </a:pPr>
            <a:endParaRPr lang="en-GB" b="0" dirty="0"/>
          </a:p>
          <a:p>
            <a:pPr marL="0" indent="0">
              <a:buFont typeface="Arial" panose="020B0604020202020204" pitchFamily="34" charset="0"/>
              <a:buNone/>
            </a:pPr>
            <a:r>
              <a:rPr lang="en-GB" b="1" dirty="0"/>
              <a:t>Consider the context and the response</a:t>
            </a:r>
          </a:p>
          <a:p>
            <a:pPr marL="342900" indent="-342900">
              <a:buFont typeface="Arial" panose="020B0604020202020204" pitchFamily="34" charset="0"/>
              <a:buChar char="•"/>
            </a:pPr>
            <a:r>
              <a:rPr lang="en-GB" b="0" dirty="0"/>
              <a:t>In an emergency it is important to select a channel that is either already up and running or can be set up quickly as you will likely have less time and a greater urgency to act. For example, in an epidemic you need to get prevention information out to people quickly to stop the spread of infection so cannot spend three months setting up a new SMS system and collecting telephone numbers</a:t>
            </a:r>
          </a:p>
          <a:p>
            <a:pPr marL="342900" indent="-342900">
              <a:buFont typeface="Arial" panose="020B0604020202020204" pitchFamily="34" charset="0"/>
              <a:buChar char="•"/>
            </a:pPr>
            <a:r>
              <a:rPr lang="en-GB" b="0" dirty="0"/>
              <a:t>It is also important to consider the capacity and budget with the operation. For example, a small operation may struggle to set up and manage a weekly one-hour radio chat show if they have limited staffing and a small budget</a:t>
            </a:r>
          </a:p>
          <a:p>
            <a:pPr marL="342900" indent="-342900">
              <a:buFont typeface="Arial" panose="020B0604020202020204" pitchFamily="34" charset="0"/>
              <a:buChar char="•"/>
            </a:pPr>
            <a:r>
              <a:rPr lang="en-GB" b="0" dirty="0"/>
              <a:t>Can you physically access communities? If not, you need a channel that works remotely not only face to face</a:t>
            </a:r>
          </a:p>
          <a:p>
            <a:pPr marL="342900" indent="-342900">
              <a:buFont typeface="Arial" panose="020B0604020202020204" pitchFamily="34" charset="0"/>
              <a:buChar char="•"/>
            </a:pPr>
            <a:endParaRPr lang="en-GB" b="0" dirty="0"/>
          </a:p>
          <a:p>
            <a:pPr marL="0" indent="0">
              <a:buFont typeface="Arial" panose="020B0604020202020204" pitchFamily="34" charset="0"/>
              <a:buNone/>
            </a:pPr>
            <a:r>
              <a:rPr lang="en-GB" b="1" dirty="0"/>
              <a:t>Consider your communication needs</a:t>
            </a:r>
          </a:p>
          <a:p>
            <a:pPr marL="342900" indent="-342900">
              <a:buFont typeface="Arial" panose="020B0604020202020204" pitchFamily="34" charset="0"/>
              <a:buChar char="•"/>
            </a:pPr>
            <a:r>
              <a:rPr lang="en-GB" b="0" dirty="0"/>
              <a:t>Do you need to collect feedback from people – then the channel needs to support two-way communication</a:t>
            </a:r>
          </a:p>
          <a:p>
            <a:pPr marL="342900" indent="-342900">
              <a:buFont typeface="Arial" panose="020B0604020202020204" pitchFamily="34" charset="0"/>
              <a:buChar char="•"/>
            </a:pPr>
            <a:r>
              <a:rPr lang="en-GB" b="0" dirty="0"/>
              <a:t>Do you need to get information out to large numbers of people over a wide area, for example post-disaster information about staying safe – then your channel needs to have the capacity to reach a lot of people quickly like social media, radio, TV or SMS</a:t>
            </a:r>
          </a:p>
          <a:p>
            <a:pPr marL="342900" indent="-342900">
              <a:buFont typeface="Arial" panose="020B0604020202020204" pitchFamily="34" charset="0"/>
              <a:buChar char="•"/>
            </a:pPr>
            <a:r>
              <a:rPr lang="en-GB" b="0" dirty="0"/>
              <a:t>Do you have sensitive information to discuss – like asking people about protection needs, or vulnerabilities – then you need a channel that is private like a telephone line or face to face in a private place</a:t>
            </a:r>
          </a:p>
          <a:p>
            <a:pPr marL="342900" indent="-342900">
              <a:buFont typeface="Arial" panose="020B0604020202020204" pitchFamily="34" charset="0"/>
              <a:buChar char="•"/>
            </a:pPr>
            <a:r>
              <a:rPr lang="en-GB" b="0" dirty="0"/>
              <a:t>Do you have very detailed, complex information to share such as how vaccines work or the selection criteria for a shelter then you need a channel that can convey detailed information such as leaflets, or radio shows, or face to face (not a short SMS)</a:t>
            </a:r>
          </a:p>
          <a:p>
            <a:pPr marL="342900" indent="-342900">
              <a:buFont typeface="Arial" panose="020B0604020202020204" pitchFamily="34" charset="0"/>
              <a:buChar char="•"/>
            </a:pPr>
            <a:endParaRPr lang="en-GB" b="0" dirty="0"/>
          </a:p>
          <a:p>
            <a:pPr marL="0" indent="0">
              <a:buFont typeface="Arial" panose="020B0604020202020204" pitchFamily="34" charset="0"/>
              <a:buNone/>
            </a:pPr>
            <a:r>
              <a:rPr lang="en-GB" b="1" dirty="0"/>
              <a:t>Consider the community</a:t>
            </a:r>
          </a:p>
          <a:p>
            <a:pPr marL="342900" indent="-342900">
              <a:buFont typeface="Arial" panose="020B0604020202020204" pitchFamily="34" charset="0"/>
              <a:buChar char="•"/>
            </a:pPr>
            <a:r>
              <a:rPr lang="en-GB" b="0" dirty="0"/>
              <a:t>Is the channel accessible to the community? i.e., if you’re using TV, do people have TVs? Or if you’re using leaflets, is there a good level of literacy? If it’s community meetings, can everyone attend?</a:t>
            </a:r>
          </a:p>
          <a:p>
            <a:pPr marL="342900" indent="-342900">
              <a:buFont typeface="Arial" panose="020B0604020202020204" pitchFamily="34" charset="0"/>
              <a:buChar char="•"/>
            </a:pPr>
            <a:r>
              <a:rPr lang="en-GB" b="0" dirty="0"/>
              <a:t>Do people trust the channel - if not, they might not trust the information you share through it</a:t>
            </a:r>
          </a:p>
          <a:p>
            <a:pPr marL="0" indent="0">
              <a:buFont typeface="Arial" panose="020B0604020202020204" pitchFamily="34" charset="0"/>
              <a:buNone/>
            </a:pPr>
            <a:endParaRPr lang="en-GB" b="0" dirty="0"/>
          </a:p>
          <a:p>
            <a:pPr marL="342900" indent="-342900">
              <a:buFont typeface="Arial" panose="020B0604020202020204" pitchFamily="34" charset="0"/>
              <a:buChar cha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434069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7 and share information regularly with communities about the response, using the best approaches for different groups</a:t>
            </a:r>
          </a:p>
          <a:p>
            <a:pPr marL="285750" indent="-285750">
              <a:spcBef>
                <a:spcPct val="50000"/>
              </a:spcBef>
              <a:buFont typeface="Arial" panose="020B0604020202020204" pitchFamily="34" charset="0"/>
              <a:buChar char="•"/>
            </a:pPr>
            <a:endParaRPr lang="en-GB" sz="1800" b="0" kern="1200">
              <a:solidFill>
                <a:schemeClr val="tx1"/>
              </a:solidFill>
              <a:effectLst/>
              <a:latin typeface="Calibri" charset="0"/>
              <a:ea typeface="ＭＳ Ｐゴシック" charset="0"/>
              <a:cs typeface="+mn-cs"/>
            </a:endParaRPr>
          </a:p>
          <a:p>
            <a:r>
              <a:rPr lang="en-GB" sz="1805" b="1" kern="1200">
                <a:solidFill>
                  <a:schemeClr val="tx1"/>
                </a:solidFill>
                <a:effectLst/>
                <a:latin typeface="+mn-lt"/>
                <a:ea typeface="+mn-ea"/>
                <a:cs typeface="+mn-cs"/>
              </a:rPr>
              <a:t>19 Communication methods matrix</a:t>
            </a:r>
          </a:p>
          <a:p>
            <a:r>
              <a:rPr lang="en-GB" sz="1805" kern="1200">
                <a:solidFill>
                  <a:schemeClr val="tx1"/>
                </a:solidFill>
                <a:effectLst/>
                <a:latin typeface="+mn-lt"/>
                <a:ea typeface="+mn-ea"/>
                <a:cs typeface="+mn-cs"/>
              </a:rPr>
              <a:t>Outlines the advantages and disadvantages of different channels of communication, including what channels are best suited for what type of activities and tips for using them.</a:t>
            </a:r>
            <a:r>
              <a:rPr lang="en-GB">
                <a:effectLst/>
              </a:rPr>
              <a:t> Has flow charts to guide you through choosing a channel</a:t>
            </a:r>
          </a:p>
          <a:p>
            <a:endParaRPr lang="en-GB">
              <a:effectLst/>
            </a:endParaRPr>
          </a:p>
          <a:p>
            <a:r>
              <a:rPr lang="en-GB" sz="1805" b="1" kern="1200">
                <a:solidFill>
                  <a:schemeClr val="tx1"/>
                </a:solidFill>
                <a:effectLst/>
                <a:latin typeface="+mn-lt"/>
                <a:ea typeface="+mn-ea"/>
                <a:cs typeface="+mn-cs"/>
              </a:rPr>
              <a:t>14 Q&amp;A sheet for volunteers</a:t>
            </a:r>
          </a:p>
          <a:p>
            <a:r>
              <a:rPr lang="en-GB" sz="1805" kern="1200">
                <a:solidFill>
                  <a:schemeClr val="tx1"/>
                </a:solidFill>
                <a:effectLst/>
                <a:latin typeface="+mn-lt"/>
                <a:ea typeface="+mn-ea"/>
                <a:cs typeface="+mn-cs"/>
              </a:rPr>
              <a:t>A simple frequently asked questions and answer sheet to give to volunteers to help them respond accurately to questions from community members. </a:t>
            </a:r>
          </a:p>
          <a:p>
            <a:endParaRPr lang="en-GB">
              <a:effectLst/>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a:solidFill>
                  <a:schemeClr val="tx1"/>
                </a:solidFill>
                <a:effectLst/>
                <a:latin typeface="+mn-lt"/>
                <a:ea typeface="+mn-ea"/>
                <a:cs typeface="+mn-cs"/>
              </a:rPr>
              <a:t>Tool 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endParaRPr lang="en-GB">
              <a:effectLst/>
            </a:endParaRP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20 Exit strategy guidance</a:t>
            </a:r>
          </a:p>
          <a:p>
            <a:r>
              <a:rPr lang="en-GB" sz="1805" kern="1200">
                <a:solidFill>
                  <a:schemeClr val="tx1"/>
                </a:solidFill>
                <a:effectLst/>
                <a:latin typeface="+mn-lt"/>
                <a:ea typeface="+mn-ea"/>
                <a:cs typeface="+mn-cs"/>
              </a:rPr>
              <a:t>Guidance on engaging communities in planning programme closures, including ensuring they are well informed, can participate in decisions about what happens next, and have opportunities to provide feedback or ask questions. </a:t>
            </a:r>
          </a:p>
          <a:p>
            <a:endParaRPr lang="en-GB" sz="1805" kern="1200">
              <a:solidFill>
                <a:schemeClr val="tx1"/>
              </a:solidFill>
              <a:effectLst/>
              <a:latin typeface="+mn-lt"/>
              <a:ea typeface="+mn-ea"/>
              <a:cs typeface="+mn-cs"/>
            </a:endParaRPr>
          </a:p>
          <a:p>
            <a:endParaRPr lang="en-GB" sz="1805"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55103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 – Chat and verbal</a:t>
            </a:r>
          </a:p>
          <a:p>
            <a:pPr marL="0" lvl="0" indent="0" algn="l" rtl="0">
              <a:lnSpc>
                <a:spcPct val="100000"/>
              </a:lnSpc>
              <a:spcBef>
                <a:spcPts val="0"/>
              </a:spcBef>
              <a:spcAft>
                <a:spcPts val="0"/>
              </a:spcAft>
              <a:buSzPts val="1400"/>
              <a:buNone/>
            </a:pPr>
            <a:endParaRPr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0" b="1" dirty="0">
                <a:latin typeface="Calibri"/>
                <a:ea typeface="Calibri"/>
                <a:cs typeface="Calibri"/>
                <a:sym typeface="Calibri"/>
              </a:rPr>
              <a:t>BEFORE</a:t>
            </a:r>
            <a:r>
              <a:rPr lang="en-GB" sz="1800" b="0" dirty="0">
                <a:latin typeface="Calibri"/>
                <a:ea typeface="Calibri"/>
                <a:cs typeface="Calibri"/>
                <a:sym typeface="Calibri"/>
              </a:rPr>
              <a:t> showing the definition, ask if anyone can explain what community engagement and accountability means to them in their work or sector. </a:t>
            </a:r>
            <a:r>
              <a:rPr lang="en-GB" sz="1800" dirty="0"/>
              <a:t>Ask participants to post in chat or verbally</a:t>
            </a:r>
            <a:endParaRPr lang="en-GB" sz="1800" b="0" dirty="0">
              <a:latin typeface="Calibri"/>
              <a:ea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dirty="0"/>
              <a:t>Show the diagram on the slide, which presents the four core community engagement and accountability approaches, and how they can help us be accountable to the people we serve.</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dirty="0"/>
              <a:t>Read the full definition of CEA from the CEA Guide:</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Community engagement and accountability is a way of working that recognises and values all community members as equal partners, whose diverse needs, priorities, and preferences guide everything we do. We achieve this by integrating meaningful community participation, open and honest communication, and mechanisms to listen to and act on feedback, within our programmes and operations. Evidence, experience, and common sense tells us when we truly engage communities and they play an active role in designing and managing programmes and operations, the outcomes are more effective, sustainable, and of a higher quality.</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Explain:</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ea typeface="Calibri"/>
                <a:cs typeface="Calibri"/>
                <a:sym typeface="Calibri"/>
              </a:rPr>
              <a:t>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solidFill>
                  <a:schemeClr val="dk1"/>
                </a:solidFill>
                <a:latin typeface="Calibri"/>
                <a:cs typeface="Calibri"/>
                <a:sym typeface="Calibri"/>
              </a:rPr>
              <a:t>Open, honest </a:t>
            </a:r>
            <a:r>
              <a:rPr lang="en-GB" sz="2000" b="1" dirty="0">
                <a:latin typeface="Calibri"/>
                <a:cs typeface="Calibri"/>
                <a:sym typeface="Calibri"/>
              </a:rPr>
              <a:t>regular communication </a:t>
            </a:r>
            <a:r>
              <a:rPr lang="en-GB" sz="2000" b="0" dirty="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latin typeface="Calibri"/>
                <a:cs typeface="Calibri"/>
                <a:sym typeface="Calibri"/>
              </a:rPr>
              <a:t>Feedback mechanisms </a:t>
            </a:r>
            <a:r>
              <a:rPr lang="en-GB" sz="2000" b="0" dirty="0">
                <a:latin typeface="Calibri"/>
                <a:cs typeface="Calibri"/>
                <a:sym typeface="Calibri"/>
              </a:rPr>
              <a:t>support us to receive, analyse, respond to, and act on, community questions, complaints, requests, suggestions, beliefs, rumours and praise. This can be about the </a:t>
            </a:r>
            <a:r>
              <a:rPr lang="en-GB" sz="20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i="0" u="none" strike="noStrike" cap="none" dirty="0">
                <a:solidFill>
                  <a:schemeClr val="dk1"/>
                </a:solidFill>
                <a:effectLst/>
                <a:latin typeface="Calibri"/>
                <a:ea typeface="Calibri"/>
                <a:cs typeface="Calibri"/>
                <a:sym typeface="Calibri"/>
              </a:rPr>
              <a:t>Community understanding </a:t>
            </a:r>
            <a:r>
              <a:rPr lang="en-GB" sz="2000" b="0" i="0" u="none" strike="noStrike" cap="none" dirty="0">
                <a:solidFill>
                  <a:schemeClr val="dk1"/>
                </a:solidFill>
                <a:effectLst/>
                <a:latin typeface="Calibri"/>
                <a:ea typeface="Calibri"/>
                <a:cs typeface="Calibri"/>
                <a:sym typeface="Calibri"/>
              </a:rPr>
              <a:t>is about ensuring we </a:t>
            </a:r>
            <a:r>
              <a:rPr lang="en-GB" sz="2000" dirty="0"/>
              <a:t>understand the communities we are working with, including the situation they live in and their needs, priorities, opinions and capacities – and the wider social, cultural, political, economic and environmental influences that affect their lives.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latin typeface="Calibri"/>
                <a:ea typeface="Calibri"/>
                <a:cs typeface="Calibri"/>
                <a:sym typeface="Calibri"/>
              </a:rPr>
              <a:t>Together </a:t>
            </a:r>
            <a:r>
              <a:rPr lang="en-GB" sz="2000" b="0" dirty="0">
                <a:latin typeface="Calibri"/>
                <a:ea typeface="Calibri"/>
                <a:cs typeface="Calibri"/>
                <a:sym typeface="Calibri"/>
              </a:rPr>
              <a:t>these four core community engagement approaches help us to ensure</a:t>
            </a:r>
          </a:p>
          <a:p>
            <a:pPr marL="1714500" lvl="3" indent="-342900" algn="l" rtl="0">
              <a:lnSpc>
                <a:spcPct val="100000"/>
              </a:lnSpc>
              <a:spcBef>
                <a:spcPts val="540"/>
              </a:spcBef>
              <a:spcAft>
                <a:spcPts val="0"/>
              </a:spcAft>
              <a:buClr>
                <a:schemeClr val="dk1"/>
              </a:buClr>
              <a:buSzPts val="1800"/>
              <a:buFont typeface="Arial"/>
              <a:buChar char="•"/>
            </a:pPr>
            <a:r>
              <a:rPr lang="en-GB" dirty="0"/>
              <a:t>The support we provide is relevant, useful and timely and meet people’s needs</a:t>
            </a:r>
          </a:p>
          <a:p>
            <a:pPr marL="1714500" lvl="3" indent="-342900" algn="l" rtl="0">
              <a:lnSpc>
                <a:spcPct val="100000"/>
              </a:lnSpc>
              <a:spcBef>
                <a:spcPts val="540"/>
              </a:spcBef>
              <a:spcAft>
                <a:spcPts val="0"/>
              </a:spcAft>
              <a:buClr>
                <a:schemeClr val="dk1"/>
              </a:buClr>
              <a:buSzPts val="1800"/>
              <a:buFont typeface="Arial"/>
              <a:buChar char="•"/>
            </a:pPr>
            <a:r>
              <a:rPr lang="en-GB" dirty="0"/>
              <a:t>Our programmes and operations are driven and owned by communities </a:t>
            </a:r>
          </a:p>
          <a:p>
            <a:pPr marL="1714500" lvl="3" indent="-342900" algn="l" rtl="0">
              <a:lnSpc>
                <a:spcPct val="100000"/>
              </a:lnSpc>
              <a:spcBef>
                <a:spcPts val="540"/>
              </a:spcBef>
              <a:spcAft>
                <a:spcPts val="0"/>
              </a:spcAft>
              <a:buClr>
                <a:schemeClr val="dk1"/>
              </a:buClr>
              <a:buSzPts val="1800"/>
              <a:buFont typeface="Arial"/>
              <a:buChar char="•"/>
            </a:pPr>
            <a:r>
              <a:rPr lang="en-GB" dirty="0"/>
              <a:t>That we treat community members with dignity and respect, seeing them as equal partners with valuable knowledge and capacities </a:t>
            </a:r>
          </a:p>
          <a:p>
            <a:pPr marL="1714500" lvl="3" indent="-342900" algn="l" rtl="0">
              <a:lnSpc>
                <a:spcPct val="100000"/>
              </a:lnSpc>
              <a:spcBef>
                <a:spcPts val="540"/>
              </a:spcBef>
              <a:spcAft>
                <a:spcPts val="0"/>
              </a:spcAft>
              <a:buClr>
                <a:schemeClr val="dk1"/>
              </a:buClr>
              <a:buSzPts val="1800"/>
              <a:buFont typeface="Arial"/>
              <a:buChar char="•"/>
            </a:pPr>
            <a:r>
              <a:rPr lang="en-GB" dirty="0"/>
              <a:t>Our interventions do not have negative consequences – such as damaging local markets through aid distributions or fuel tensions between different groups</a:t>
            </a:r>
            <a:endParaRPr lang="en-GB" sz="2000" b="0" dirty="0">
              <a:latin typeface="Calibri"/>
              <a:ea typeface="Calibri"/>
              <a:cs typeface="Calibri"/>
              <a:sym typeface="Calibri"/>
            </a:endParaRP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l" rtl="0">
              <a:lnSpc>
                <a:spcPct val="100000"/>
              </a:lnSpc>
              <a:spcBef>
                <a:spcPts val="1000"/>
              </a:spcBef>
              <a:spcAft>
                <a:spcPts val="0"/>
              </a:spcAft>
              <a:buClr>
                <a:schemeClr val="dk1"/>
              </a:buClr>
              <a:buSzPts val="2000"/>
              <a:buFont typeface="Arial"/>
              <a:buChar char="•"/>
            </a:pPr>
            <a:r>
              <a:rPr lang="en-GB" sz="2000" b="1" dirty="0">
                <a:latin typeface="Calibri"/>
                <a:ea typeface="Calibri"/>
                <a:cs typeface="Calibri"/>
                <a:sym typeface="Calibri"/>
              </a:rPr>
              <a:t>A key point to make is that the Red Cross Red Crescent was started to help communities, so if we are not meeting community needs, preferences and priorities, we are not meeting our own mandate.</a:t>
            </a:r>
            <a:endParaRPr lang="en-GB" b="1" dirty="0"/>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398068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80</a:t>
            </a:fld>
            <a:endParaRPr lang="en-US" altLang="ru-RU"/>
          </a:p>
        </p:txBody>
      </p:sp>
    </p:spTree>
    <p:extLst>
      <p:ext uri="{BB962C8B-B14F-4D97-AF65-F5344CB8AC3E}">
        <p14:creationId xmlns:p14="http://schemas.microsoft.com/office/powerpoint/2010/main" val="11119826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Zoom poll</a:t>
            </a:r>
          </a:p>
          <a:p>
            <a:r>
              <a:rPr lang="en-GB" b="1" dirty="0"/>
              <a:t>First explain the levels of participation and then launch the zoom polls to see if participants can correctly guess where different methods fall</a:t>
            </a:r>
          </a:p>
          <a:p>
            <a:endParaRPr lang="en-GB" sz="1804" b="0"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Explain there are different levels of participation the community can have from just being consulted to planning and implementing their own activities. These are:</a:t>
            </a: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1 - Inform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receives information - </a:t>
            </a:r>
            <a:r>
              <a:rPr lang="en-GB" sz="2000" kern="1200" dirty="0">
                <a:solidFill>
                  <a:schemeClr val="tx1"/>
                </a:solidFill>
                <a:effectLst/>
                <a:latin typeface="+mn-lt"/>
                <a:ea typeface="+mn-ea"/>
                <a:cs typeface="+mn-cs"/>
              </a:rPr>
              <a:t>An essential first step but cannot be considered participation by itself, as this is only one-way information sharing.</a:t>
            </a:r>
          </a:p>
          <a:p>
            <a:pPr marL="1718135" lvl="2" indent="-342900">
              <a:buFont typeface="Arial" panose="020B0604020202020204" pitchFamily="34" charset="0"/>
              <a:buChar char="•"/>
            </a:pP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2 - Consult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is asked about their needs, priorities and opinions, but </a:t>
            </a:r>
            <a:r>
              <a:rPr lang="en-GB" sz="2000" kern="1200" dirty="0">
                <a:solidFill>
                  <a:schemeClr val="tx1"/>
                </a:solidFill>
                <a:effectLst/>
                <a:latin typeface="+mn-lt"/>
                <a:ea typeface="+mn-ea"/>
                <a:cs typeface="+mn-cs"/>
              </a:rPr>
              <a:t>answering questions is a limited form of participation as they no involvement in making decisions</a:t>
            </a:r>
            <a:r>
              <a:rPr lang="en-GB" dirty="0">
                <a:effectLst/>
              </a:rPr>
              <a:t> </a:t>
            </a:r>
          </a:p>
          <a:p>
            <a:pPr marL="1718135" lvl="2" indent="-342900">
              <a:buFont typeface="Arial" panose="020B0604020202020204" pitchFamily="34" charset="0"/>
              <a:buChar char="•"/>
            </a:pPr>
            <a:endParaRPr lang="en-GB" sz="48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3 - Involve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provides input to key decisions, however</a:t>
            </a:r>
            <a:r>
              <a:rPr lang="en-GB" sz="2000" kern="1200" dirty="0">
                <a:solidFill>
                  <a:schemeClr val="tx1"/>
                </a:solidFill>
                <a:effectLst/>
                <a:latin typeface="+mn-lt"/>
                <a:ea typeface="+mn-ea"/>
                <a:cs typeface="+mn-cs"/>
              </a:rPr>
              <a:t>, while the community provides input, the organization makes the final decisions</a:t>
            </a:r>
            <a:r>
              <a:rPr lang="en-GB" dirty="0">
                <a:effectLst/>
              </a:rPr>
              <a:t> </a:t>
            </a:r>
          </a:p>
          <a:p>
            <a:pPr marL="1718135" lvl="2" indent="-342900">
              <a:buFont typeface="Arial" panose="020B0604020202020204" pitchFamily="34" charset="0"/>
              <a:buChar char="•"/>
            </a:pPr>
            <a:endParaRPr lang="en-GB" sz="96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4 – Collaborate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and National Society plan and decide together. The National Society still has the final say, but they are much more accountable to the community for decisions made.</a:t>
            </a:r>
          </a:p>
          <a:p>
            <a:pPr marL="1718135" lvl="2" indent="-342900">
              <a:buFont typeface="Arial" panose="020B0604020202020204" pitchFamily="34" charset="0"/>
              <a:buChar char="•"/>
            </a:pPr>
            <a:endParaRPr lang="en-GB" sz="2000" b="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5 – Empower</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plan and manage the project. </a:t>
            </a:r>
            <a:r>
              <a:rPr lang="en-GB" sz="2000" kern="1200" dirty="0">
                <a:solidFill>
                  <a:schemeClr val="tx1"/>
                </a:solidFill>
                <a:effectLst/>
                <a:latin typeface="+mn-lt"/>
                <a:ea typeface="+mn-ea"/>
                <a:cs typeface="+mn-cs"/>
              </a:rPr>
              <a:t>The best form of participation as communities lead projects, with only technical or financial support from the National Society.</a:t>
            </a:r>
          </a:p>
          <a:p>
            <a:endParaRPr lang="en-GB" sz="1804" b="1"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Then launch some Zoom polls to ask people what level of participation the following methods would achieve:</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marR="0" lvl="1" indent="-4572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GB" sz="1804" b="0" i="0" u="none" strike="noStrike" cap="none" dirty="0">
                <a:solidFill>
                  <a:schemeClr val="dk1"/>
                </a:solidFill>
                <a:effectLst/>
                <a:latin typeface="+mn-lt"/>
                <a:ea typeface="Calibri"/>
                <a:cs typeface="Calibri"/>
                <a:sym typeface="Calibri"/>
              </a:rPr>
              <a:t>What level of participation would community committees support?</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Inform</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Consult</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Involve</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1" i="0" u="none" strike="noStrike" cap="none" dirty="0">
                <a:solidFill>
                  <a:schemeClr val="dk1"/>
                </a:solidFill>
                <a:effectLst/>
                <a:latin typeface="+mn-lt"/>
                <a:ea typeface="Calibri"/>
                <a:cs typeface="Calibri"/>
                <a:sym typeface="Calibri"/>
              </a:rPr>
              <a:t>Collaborate</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Empower</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marR="0" lvl="1" indent="-4572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GB" sz="1804" b="0" i="0" u="none" strike="noStrike" cap="none" dirty="0">
                <a:solidFill>
                  <a:schemeClr val="dk1"/>
                </a:solidFill>
                <a:effectLst/>
                <a:latin typeface="+mn-lt"/>
                <a:ea typeface="Calibri"/>
                <a:cs typeface="Calibri"/>
                <a:sym typeface="Calibri"/>
              </a:rPr>
              <a:t>What level of participation would assessments support?</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Inform</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1" i="0" u="none" strike="noStrike" cap="none" dirty="0">
                <a:solidFill>
                  <a:schemeClr val="dk1"/>
                </a:solidFill>
                <a:effectLst/>
                <a:latin typeface="+mn-lt"/>
                <a:ea typeface="Calibri"/>
                <a:cs typeface="Calibri"/>
                <a:sym typeface="Calibri"/>
              </a:rPr>
              <a:t>Consult</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Involve</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Collaborate</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Empower</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marR="0" lvl="1" indent="-457200" algn="l" defTabSz="914400" rtl="0" eaLnBrk="1" fontAlgn="auto" latinLnBrk="0" hangingPunct="1">
              <a:lnSpc>
                <a:spcPct val="100000"/>
              </a:lnSpc>
              <a:spcBef>
                <a:spcPts val="0"/>
              </a:spcBef>
              <a:spcAft>
                <a:spcPts val="0"/>
              </a:spcAft>
              <a:buClr>
                <a:srgbClr val="000000"/>
              </a:buClr>
              <a:buSzPts val="1400"/>
              <a:buFont typeface="+mj-lt"/>
              <a:buAutoNum type="arabicPeriod"/>
              <a:tabLst/>
              <a:defRPr/>
            </a:pPr>
            <a:r>
              <a:rPr lang="en-GB" sz="1804" b="0" i="0" u="none" strike="noStrike" cap="none" dirty="0">
                <a:solidFill>
                  <a:schemeClr val="dk1"/>
                </a:solidFill>
                <a:effectLst/>
                <a:latin typeface="+mn-lt"/>
                <a:ea typeface="Calibri"/>
                <a:cs typeface="Calibri"/>
                <a:sym typeface="Calibri"/>
              </a:rPr>
              <a:t>What level of participation would noticeboards support?</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1" i="0" u="none" strike="noStrike" cap="none" dirty="0">
                <a:solidFill>
                  <a:schemeClr val="dk1"/>
                </a:solidFill>
                <a:effectLst/>
                <a:latin typeface="+mn-lt"/>
                <a:ea typeface="Calibri"/>
                <a:cs typeface="Calibri"/>
                <a:sym typeface="Calibri"/>
              </a:rPr>
              <a:t>Inform</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Consult</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Involve</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Collaborate</a:t>
            </a:r>
          </a:p>
          <a:p>
            <a:pPr marL="1832435" marR="0" lvl="2"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Empower</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Then show the examples on the slide and explain if anyone got any wrong.</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0" indent="0">
              <a:buFontTx/>
              <a:buNone/>
            </a:pPr>
            <a:r>
              <a:rPr lang="en-GB" b="1" dirty="0"/>
              <a:t>Noticeboards, loudspeakers or radio spots</a:t>
            </a:r>
          </a:p>
          <a:p>
            <a:pPr marL="342900" indent="-342900">
              <a:buFontTx/>
              <a:buChar char="-"/>
            </a:pPr>
            <a:r>
              <a:rPr lang="en-GB" b="0" dirty="0"/>
              <a:t>Inform as these are only one way information sharing with no opportunity for a discussion </a:t>
            </a:r>
          </a:p>
          <a:p>
            <a:endParaRPr lang="en-GB" b="0" dirty="0"/>
          </a:p>
          <a:p>
            <a:r>
              <a:rPr lang="en-GB" b="1" dirty="0"/>
              <a:t>Assessments or polls on social media</a:t>
            </a:r>
          </a:p>
          <a:p>
            <a:pPr marL="342900" indent="-342900">
              <a:buFontTx/>
              <a:buChar char="-"/>
            </a:pPr>
            <a:r>
              <a:rPr lang="en-GB" b="0" dirty="0"/>
              <a:t>Consult as you are asking people about their needs, priorities and opinions </a:t>
            </a:r>
          </a:p>
          <a:p>
            <a:pPr marL="342900" indent="-342900">
              <a:buFontTx/>
              <a:buChar char="-"/>
            </a:pPr>
            <a:endParaRPr lang="en-GB" b="0" dirty="0"/>
          </a:p>
          <a:p>
            <a:r>
              <a:rPr lang="en-GB" b="1" dirty="0"/>
              <a:t>Community meetings or FGDs</a:t>
            </a:r>
          </a:p>
          <a:p>
            <a:pPr marL="342900" indent="-342900">
              <a:buFontTx/>
              <a:buChar char="-"/>
            </a:pPr>
            <a:r>
              <a:rPr lang="en-GB" b="0" dirty="0"/>
              <a:t>Involve as you are consulting communities about key decisions or issues, provided the meetings have two way discussion of course</a:t>
            </a:r>
          </a:p>
          <a:p>
            <a:pPr marL="342900" indent="-342900">
              <a:buFontTx/>
              <a:buChar char="-"/>
            </a:pPr>
            <a:endParaRPr lang="en-GB" b="0" dirty="0"/>
          </a:p>
          <a:p>
            <a:r>
              <a:rPr lang="en-GB" b="1" dirty="0"/>
              <a:t>Community committees or using participatory approaches to selection criteria</a:t>
            </a:r>
          </a:p>
          <a:p>
            <a:pPr marL="342900" indent="-342900">
              <a:buFontTx/>
              <a:buChar char="-"/>
            </a:pPr>
            <a:r>
              <a:rPr lang="en-GB" b="0" dirty="0"/>
              <a:t>Collaborate as you are making decisions together, of course providing the committee is doing a good job as the bridge between the operation and the wider community </a:t>
            </a:r>
          </a:p>
          <a:p>
            <a:pPr marL="342900" indent="-342900">
              <a:buFontTx/>
              <a:buChar cha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Community-led solutions or action plans</a:t>
            </a:r>
          </a:p>
          <a:p>
            <a:pPr marL="342900" indent="-342900">
              <a:buFontTx/>
              <a:buChar char="-"/>
            </a:pPr>
            <a:r>
              <a:rPr lang="en-GB" b="0" dirty="0"/>
              <a:t>Empower because you are providing community groups with the resources and knowledge to lead their own activities and make decisions about how best to implement </a:t>
            </a:r>
          </a:p>
          <a:p>
            <a:pPr marL="342900" indent="-342900">
              <a:buFontTx/>
              <a:buChar char="-"/>
            </a:pPr>
            <a:endParaRPr lang="en-GB" b="0" dirty="0"/>
          </a:p>
          <a:p>
            <a:endParaRPr lang="en-GB" b="0" dirty="0"/>
          </a:p>
          <a:p>
            <a:br>
              <a:rPr lang="en-GB" b="0" dirty="0"/>
            </a:b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55136812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r>
              <a:rPr lang="en-GB" sz="1800" b="1" kern="1200" dirty="0">
                <a:solidFill>
                  <a:schemeClr val="tx1"/>
                </a:solidFill>
                <a:effectLst/>
                <a:latin typeface="+mn-lt"/>
                <a:ea typeface="+mn-ea"/>
                <a:cs typeface="+mn-cs"/>
              </a:rPr>
              <a:t>CEA Minimum Action in Emergencies #8: </a:t>
            </a:r>
            <a:r>
              <a:rPr lang="en-GB" sz="1805" b="1" kern="1200" dirty="0">
                <a:solidFill>
                  <a:schemeClr val="tx1"/>
                </a:solidFill>
                <a:effectLst/>
                <a:latin typeface="+mn-lt"/>
                <a:ea typeface="+mn-ea"/>
                <a:cs typeface="+mn-cs"/>
              </a:rPr>
              <a:t>Support community participation in making decisions about the response</a:t>
            </a:r>
          </a:p>
          <a:p>
            <a:r>
              <a:rPr lang="en-GB" sz="1805" kern="1200" dirty="0">
                <a:solidFill>
                  <a:schemeClr val="tx1"/>
                </a:solidFill>
                <a:effectLst/>
                <a:latin typeface="+mn-lt"/>
                <a:ea typeface="+mn-ea"/>
                <a:cs typeface="+mn-cs"/>
              </a:rPr>
              <a:t>Participation leads to better operations by ensuring the community and the National Society work together to overcome any problems that arise. Not engaging communities leads to a top-down approach, lack of trust, and potential security and access issues.</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Involve the community in making key decisions </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Involve communities in decisions about the operation</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Establish approaches, such as regular community meetings or focus group discussions, to involve the community in key decisions about the operation. Consult a representative cross-section of the community including men, women, and any marginalized groups. </a:t>
            </a:r>
          </a:p>
          <a:p>
            <a:pPr marL="1030517" lvl="1" indent="-342900">
              <a:buFont typeface="Arial" panose="020B0604020202020204" pitchFamily="34" charset="0"/>
              <a:buChar char="•"/>
            </a:pPr>
            <a:r>
              <a:rPr lang="en-GB" b="0" dirty="0"/>
              <a:t>Communities should have an opportunity to be involved in key decisions about the operation – these are the same topics we discussed in the last section on communication and includes: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How activities should be implemented, including who should do what, where, when, for how long, etc</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Locations and designs for any construction or installations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Selection criteria, targeting, and distribution processes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Decisions about which activities to keep or cut – for example when the operation is winding down, or there are budget constraints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Any changes to the programme, including activities, timeline etc</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How to overcome challenges, including delays, funding constraints or activities not working</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Issues raised through community feedback and how to act on them</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Operation closure</a:t>
            </a:r>
            <a:endParaRPr lang="en-GB" b="0" dirty="0"/>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Enable active community participation in managing and guiding the operation, including supporting community-led activities and solutions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Establish mechanisms to hand over more decision-making power to communities, for example through community committees or supporting community-led action plans.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Check that the committee is trusted and performing its role as the bridge between the community and the National Society.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Plan the exit with communities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Organise planning meetings with community representatives and members to discuss what should happen after the operation ends and agree an exit plan.</a:t>
            </a:r>
          </a:p>
          <a:p>
            <a:pPr>
              <a:spcBef>
                <a:spcPct val="50000"/>
              </a:spcBef>
            </a:pPr>
            <a:endParaRPr lang="en-GB" sz="1800" b="1" dirty="0">
              <a:latin typeface="Calibri" charset="0"/>
              <a:ea typeface="ＭＳ Ｐゴシック" charset="0"/>
            </a:endParaRPr>
          </a:p>
          <a:p>
            <a:pPr>
              <a:spcBef>
                <a:spcPct val="50000"/>
              </a:spcBef>
            </a:pPr>
            <a:endParaRPr lang="en-GB" sz="1800" b="1"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2884536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8 and support community participation in making decisions about the response</a:t>
            </a:r>
          </a:p>
          <a:p>
            <a:pPr marL="285750" indent="-285750">
              <a:spcBef>
                <a:spcPct val="50000"/>
              </a:spcBef>
              <a:buFont typeface="Arial" panose="020B0604020202020204" pitchFamily="34" charset="0"/>
              <a:buChar char="•"/>
            </a:pPr>
            <a:endParaRPr lang="en-GB" sz="1800" b="0" kern="1200">
              <a:solidFill>
                <a:schemeClr val="tx1"/>
              </a:solidFill>
              <a:effectLst/>
              <a:latin typeface="Calibri" charset="0"/>
              <a:ea typeface="ＭＳ Ｐゴシック" charset="0"/>
              <a:cs typeface="+mn-cs"/>
            </a:endParaRPr>
          </a:p>
          <a:p>
            <a:r>
              <a:rPr lang="en-US" sz="1805" b="1" kern="1200">
                <a:solidFill>
                  <a:schemeClr val="tx1"/>
                </a:solidFill>
                <a:effectLst/>
                <a:latin typeface="+mn-lt"/>
                <a:ea typeface="+mn-ea"/>
                <a:cs typeface="+mn-cs"/>
              </a:rPr>
              <a:t>17 Community meetings tool</a:t>
            </a:r>
          </a:p>
          <a:p>
            <a:r>
              <a:rPr lang="en-GB" sz="1805" kern="1200">
                <a:solidFill>
                  <a:schemeClr val="tx1"/>
                </a:solidFill>
                <a:effectLst/>
                <a:latin typeface="+mn-lt"/>
                <a:ea typeface="+mn-ea"/>
                <a:cs typeface="+mn-cs"/>
              </a:rPr>
              <a:t>Guidance on running an effective community meeting, including organization, how to document questions and feedback, and potential challenges and how to mitigate these.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20 Exit strategy guidance</a:t>
            </a:r>
          </a:p>
          <a:p>
            <a:r>
              <a:rPr lang="en-GB" sz="1805" kern="1200">
                <a:solidFill>
                  <a:schemeClr val="tx1"/>
                </a:solidFill>
                <a:effectLst/>
                <a:latin typeface="+mn-lt"/>
                <a:ea typeface="+mn-ea"/>
                <a:cs typeface="+mn-cs"/>
              </a:rPr>
              <a:t>Guidance on engaging communities in planning programme closures, including ensuring they are well informed, can participate in decisions about what happens next, and have opportunities to provide feedback or ask questions.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16 FGD Guide</a:t>
            </a:r>
          </a:p>
          <a:p>
            <a:r>
              <a:rPr lang="en-GB" sz="1805" kern="120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a:solidFill>
                <a:schemeClr val="tx1"/>
              </a:solidFill>
              <a:effectLst/>
              <a:latin typeface="+mn-lt"/>
              <a:ea typeface="+mn-ea"/>
              <a:cs typeface="+mn-cs"/>
            </a:endParaRPr>
          </a:p>
          <a:p>
            <a:endParaRPr lang="en-GB" sz="1805"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5019438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264149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 Chat and verbal</a:t>
            </a:r>
            <a:endParaRPr dirty="0"/>
          </a:p>
          <a:p>
            <a:pPr marL="0" lvl="0" indent="0" algn="l" rtl="0">
              <a:spcBef>
                <a:spcPts val="542"/>
              </a:spcBef>
              <a:spcAft>
                <a:spcPts val="0"/>
              </a:spcAft>
              <a:buNone/>
            </a:pPr>
            <a:endParaRPr dirty="0"/>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FIRST</a:t>
            </a:r>
            <a:r>
              <a:rPr lang="en-GB" sz="1804" b="0" i="0" u="none" strike="noStrike" dirty="0">
                <a:solidFill>
                  <a:schemeClr val="dk1"/>
                </a:solidFill>
                <a:latin typeface="Calibri"/>
                <a:ea typeface="Calibri"/>
                <a:cs typeface="Calibri"/>
                <a:sym typeface="Calibri"/>
              </a:rPr>
              <a:t> ask if anyone can explain what a feedback mechanism is. Participants can respond on chat or verbally – try to encourage people to speak</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Show the circle diagram and explain </a:t>
            </a:r>
            <a:r>
              <a:rPr lang="en-GB" sz="2000" dirty="0">
                <a:solidFill>
                  <a:schemeClr val="lt1"/>
                </a:solidFill>
                <a:latin typeface="Open Sans"/>
                <a:ea typeface="Open Sans"/>
                <a:cs typeface="Open Sans"/>
                <a:sym typeface="Open Sans"/>
              </a:rPr>
              <a:t>A feedback mechanism is comprised of the tools and processes that </a:t>
            </a:r>
            <a:r>
              <a:rPr lang="en-GB" sz="2000" b="1" dirty="0">
                <a:solidFill>
                  <a:schemeClr val="accent4"/>
                </a:solidFill>
                <a:latin typeface="Open Sans"/>
                <a:ea typeface="Open Sans"/>
                <a:cs typeface="Open Sans"/>
                <a:sym typeface="Open Sans"/>
              </a:rPr>
              <a:t>enables community feedback to be received, analysed, shared, acted on, and a response provided</a:t>
            </a:r>
            <a:r>
              <a:rPr lang="en-GB" sz="2000" dirty="0">
                <a:solidFill>
                  <a:schemeClr val="accent4"/>
                </a:solidFill>
                <a:latin typeface="Open Sans"/>
                <a:ea typeface="Open Sans"/>
                <a:cs typeface="Open Sans"/>
                <a:sym typeface="Open Sans"/>
              </a:rPr>
              <a:t> </a:t>
            </a:r>
            <a:r>
              <a:rPr lang="en-GB" sz="2000" dirty="0">
                <a:solidFill>
                  <a:schemeClr val="lt1"/>
                </a:solidFill>
                <a:latin typeface="Open Sans"/>
                <a:ea typeface="Open Sans"/>
                <a:cs typeface="Open Sans"/>
                <a:sym typeface="Open Sans"/>
              </a:rPr>
              <a:t>to the community explaining what action has been taken</a:t>
            </a:r>
          </a:p>
          <a:p>
            <a:pPr marL="800100" lvl="1" indent="-342900" algn="l" rtl="0">
              <a:spcBef>
                <a:spcPts val="541"/>
              </a:spcBef>
              <a:spcAft>
                <a:spcPts val="0"/>
              </a:spcAft>
              <a:buFont typeface="Arial" panose="020B0604020202020204" pitchFamily="34" charset="0"/>
              <a:buChar char="•"/>
            </a:pPr>
            <a:r>
              <a:rPr lang="en-GB" sz="1100" dirty="0">
                <a:solidFill>
                  <a:schemeClr val="lt1"/>
                </a:solidFill>
                <a:latin typeface="Open Sans"/>
                <a:ea typeface="Open Sans"/>
                <a:cs typeface="Open Sans"/>
                <a:sym typeface="Open Sans"/>
              </a:rPr>
              <a:t>Explain feedback mechanisms can be </a:t>
            </a:r>
            <a:r>
              <a:rPr lang="en-GB" sz="1100" b="1" i="0" u="none" strike="noStrike" cap="none" dirty="0">
                <a:solidFill>
                  <a:schemeClr val="dk1"/>
                </a:solidFill>
                <a:effectLst/>
                <a:latin typeface="+mn-lt"/>
                <a:ea typeface="Calibri"/>
                <a:cs typeface="Calibri"/>
                <a:sym typeface="Calibri"/>
              </a:rPr>
              <a:t>reactive </a:t>
            </a:r>
            <a:r>
              <a:rPr lang="en-GB" sz="1100" b="0" i="0" u="none" strike="noStrike" cap="none" dirty="0">
                <a:solidFill>
                  <a:schemeClr val="dk1"/>
                </a:solidFill>
                <a:effectLst/>
                <a:latin typeface="+mn-lt"/>
                <a:ea typeface="Calibri"/>
                <a:cs typeface="Calibri"/>
                <a:sym typeface="Calibri"/>
              </a:rPr>
              <a:t>where people come to us when they have feedback to share (e.g., a telephone hotline), or </a:t>
            </a:r>
            <a:r>
              <a:rPr lang="en-GB" sz="1100" b="1" i="0" u="none" strike="noStrike" cap="none" dirty="0">
                <a:solidFill>
                  <a:schemeClr val="dk1"/>
                </a:solidFill>
                <a:effectLst/>
                <a:latin typeface="+mn-lt"/>
                <a:ea typeface="Calibri"/>
                <a:cs typeface="Calibri"/>
                <a:sym typeface="Calibri"/>
              </a:rPr>
              <a:t>proactive</a:t>
            </a:r>
            <a:r>
              <a:rPr lang="en-GB" sz="1100" b="0" i="0" u="none" strike="noStrike" cap="none" dirty="0">
                <a:solidFill>
                  <a:schemeClr val="dk1"/>
                </a:solidFill>
                <a:effectLst/>
                <a:latin typeface="+mn-lt"/>
                <a:ea typeface="Calibri"/>
                <a:cs typeface="Calibri"/>
                <a:sym typeface="Calibri"/>
              </a:rPr>
              <a:t>, where we actively solicit feedback (e.g., focus group discussions). </a:t>
            </a:r>
          </a:p>
          <a:p>
            <a:pPr marL="800100" lvl="1" indent="-342900" algn="l" rtl="0">
              <a:spcBef>
                <a:spcPts val="541"/>
              </a:spcBef>
              <a:spcAft>
                <a:spcPts val="0"/>
              </a:spcAft>
              <a:buFont typeface="Arial" panose="020B0604020202020204" pitchFamily="34" charset="0"/>
              <a:buChar char="•"/>
            </a:pPr>
            <a:r>
              <a:rPr lang="en-GB" sz="1100" b="0" i="0" u="none" strike="noStrike" cap="none" dirty="0">
                <a:solidFill>
                  <a:schemeClr val="dk1"/>
                </a:solidFill>
                <a:effectLst/>
                <a:latin typeface="+mn-lt"/>
                <a:ea typeface="Calibri"/>
                <a:cs typeface="Calibri"/>
                <a:sym typeface="Calibri"/>
              </a:rPr>
              <a:t>There are pros and cons of both types of mechanism, but both are important and the best feedback mechanisms will use a mix of proactive and reactive method</a:t>
            </a:r>
            <a:endParaRPr lang="en-GB" sz="1100" dirty="0"/>
          </a:p>
          <a:p>
            <a:pPr marL="0" lvl="0" indent="0" algn="l" rtl="0">
              <a:spcBef>
                <a:spcPts val="541"/>
              </a:spcBef>
              <a:spcAft>
                <a:spcPts val="0"/>
              </a:spcAft>
              <a:buNone/>
            </a:pPr>
            <a:endParaRPr lang="en-GB" sz="1804" b="0"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SECOND </a:t>
            </a:r>
            <a:r>
              <a:rPr lang="en-GB" sz="1804" b="0" i="0" u="none" strike="noStrike" dirty="0">
                <a:solidFill>
                  <a:schemeClr val="dk1"/>
                </a:solidFill>
                <a:latin typeface="Calibri"/>
                <a:ea typeface="Calibri"/>
                <a:cs typeface="Calibri"/>
                <a:sym typeface="Calibri"/>
              </a:rPr>
              <a:t>ask participants to share reasons why they think feedback mechanisms are important. They can type answers in chat</a:t>
            </a:r>
          </a:p>
          <a:p>
            <a:pPr marL="800100" lvl="1" indent="-342900" algn="l" rtl="0">
              <a:spcBef>
                <a:spcPts val="1000"/>
              </a:spcBef>
              <a:spcAft>
                <a:spcPts val="0"/>
              </a:spcAft>
              <a:buClr>
                <a:schemeClr val="dk1"/>
              </a:buClr>
              <a:buSzPts val="2000"/>
              <a:buFont typeface="Arial"/>
              <a:buChar char="•"/>
            </a:pPr>
            <a:r>
              <a:rPr lang="en-GB" sz="2000" b="0" dirty="0">
                <a:latin typeface="Calibri"/>
                <a:cs typeface="Calibri"/>
                <a:sym typeface="Calibri"/>
              </a:rPr>
              <a:t>Reasons include:</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help us improve the impact of our work by identifying areas for improvement and supporting us to be more responsive to community needs, which saves us funding and resources in the long term </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Listening to and acting on feedback is essential for building trust with people</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act as an early warning system by helping us to address problems before they escalate and threaten implementation or the safety and access of our teams.</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provide a way for communities to safely report cases of sexual exploitation and abuse or corruption by our staff and volunteers</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provide volunteers with somewhere they can refer difficult questions or complaints they can’t easily answer</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have a right to complain, and we have a responsibility to listen – it’s in the Movement Code of Conduct, Principles and Rules for Humanitarian Action and the resolution on community engagement and accountability.</a:t>
            </a:r>
          </a:p>
          <a:p>
            <a:pPr marL="342900" lvl="0" indent="-342900" algn="l" rtl="0">
              <a:spcBef>
                <a:spcPts val="541"/>
              </a:spcBef>
              <a:spcAft>
                <a:spcPts val="0"/>
              </a:spcAft>
              <a:buFont typeface="Arial" panose="020B0604020202020204" pitchFamily="34" charset="0"/>
              <a:buChar char="•"/>
            </a:pPr>
            <a:endParaRPr lang="en-GB" sz="1804" b="1"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THIRD </a:t>
            </a:r>
            <a:r>
              <a:rPr lang="en-GB" sz="1804" b="0" i="0" u="none" strike="noStrike" dirty="0">
                <a:solidFill>
                  <a:schemeClr val="dk1"/>
                </a:solidFill>
                <a:latin typeface="Calibri"/>
                <a:ea typeface="Calibri"/>
                <a:cs typeface="Calibri"/>
                <a:sym typeface="Calibri"/>
              </a:rPr>
              <a:t>ask participants if they can share any examples of feedback mechanisms they have been involved in. Ask for 1-2 verbal responses here on:</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How did the mechanism work? </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What were the benefits?</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What challenges did they face?</a:t>
            </a:r>
            <a:endParaRPr lang="en-GB" sz="1804" b="1"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endParaRPr lang="en-GB" sz="1804" b="1"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Ask</a:t>
            </a:r>
            <a:r>
              <a:rPr lang="en-GB" sz="1804" b="0" i="0" u="none" strike="noStrike" dirty="0">
                <a:solidFill>
                  <a:schemeClr val="dk1"/>
                </a:solidFill>
                <a:latin typeface="Calibri"/>
                <a:ea typeface="Calibri"/>
                <a:cs typeface="Calibri"/>
                <a:sym typeface="Calibri"/>
              </a:rPr>
              <a:t> participants to share why they think we need feedback mechanisms in responses?</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dirty="0">
                <a:solidFill>
                  <a:schemeClr val="dk1"/>
                </a:solidFill>
                <a:latin typeface="Calibri"/>
                <a:ea typeface="Calibri"/>
                <a:cs typeface="Calibri"/>
                <a:sym typeface="Calibri"/>
              </a:rPr>
              <a:t>Here are some examples from the CEA Guide, these can be changed for ones from your NS or region</a:t>
            </a:r>
          </a:p>
          <a:p>
            <a:pPr marL="0" lvl="0" indent="0" algn="l" rtl="0">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cap="none" dirty="0">
                <a:solidFill>
                  <a:schemeClr val="dk1"/>
                </a:solidFill>
                <a:effectLst/>
                <a:latin typeface="+mn-lt"/>
                <a:ea typeface="Calibri"/>
                <a:cs typeface="Calibri"/>
                <a:sym typeface="Calibri"/>
              </a:rPr>
              <a:t>Bahamas Red Cross set up a hotline for hurricane response</a:t>
            </a:r>
          </a:p>
          <a:p>
            <a:pPr marL="0" lvl="0" indent="0" algn="l" rtl="0">
              <a:spcBef>
                <a:spcPts val="541"/>
              </a:spcBef>
              <a:spcAft>
                <a:spcPts val="0"/>
              </a:spcAft>
              <a:buFont typeface="Arial" panose="020B0604020202020204" pitchFamily="34" charset="0"/>
              <a:buNone/>
            </a:pPr>
            <a:r>
              <a:rPr lang="en-GB" sz="1804" b="0" i="0" u="none" strike="noStrike" cap="none" dirty="0">
                <a:solidFill>
                  <a:schemeClr val="dk1"/>
                </a:solidFill>
                <a:effectLst/>
                <a:latin typeface="+mn-lt"/>
                <a:ea typeface="Calibri"/>
                <a:cs typeface="Calibri"/>
                <a:sym typeface="Calibri"/>
              </a:rPr>
              <a:t>Bahamas Red Cross Society (BRCS), with support from IFRC, established a toll-free, anonymous, and confidential telephone hotline to respond to feedback as part of the response to Hurricane Dorian. The hotline is open from 9.30am to 4.00pm Monday to Friday and operated by three staff in English and Creole. Initially, the hotline was set up to respond to issues related to prepaid visa cards distributed as part of the hurricane response and was operated across several mobile phones, held by BRCS and IFRC staff. However, the line proved so popular that it was upgraded to one toll free hotline that could receive multiple calls at once to ensure no call was left unanswered. The aim of the hotline is to solve each case during the call and several measures have been put in place to support this, including training for all hotline operators, development of standard operating procedures, providing hotline officers with briefings and presentations from programme staff, and preparing and regularly updating Q&amp;As. To ensure all feedback is tracked and analysed, BRCS tried several different ways of documenting feedback, including Excel and Kobo Toolbox, but finally found a digital feedback form worked best as it allowed feedback to be logged in one place, regardless of the channel used. Other good practices include establishing clear internal and external referral pathways for feedback that can’t be responded to immediately and separate databases for storing sensitive feedback, which is then handled by PGI staff. All feedback is analysed and shared on a database, which can also be seen by the public. Feedback reports are shared internally and discussed in coordination meetings and follow up discussions are held in community meetings and through focus group discussions. </a:t>
            </a:r>
          </a:p>
          <a:p>
            <a:pPr marL="0" lvl="0" indent="0" algn="l" rtl="0">
              <a:spcBef>
                <a:spcPts val="541"/>
              </a:spcBef>
              <a:spcAft>
                <a:spcPts val="0"/>
              </a:spcAft>
              <a:buFont typeface="Arial" panose="020B0604020202020204" pitchFamily="34" charset="0"/>
              <a:buNone/>
            </a:pPr>
            <a:endParaRPr lang="en-GB" sz="1804" b="0" i="0" u="none" strike="noStrike" cap="none" dirty="0">
              <a:solidFill>
                <a:schemeClr val="dk1"/>
              </a:solidFill>
              <a:effectLst/>
              <a:latin typeface="+mn-lt"/>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cap="none" dirty="0">
                <a:solidFill>
                  <a:schemeClr val="dk1"/>
                </a:solidFill>
                <a:effectLst/>
                <a:latin typeface="+mn-lt"/>
                <a:ea typeface="Calibri"/>
                <a:cs typeface="Calibri"/>
                <a:sym typeface="Calibri"/>
              </a:rPr>
              <a:t>COVID-19 vaccine perception surveys</a:t>
            </a:r>
          </a:p>
          <a:p>
            <a:pPr marL="0" lvl="0" indent="0" algn="l" rtl="0">
              <a:spcBef>
                <a:spcPts val="541"/>
              </a:spcBef>
              <a:spcAft>
                <a:spcPts val="0"/>
              </a:spcAft>
              <a:buFont typeface="Arial" panose="020B0604020202020204" pitchFamily="34" charset="0"/>
              <a:buNone/>
            </a:pPr>
            <a:r>
              <a:rPr lang="en-GB" sz="2000" b="0" dirty="0">
                <a:latin typeface="+mn-lt"/>
                <a:ea typeface="Calibri"/>
                <a:cs typeface="Calibri"/>
                <a:sym typeface="Calibri"/>
              </a:rPr>
              <a:t>National Societies and IFRC around the world </a:t>
            </a:r>
            <a:r>
              <a:rPr lang="en-GB" sz="1804" b="0" i="0" u="none" strike="noStrike" cap="none" dirty="0">
                <a:solidFill>
                  <a:schemeClr val="dk1"/>
                </a:solidFill>
                <a:effectLst/>
                <a:latin typeface="Calibri"/>
                <a:ea typeface="Calibri"/>
                <a:cs typeface="Calibri"/>
                <a:sym typeface="Calibri"/>
              </a:rPr>
              <a:t>have conduced surveys of community perceptions of COVID-19 to understand the communities’ knowledge, questions and communication preferences around COVID-19 and COVID-19 vaccines. This understanding and insights guides health approaches and builds trust in vaccines as our approaches and risk communication is responding to real concerns in the community. </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dirty="0">
                <a:solidFill>
                  <a:schemeClr val="dk1"/>
                </a:solidFill>
                <a:latin typeface="+mn-lt"/>
                <a:ea typeface="Calibri"/>
                <a:cs typeface="Calibri"/>
                <a:sym typeface="Calibri"/>
              </a:rPr>
              <a:t>A helpdesk helps support distributions of relief items in Ethiopia</a:t>
            </a:r>
          </a:p>
          <a:p>
            <a:pPr marL="0" lvl="0" indent="0" algn="l" rtl="0">
              <a:spcBef>
                <a:spcPts val="541"/>
              </a:spcBef>
              <a:spcAft>
                <a:spcPts val="0"/>
              </a:spcAft>
              <a:buFont typeface="Arial" panose="020B0604020202020204" pitchFamily="34" charset="0"/>
              <a:buNone/>
            </a:pPr>
            <a:r>
              <a:rPr lang="en-GB" sz="1804" b="0" i="0" u="none" strike="noStrike" dirty="0">
                <a:solidFill>
                  <a:schemeClr val="dk1"/>
                </a:solidFill>
                <a:latin typeface="+mn-lt"/>
                <a:ea typeface="Calibri"/>
                <a:cs typeface="Calibri"/>
                <a:sym typeface="Calibri"/>
              </a:rPr>
              <a:t>The Ethiopian Red Cross Society (ERCS), with support from Canadian Red Cross, used a drought response to try new approaches to managing community feedback. The National Society added a feedback desk to their distribution plans. Community members were informed about the desk prior to distributions and volunteers trained on how to collect and respond to feedback, questions, and complaints and how to log these so they could be analysed later. A system was also put in place to follow up on issues during monthly monitoring field visits. A common complaint was that the support provided was inadequate, so ERCS was able to use this feedback to justify an increase to the amount provided to each household. The National Society also took the opportunity to explain the selection criteria again and the limitations in funding faced</a:t>
            </a:r>
            <a:endParaRPr lang="en-GB" sz="1804" b="0" i="0" u="none" strike="noStrike" dirty="0">
              <a:solidFill>
                <a:schemeClr val="dk1"/>
              </a:solidFill>
              <a:latin typeface="Calibri"/>
              <a:ea typeface="Calibri"/>
              <a:cs typeface="Calibri"/>
              <a:sym typeface="Calibri"/>
            </a:endParaRPr>
          </a:p>
          <a:p>
            <a:pPr marL="0" lvl="0" indent="0" algn="l" rtl="0">
              <a:spcBef>
                <a:spcPts val="541"/>
              </a:spcBef>
              <a:spcAft>
                <a:spcPts val="0"/>
              </a:spcAft>
              <a:buNone/>
            </a:pPr>
            <a:endParaRPr lang="en-GB" sz="1804" b="0" i="0" u="none" strike="noStrike" dirty="0">
              <a:solidFill>
                <a:schemeClr val="dk1"/>
              </a:solidFill>
              <a:latin typeface="Calibri"/>
              <a:cs typeface="Calibri"/>
              <a:sym typeface="Calibri"/>
            </a:endParaRPr>
          </a:p>
          <a:p>
            <a:pPr marL="0" lvl="0" indent="0" algn="l" rtl="0">
              <a:spcBef>
                <a:spcPts val="541"/>
              </a:spcBef>
              <a:spcAft>
                <a:spcPts val="0"/>
              </a:spcAft>
              <a:buNone/>
            </a:pPr>
            <a:endParaRPr dirty="0"/>
          </a:p>
        </p:txBody>
      </p:sp>
      <p:sp>
        <p:nvSpPr>
          <p:cNvPr id="319" name="Google Shape;3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Tx/>
                <a:buFontTx/>
                <a:buNone/>
                <a:tabLst/>
                <a:defRPr/>
              </a:pPr>
              <a:t>85</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r>
              <a:rPr lang="en-GB" b="1" dirty="0"/>
              <a:t>FACILITATOR NOTES – OPTIONAL SLIDE, IMPORTANT TO SHOW IF YOU ARE USING THE EPIDEMIC SCENARIO</a:t>
            </a:r>
          </a:p>
          <a:p>
            <a:pPr marL="0" lvl="0" indent="0" algn="l" rtl="0">
              <a:spcBef>
                <a:spcPts val="542"/>
              </a:spcBef>
              <a:spcAft>
                <a:spcPts val="0"/>
              </a:spcAft>
              <a:buNone/>
            </a:pPr>
            <a:endParaRPr lang="en-GB" dirty="0"/>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4" b="0" i="0" u="none" strike="noStrike" cap="none" dirty="0">
                <a:solidFill>
                  <a:schemeClr val="dk1"/>
                </a:solidFill>
                <a:effectLst/>
                <a:latin typeface="Calibri"/>
                <a:ea typeface="Calibri"/>
                <a:cs typeface="Calibri"/>
                <a:sym typeface="Calibri"/>
              </a:rPr>
              <a:t>There are two main ways to collect community feedback. Through a reactive system where people come to us when they have feedback to share (e.g., a telephone hotline), or a proactive system, where we actively solicit feedback (e.g., focus group discussions). </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a:ea typeface="Calibri"/>
              <a:cs typeface="Calibri"/>
              <a:sym typeface="Calibri"/>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4" b="0" i="0" u="none" strike="noStrike" cap="none" dirty="0">
                <a:solidFill>
                  <a:schemeClr val="dk1"/>
                </a:solidFill>
                <a:effectLst/>
                <a:latin typeface="Calibri"/>
                <a:ea typeface="Calibri"/>
                <a:cs typeface="Calibri"/>
                <a:sym typeface="Calibri"/>
              </a:rPr>
              <a:t>There are pros and cons of both types of mechanism, but both are important and the best feedback mechanisms will use a mix of proactive and reactive methods.</a:t>
            </a:r>
          </a:p>
          <a:p>
            <a:pPr marL="0" lvl="0" indent="0" algn="l" rtl="0">
              <a:spcBef>
                <a:spcPts val="542"/>
              </a:spcBef>
              <a:spcAft>
                <a:spcPts val="0"/>
              </a:spcAft>
              <a:buNone/>
            </a:pPr>
            <a:endParaRPr lang="en-GB" sz="1804" b="0" i="0" u="none" strike="noStrike" cap="none" dirty="0">
              <a:solidFill>
                <a:schemeClr val="dk1"/>
              </a:solidFill>
              <a:effectLst/>
              <a:latin typeface="Calibri"/>
              <a:cs typeface="Calibri"/>
              <a:sym typeface="Calibri"/>
            </a:endParaRPr>
          </a:p>
          <a:p>
            <a:pPr marL="0" lvl="0" indent="0" algn="l" rtl="0">
              <a:spcBef>
                <a:spcPts val="542"/>
              </a:spcBef>
              <a:spcAft>
                <a:spcPts val="0"/>
              </a:spcAft>
              <a:buNone/>
            </a:pPr>
            <a:r>
              <a:rPr lang="en-GB" sz="1804" b="1" i="0" u="none" strike="noStrike" cap="none" dirty="0">
                <a:solidFill>
                  <a:schemeClr val="dk1"/>
                </a:solidFill>
                <a:effectLst/>
                <a:latin typeface="Calibri"/>
                <a:cs typeface="Calibri"/>
                <a:sym typeface="Calibri"/>
              </a:rPr>
              <a:t>Reactive systems</a:t>
            </a:r>
          </a:p>
          <a:p>
            <a:pPr marL="342900" lvl="0" indent="-342900" algn="l" rtl="0">
              <a:spcBef>
                <a:spcPts val="542"/>
              </a:spcBef>
              <a:spcAft>
                <a:spcPts val="0"/>
              </a:spcAft>
              <a:buFont typeface="Arial" panose="020B0604020202020204" pitchFamily="34" charset="0"/>
              <a:buChar char="•"/>
            </a:pPr>
            <a:r>
              <a:rPr lang="en-GB" dirty="0"/>
              <a:t>People contact us when they have feedback to share</a:t>
            </a:r>
          </a:p>
          <a:p>
            <a:pPr marL="342900" lvl="0" indent="-342900" algn="l" rtl="0">
              <a:spcBef>
                <a:spcPts val="542"/>
              </a:spcBef>
              <a:spcAft>
                <a:spcPts val="0"/>
              </a:spcAft>
              <a:buFont typeface="Arial" panose="020B0604020202020204" pitchFamily="34" charset="0"/>
              <a:buChar char="•"/>
            </a:pPr>
            <a:r>
              <a:rPr lang="en-GB" dirty="0"/>
              <a:t>Example channels:</a:t>
            </a:r>
          </a:p>
          <a:p>
            <a:pPr marL="800100" lvl="1" indent="-342900" algn="l" rtl="0">
              <a:spcBef>
                <a:spcPts val="542"/>
              </a:spcBef>
              <a:spcAft>
                <a:spcPts val="0"/>
              </a:spcAft>
              <a:buFont typeface="Arial" panose="020B0604020202020204" pitchFamily="34" charset="0"/>
              <a:buChar char="•"/>
            </a:pPr>
            <a:r>
              <a:rPr lang="en-GB" dirty="0"/>
              <a:t>Hotline</a:t>
            </a:r>
          </a:p>
          <a:p>
            <a:pPr marL="800100" lvl="1" indent="-342900" algn="l" rtl="0">
              <a:spcBef>
                <a:spcPts val="542"/>
              </a:spcBef>
              <a:spcAft>
                <a:spcPts val="0"/>
              </a:spcAft>
              <a:buFont typeface="Arial" panose="020B0604020202020204" pitchFamily="34" charset="0"/>
              <a:buChar char="•"/>
            </a:pPr>
            <a:r>
              <a:rPr lang="en-GB" dirty="0"/>
              <a:t>Helpdesk</a:t>
            </a:r>
          </a:p>
          <a:p>
            <a:pPr marL="800100" lvl="1" indent="-342900" algn="l" rtl="0">
              <a:spcBef>
                <a:spcPts val="542"/>
              </a:spcBef>
              <a:spcAft>
                <a:spcPts val="0"/>
              </a:spcAft>
              <a:buFont typeface="Arial" panose="020B0604020202020204" pitchFamily="34" charset="0"/>
              <a:buChar char="•"/>
            </a:pPr>
            <a:r>
              <a:rPr lang="en-GB" dirty="0"/>
              <a:t>Suggestion box</a:t>
            </a:r>
          </a:p>
          <a:p>
            <a:pPr marL="342900" lvl="0" indent="-342900" algn="l" rtl="0">
              <a:spcBef>
                <a:spcPts val="542"/>
              </a:spcBef>
              <a:spcAft>
                <a:spcPts val="0"/>
              </a:spcAft>
              <a:buFont typeface="Arial" panose="020B0604020202020204" pitchFamily="34" charset="0"/>
              <a:buChar char="•"/>
            </a:pPr>
            <a:r>
              <a:rPr lang="en-GB" dirty="0"/>
              <a:t>Advantages:</a:t>
            </a:r>
          </a:p>
          <a:p>
            <a:pPr marL="800100" lvl="1" indent="-342900" algn="l" rtl="0">
              <a:spcBef>
                <a:spcPts val="542"/>
              </a:spcBef>
              <a:spcAft>
                <a:spcPts val="0"/>
              </a:spcAft>
              <a:buFont typeface="Arial" panose="020B0604020202020204" pitchFamily="34" charset="0"/>
              <a:buChar char="•"/>
            </a:pPr>
            <a:r>
              <a:rPr lang="en-GB" dirty="0"/>
              <a:t>Available when people need to use it – so if they have a question for example, they can reach out to us rather than wait for us to ask them</a:t>
            </a:r>
          </a:p>
          <a:p>
            <a:pPr marL="800100" lvl="1" indent="-342900" algn="l" rtl="0">
              <a:spcBef>
                <a:spcPts val="542"/>
              </a:spcBef>
              <a:spcAft>
                <a:spcPts val="0"/>
              </a:spcAft>
              <a:buFont typeface="Arial" panose="020B0604020202020204" pitchFamily="34" charset="0"/>
              <a:buChar char="•"/>
            </a:pPr>
            <a:r>
              <a:rPr lang="en-GB" dirty="0"/>
              <a:t>Can capture feedback on any topics – people are free to share any type of feedback about any issue or topic, not just what we ask them about</a:t>
            </a:r>
          </a:p>
          <a:p>
            <a:pPr marL="342900" lvl="0" indent="-342900" algn="l" rtl="0">
              <a:spcBef>
                <a:spcPts val="542"/>
              </a:spcBef>
              <a:spcAft>
                <a:spcPts val="0"/>
              </a:spcAft>
              <a:buFont typeface="Arial" panose="020B0604020202020204" pitchFamily="34" charset="0"/>
              <a:buChar char="•"/>
            </a:pPr>
            <a:r>
              <a:rPr lang="en-GB" dirty="0"/>
              <a:t>Disadvantages:</a:t>
            </a:r>
          </a:p>
          <a:p>
            <a:pPr marL="800100" lvl="1" indent="-342900" algn="l" rtl="0">
              <a:spcBef>
                <a:spcPts val="542"/>
              </a:spcBef>
              <a:spcAft>
                <a:spcPts val="0"/>
              </a:spcAft>
              <a:buFont typeface="Arial" panose="020B0604020202020204" pitchFamily="34" charset="0"/>
              <a:buChar char="•"/>
            </a:pPr>
            <a:r>
              <a:rPr lang="en-GB" dirty="0"/>
              <a:t>If people don’t use the system, you don’t get any feedback – it relies on people coming to us</a:t>
            </a:r>
          </a:p>
          <a:p>
            <a:pPr marL="800100" lvl="1" indent="-342900" algn="l" rtl="0">
              <a:spcBef>
                <a:spcPts val="542"/>
              </a:spcBef>
              <a:spcAft>
                <a:spcPts val="0"/>
              </a:spcAft>
              <a:buFont typeface="Arial" panose="020B0604020202020204" pitchFamily="34" charset="0"/>
              <a:buChar char="•"/>
            </a:pPr>
            <a:r>
              <a:rPr lang="en-GB" dirty="0"/>
              <a:t>This means it needs to be well advertised so people know about it and how to use it</a:t>
            </a:r>
          </a:p>
          <a:p>
            <a:pPr marL="342900" lvl="0" indent="-342900" algn="l" rtl="0">
              <a:spcBef>
                <a:spcPts val="542"/>
              </a:spcBef>
              <a:spcAft>
                <a:spcPts val="0"/>
              </a:spcAft>
              <a:buFont typeface="Arial" panose="020B0604020202020204" pitchFamily="34" charset="0"/>
              <a:buChar char="•"/>
            </a:pPr>
            <a:r>
              <a:rPr lang="en-GB" dirty="0"/>
              <a:t>Purposes best suited for:</a:t>
            </a:r>
          </a:p>
          <a:p>
            <a:pPr marL="800100" lvl="1" indent="-342900" algn="l" rtl="0">
              <a:spcBef>
                <a:spcPts val="542"/>
              </a:spcBef>
              <a:spcAft>
                <a:spcPts val="0"/>
              </a:spcAft>
              <a:buFont typeface="Arial" panose="020B0604020202020204" pitchFamily="34" charset="0"/>
              <a:buChar char="•"/>
            </a:pPr>
            <a:r>
              <a:rPr lang="en-GB" dirty="0"/>
              <a:t>Fixing issues in a timely way (e.g., issues with cash transfers)</a:t>
            </a:r>
          </a:p>
          <a:p>
            <a:pPr marL="800100" lvl="1" indent="-342900" algn="l" rtl="0">
              <a:spcBef>
                <a:spcPts val="542"/>
              </a:spcBef>
              <a:spcAft>
                <a:spcPts val="0"/>
              </a:spcAft>
              <a:buFont typeface="Arial" panose="020B0604020202020204" pitchFamily="34" charset="0"/>
              <a:buChar char="•"/>
            </a:pPr>
            <a:r>
              <a:rPr lang="en-GB" dirty="0"/>
              <a:t>Providing needed information</a:t>
            </a:r>
          </a:p>
          <a:p>
            <a:pPr marL="800100" lvl="1" indent="-342900" algn="l" rtl="0">
              <a:spcBef>
                <a:spcPts val="542"/>
              </a:spcBef>
              <a:spcAft>
                <a:spcPts val="0"/>
              </a:spcAft>
              <a:buFont typeface="Arial" panose="020B0604020202020204" pitchFamily="34" charset="0"/>
              <a:buChar char="•"/>
            </a:pPr>
            <a:r>
              <a:rPr lang="en-GB" dirty="0"/>
              <a:t>Confidential handling of sensitive feedback</a:t>
            </a:r>
          </a:p>
          <a:p>
            <a:pPr marL="800100" lvl="1" indent="-342900" algn="l" rtl="0">
              <a:spcBef>
                <a:spcPts val="542"/>
              </a:spcBef>
              <a:spcAft>
                <a:spcPts val="0"/>
              </a:spcAft>
              <a:buFont typeface="Arial" panose="020B0604020202020204" pitchFamily="34" charset="0"/>
              <a:buChar char="•"/>
            </a:pPr>
            <a:r>
              <a:rPr lang="en-GB" dirty="0"/>
              <a:t>If the NS wants to set up a permanent feedback mechanism to cover all programmes, operations and activities</a:t>
            </a:r>
          </a:p>
          <a:p>
            <a:pPr marL="800100" lvl="1" indent="-342900" algn="l" rtl="0">
              <a:spcBef>
                <a:spcPts val="542"/>
              </a:spcBef>
              <a:spcAft>
                <a:spcPts val="0"/>
              </a:spcAft>
              <a:buFont typeface="Arial" panose="020B0604020202020204" pitchFamily="34" charset="0"/>
              <a:buChar char="•"/>
            </a:pPr>
            <a:endParaRPr lang="en-GB" dirty="0"/>
          </a:p>
          <a:p>
            <a:pPr marL="0" lvl="0" indent="0" algn="l" rtl="0">
              <a:spcBef>
                <a:spcPts val="542"/>
              </a:spcBef>
              <a:spcAft>
                <a:spcPts val="0"/>
              </a:spcAft>
              <a:buFont typeface="Arial" panose="020B0604020202020204" pitchFamily="34" charset="0"/>
              <a:buNone/>
            </a:pPr>
            <a:r>
              <a:rPr lang="en-GB" b="1" dirty="0"/>
              <a:t>PROACTIVE systems</a:t>
            </a:r>
          </a:p>
          <a:p>
            <a:pPr marL="342900" lvl="0" indent="-342900" algn="l" rtl="0">
              <a:spcBef>
                <a:spcPts val="542"/>
              </a:spcBef>
              <a:spcAft>
                <a:spcPts val="0"/>
              </a:spcAft>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We actively solicit feedback by asking questions</a:t>
            </a:r>
          </a:p>
          <a:p>
            <a:pPr marL="342900" lvl="0" indent="-342900" algn="l" rtl="0">
              <a:spcBef>
                <a:spcPts val="542"/>
              </a:spcBef>
              <a:spcAft>
                <a:spcPts val="0"/>
              </a:spcAft>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Example channels:</a:t>
            </a:r>
            <a:endParaRPr lang="en-GB" b="0" dirty="0">
              <a:effectLst/>
            </a:endParaRP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latin typeface="Calibri"/>
                <a:ea typeface="Calibri"/>
                <a:cs typeface="Calibri"/>
                <a:sym typeface="Calibri"/>
              </a:rPr>
              <a:t>Focus group discussions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latin typeface="Calibri"/>
                <a:ea typeface="Calibri"/>
                <a:cs typeface="Calibri"/>
                <a:sym typeface="Calibri"/>
              </a:rPr>
              <a:t>Perception surveys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latin typeface="Calibri"/>
                <a:ea typeface="Calibri"/>
                <a:cs typeface="Calibri"/>
                <a:sym typeface="Calibri"/>
              </a:rPr>
              <a:t>Key informant interviews</a:t>
            </a: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1" i="0" u="none" strike="noStrike" cap="none" dirty="0">
                <a:solidFill>
                  <a:schemeClr val="dk1"/>
                </a:solidFill>
                <a:effectLst/>
                <a:latin typeface="Calibri"/>
                <a:ea typeface="Calibri"/>
                <a:cs typeface="Calibri"/>
                <a:sym typeface="Calibri"/>
              </a:rPr>
              <a:t>Important to note </a:t>
            </a:r>
            <a:r>
              <a:rPr lang="en-GB" sz="1804" b="0" i="0" u="none" strike="noStrike" cap="none" dirty="0">
                <a:solidFill>
                  <a:schemeClr val="dk1"/>
                </a:solidFill>
                <a:effectLst/>
                <a:latin typeface="Calibri"/>
                <a:ea typeface="Calibri"/>
                <a:cs typeface="Calibri"/>
                <a:sym typeface="Calibri"/>
              </a:rPr>
              <a:t>- Most feedback channels can be used for both ways of collecting feedback. For example: call centres can receive calls but also conduct phone-based surveys, household visits can be used for asking specific questions, but also for recording unsolicited feedback.</a:t>
            </a: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Advantages: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Can collect feedback on specific topics – so if we want to know what people think about a disease, about flooding, about the National Society</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might not come forward to share feedback otherwise – some people or some cultures may not feel comfortable sharing feedback unless they are directly asked</a:t>
            </a:r>
            <a:endParaRPr lang="en-GB" sz="1804" b="0" i="1" u="none" strike="noStrike" cap="none" dirty="0">
              <a:solidFill>
                <a:schemeClr val="dk1"/>
              </a:solidFill>
              <a:effectLst/>
              <a:latin typeface="Calibri"/>
              <a:ea typeface="Calibri"/>
              <a:cs typeface="Calibri"/>
              <a:sym typeface="Calibri"/>
            </a:endParaRP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Disadvantages: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By asking specific questions, you might miss feedback on other topics - so if we only ask about COVID-19 and people want to share their experiences of receiving cash transfers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might not be able to report issues when they need to - for example if they witness corruption or have an urgent question about their rights and how to access support, they have to wait for us to come and ask them, they cannot reach out to us at the time</a:t>
            </a: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Purposes best suited for:</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Understanding the community – understanding beliefs, perceptions, values – for example tracking what people think about Ebola</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Monitoring key metrics – such as satisfaction with our </a:t>
            </a:r>
            <a:r>
              <a:rPr lang="en-GB" sz="1804" b="0" i="0" u="none" strike="noStrike" cap="none" dirty="0" err="1">
                <a:solidFill>
                  <a:schemeClr val="dk1"/>
                </a:solidFill>
                <a:effectLst/>
                <a:latin typeface="Calibri"/>
                <a:ea typeface="Calibri"/>
                <a:cs typeface="Calibri"/>
                <a:sym typeface="Calibri"/>
              </a:rPr>
              <a:t>servces</a:t>
            </a:r>
            <a:endParaRPr lang="en-GB" sz="1804" b="0" i="0" u="none" strike="noStrike" cap="none" dirty="0">
              <a:solidFill>
                <a:schemeClr val="dk1"/>
              </a:solidFill>
              <a:effectLst/>
              <a:latin typeface="Calibri"/>
              <a:ea typeface="Calibri"/>
              <a:cs typeface="Calibri"/>
              <a:sym typeface="Calibri"/>
            </a:endParaRP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When it’s not possible to have a permanent formal system like a hotline or suggestion box – making sure we regularly visit communities to ask for feedback means we are still listening to them</a:t>
            </a:r>
          </a:p>
          <a:p>
            <a:pPr marL="0" lvl="0" indent="0" algn="l" rtl="0">
              <a:spcBef>
                <a:spcPts val="542"/>
              </a:spcBef>
              <a:spcAft>
                <a:spcPts val="0"/>
              </a:spcAft>
              <a:buNone/>
            </a:pPr>
            <a:endParaRPr lang="en-GB" dirty="0"/>
          </a:p>
          <a:p>
            <a:pPr marL="0" lvl="0" indent="0" algn="l" rtl="0">
              <a:spcBef>
                <a:spcPts val="542"/>
              </a:spcBef>
              <a:spcAft>
                <a:spcPts val="0"/>
              </a:spcAft>
              <a:buNone/>
            </a:pPr>
            <a:endParaRPr lang="en-GB" dirty="0"/>
          </a:p>
          <a:p>
            <a:pPr marL="0" lvl="0" indent="0" algn="l" rtl="0">
              <a:spcBef>
                <a:spcPts val="542"/>
              </a:spcBef>
              <a:spcAft>
                <a:spcPts val="0"/>
              </a:spcAft>
              <a:buNone/>
            </a:pPr>
            <a:endParaRPr lang="en-GB" dirty="0"/>
          </a:p>
          <a:p>
            <a:pPr marL="0" lvl="0" indent="0" algn="l" rtl="0">
              <a:spcBef>
                <a:spcPts val="542"/>
              </a:spcBef>
              <a:spcAft>
                <a:spcPts val="0"/>
              </a:spcAft>
              <a:buNone/>
            </a:pPr>
            <a:endParaRPr dirty="0"/>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r>
              <a:rPr lang="en-GB" sz="2000" b="1" kern="1200" dirty="0">
                <a:solidFill>
                  <a:schemeClr val="tx1"/>
                </a:solidFill>
                <a:effectLst/>
                <a:latin typeface="+mn-lt"/>
                <a:ea typeface="+mn-ea"/>
                <a:cs typeface="+mn-cs"/>
              </a:rPr>
              <a:t>CEA Minimum Action in Emergencies #9: </a:t>
            </a:r>
            <a:r>
              <a:rPr lang="en-GB" sz="1805" b="1" kern="1200" dirty="0">
                <a:solidFill>
                  <a:schemeClr val="tx1"/>
                </a:solidFill>
                <a:effectLst/>
                <a:latin typeface="+mn-lt"/>
                <a:ea typeface="+mn-ea"/>
                <a:cs typeface="+mn-cs"/>
              </a:rPr>
              <a:t>Listen to community feedback and use it to guide the response</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Community feedback is critical to understand if the operation is meeting peoples’ needs and where improvements are needed. </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AT A MINIMUM WHEN CAPACITY, TIME AND RESOURCES ARE LIMITED</a:t>
            </a: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Set up and maintain a simple community feedback mechanism</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Community members will have questions, concerns, and suggestions, whether a formal feedback mechanism is in place or not, so it is important to have a method of managing feedback or it can lead to frustration and loss of trust.</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More on how in the next few slides</a:t>
            </a:r>
          </a:p>
          <a:p>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Check the operation is meeting people’s needs and reaching the most at-risk</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Proactively check the operation is meeting people’s needs, reaching the most at-risk groups, and support is being provided in the right way. This can be collected through formal monitoring processes or informally through community meetings, meetings with representatives, or focus group discussions with different groups.</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Monitor operations for any unintended negative consequences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Monitor the impact the response is having in the wider community to ensure there are no unintended negative consequences that could cause harm to people. For example, putting marginalized groups more at risk through selection criteria processes or destabilizing local markets through food distributions.</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Act on feedback and monitoring data and use it to guide the response</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Discuss community feedback and monitoring data as a standing agenda item in staff, volunteer, and management meetings, with enough time to discuss how the operation should be adjusted to act on issues raised by the community.</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687617" lvl="1" indent="0">
              <a:buFont typeface="Arial" panose="020B0604020202020204" pitchFamily="34" charset="0"/>
              <a:buNone/>
            </a:pPr>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Review and improve the feedback mechanism</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Conduct focus group discussion to gather feedback on accessibility and trust in the feedback mechanism across different groups and discuss how the mechanism can be improved, for example by adding additional channels or strengthening response times. Review how feedback is being acted upon internally and discuss in coordination meetings how the use of feedback could be strengthened.</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Coordinate with external partners on community feedback</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Regularly share feedback insights, reports and/or non-sensitive feedback data with other humanitarian stakeholders via email or in coordination meetings. When needed, advocate in coordination or bilateral meetings for collective action to address broader issues raised in community feedback.</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Monitor the effectiveness of community engagement approaches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Check if community engagement approaches are working well and all groups in the community are satisfied with the quality of information, participation and influence they have over the operation - and make changes when needed.</a:t>
            </a:r>
          </a:p>
          <a:p>
            <a:pPr marL="342900" indent="-342900">
              <a:buFont typeface="Arial" panose="020B0604020202020204" pitchFamily="34" charset="0"/>
              <a:buChar char="•"/>
            </a:pPr>
            <a:endParaRPr lang="en-GB" sz="1805" b="1"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Collect case studies of how community feedback is being used</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Capture examples of when programmes have been adjusted and impact improved because of community feedback.</a:t>
            </a:r>
          </a:p>
          <a:p>
            <a:pPr marL="0" lvl="0" indent="0">
              <a:buFont typeface="Arial" panose="020B0604020202020204" pitchFamily="34" charset="0"/>
              <a:buNone/>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521511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 See the separate the Feedback Steps Group Exercise Online notes</a:t>
            </a:r>
            <a:endParaRPr dirty="0"/>
          </a:p>
          <a:p>
            <a:pPr marL="342900" lvl="0" indent="-342900" algn="l" rtl="0">
              <a:spcBef>
                <a:spcPts val="542"/>
              </a:spcBef>
              <a:spcAft>
                <a:spcPts val="0"/>
              </a:spcAft>
              <a:buFontTx/>
              <a:buChar char="-"/>
            </a:pPr>
            <a:endParaRPr lang="en-GB" b="0"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 - verbal</a:t>
            </a:r>
          </a:p>
          <a:p>
            <a:endParaRPr lang="en-GB" b="0" dirty="0"/>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kern="0" dirty="0">
                <a:solidFill>
                  <a:schemeClr val="dk1"/>
                </a:solidFill>
                <a:effectLst/>
                <a:latin typeface="Calibri"/>
                <a:cs typeface="Calibri"/>
              </a:rPr>
              <a:t>Explain steps 1-6 are the steps for setting up a feedback mechanism and steps 7-13 are the ongoing steps or cycle of running a feedback mechanism</a:t>
            </a:r>
            <a:endParaRPr lang="en-GB" sz="1804" b="1" kern="0" dirty="0">
              <a:solidFill>
                <a:schemeClr val="dk1"/>
              </a:solidFill>
              <a:effectLst/>
              <a:latin typeface="Calibri"/>
              <a:cs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b="0" dirty="0"/>
              <a:t>Ask participants if they agree with what appears here</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b="0" dirty="0"/>
              <a:t>Ask if anyone had anything different</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b="0" dirty="0"/>
              <a:t>Ask if anyone had anything different and use the explanation below to explain why the steps are in the order they are</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a:ea typeface="+mn-ea"/>
              <a:cs typeface="Calibri"/>
            </a:endParaRPr>
          </a:p>
          <a:p>
            <a:pPr marL="457200" marR="0" lvl="0"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a:tabLst/>
              <a:defRPr/>
            </a:pPr>
            <a:r>
              <a:rPr lang="en-GB" sz="1805" b="1" kern="1200" dirty="0">
                <a:solidFill>
                  <a:schemeClr val="tx1"/>
                </a:solidFill>
                <a:effectLst/>
                <a:latin typeface="+mn-lt"/>
                <a:ea typeface="+mn-ea"/>
                <a:cs typeface="+mn-cs"/>
              </a:rPr>
              <a:t>Get management and staff buy-in and support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A feedback mechanism requires staff time, funding, and a commitment to make changes based on what the community say, so it’s important everyone is on board and understands their role.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2. Discuss the feedback mechanism with communities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It’s critical to involve communities in planning the feedback mechanism, otherwise you risk setting something up that doesn’t work, isn’t trusted, or can’t be used by all groups in the community.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3. Plan the feedback mechanism</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Plan how feedback will be collected, responded to, analysed, acted on, and referred if necessary, and what needs to be in place to manage this successfully.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4. Discuss the feedback mechanism with communities (again)</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Revisit communities to check the planned feedback mechanism meets peoples’ expectations and they will feel comfortable using it.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5. Train staff and volunteers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It’s important everyone involved in the feedback mechanism understands how it works and what their role is, for it to run smoothly.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6. Advertise the feedback mechanism</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Communities need to know the feedback mechanism exists and how to access it.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7. Start collecting and logging feedback</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Now the feedback mechanism is known about in communities and your teams are trained you can start collecting and logging feedback from the community. </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8. Answer and respond to feedback</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When possible, feedback should be responded to immediately. Training and having a frequently asked questions guide can help volunteers to answer common questions on the spot. Questions that can’t be answered immediately should be logged and responded to later – don’t make an answer up. Issues that require a change or action should be discussed in team meetings – see step 10 below. Response times will depend on the context but should not be more than 2 weeks. Sensitive feedback should be referred quickly and acted on immediately.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9. Analyse and share feedback internally</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Feedback should be analysed regularly – ideally once per week if possible. All feedback, regardless of how it was received (e.g., face-to-face through volunteers or via a telephone hotline), should be logged in the same place so it can be analysed regularly for trends. For example, consolidate all feedback in a database, such as excel, where you can code different types of feedback and track responses and actions. Sensitive feedback should be stored and handled separately. Regularly share updates on community feedback with the full operations team, including with volunteers.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10. Discuss how to act on feedback and use it to improve</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Make feedback a standing agenda item in operations meetings with enough time to present the feedback trends and decide how to act on them. Community feedback should be seen as a part of monitoring and reviewed alongside other monitoring data and included in situation reports.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11. Refer and share feedback issues with partners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Refer feedback that goes beyond the scope of the National Society or concerns other agencies or organizations. For example, by sharing feedback in external coordination meetings or mapping other organization’s feedback mechanisms or focal points</a:t>
            </a: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12. Update the community on actions taken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Taking action is the best response as it shows the response has listened – but still tell people what action was taken to reinforce trust in the feedback mechanism.</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If feedback can’t be acted on, it’s important to tell people this and explain why nothing can be done or they’ll lose trust in the response.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2000" kern="1200" dirty="0">
                <a:solidFill>
                  <a:schemeClr val="tx1"/>
                </a:solidFill>
                <a:effectLst/>
                <a:latin typeface="+mn-lt"/>
                <a:ea typeface="+mn-ea"/>
                <a:cs typeface="+mn-cs"/>
              </a:rPr>
              <a:t>How updates and responses are provided depends on community preference, the type of feedback, and response capacity. For example: specific questions or complaints can be answered directly to the individual who made them, common issues raised by lots of people, can be responded to publicly through a community meeting or noticeboard, while sensitive feedback should always be responded to confidentially, by a trained expert</a:t>
            </a: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13. Check the feedback mechanism is working</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Carry out regular checks to make sure the feedback mechanism is working, and people still feel comfortable using it.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b="0"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284071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encompasses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multiple</a:t>
            </a:r>
            <a:r>
              <a:rPr kumimoji="0" lang="en-CH"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approaches and </a:t>
            </a:r>
            <a:r>
              <a:rPr kumimoji="0" lang="fr-FR" sz="2400" b="1"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ways</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of</a:t>
            </a:r>
            <a:r>
              <a:rPr kumimoji="0" lang="en-CH"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working</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collaboratively</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people and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communities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t>
            </a: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 entails an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iterative</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process</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that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integrates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meaningful</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participation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open and</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honest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communication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mechanisms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to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listen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act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on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feedback</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promotes</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action in support</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health</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humanitarian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development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outcomes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t>
            </a: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342866" marR="0" lvl="0" indent="-342866" algn="l" defTabSz="914309" rtl="0" eaLnBrk="0" fontAlgn="base" latinLnBrk="0" hangingPunct="0">
              <a:lnSpc>
                <a:spcPts val="3380"/>
              </a:lnSpc>
              <a:spcBef>
                <a:spcPct val="0"/>
              </a:spcBef>
              <a:spcAft>
                <a:spcPts val="600"/>
              </a:spcAft>
              <a:buClr>
                <a:srgbClr val="FF0000"/>
              </a:buClr>
              <a:buSzTx/>
              <a:buFont typeface="Arial" panose="020B0604020202020204" pitchFamily="34" charset="0"/>
              <a:buChar char="•"/>
              <a:tabLst/>
              <a:defRPr/>
            </a:pPr>
            <a:r>
              <a:rPr kumimoji="0" lang="en-US"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How?</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Understand the context, challenges faced in implementing prevention measures, and local capacities</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Engage community leaders and groups to identify, plan and implement local solutions</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Agree roles &amp; responsibilities</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Provide training, support, funding, and/or materials </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Support community groups to communicate, monitor and improve solutions being implemented</a:t>
            </a: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endParaRPr lang="en-CH"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pPr marL="342900" indent="-342900">
              <a:buFont typeface="Arial" panose="020B0604020202020204" pitchFamily="34" charset="0"/>
              <a:buChar char="•"/>
            </a:pPr>
            <a:endParaRPr lang="en-GB" b="1" dirty="0"/>
          </a:p>
          <a:p>
            <a:pPr marL="342900" indent="-342900">
              <a:buFont typeface="Arial" panose="020B0604020202020204" pitchFamily="34" charset="0"/>
              <a:buChar char="•"/>
            </a:pPr>
            <a:r>
              <a:rPr lang="en-GB" b="0" dirty="0"/>
              <a:t>It is a good idea to use a proactive feedback mechanism in an epidemic as it allows us to track perceptions on the epidemic and the response – we need to be proactively monitoring people’s beliefs, fears, questions, and suggestions so we can use this to guide our actions</a:t>
            </a:r>
          </a:p>
          <a:p>
            <a:pPr marL="342900" indent="-342900">
              <a:buFont typeface="Arial" panose="020B0604020202020204" pitchFamily="34" charset="0"/>
              <a:buChar char="•"/>
            </a:pPr>
            <a:r>
              <a:rPr lang="en-GB" b="0" dirty="0"/>
              <a:t>Proactive mechanisms also make it easier for us to identify rumours and misinformation quickly, which if not addressed can quickly spread and undermine health interventions. For example, consider how rumours and misinformation about COVID-19 vaccines has undermined people’s willingness to be vaccinated</a:t>
            </a:r>
          </a:p>
          <a:p>
            <a:pPr marL="342900" indent="-342900">
              <a:buFont typeface="Arial" panose="020B0604020202020204" pitchFamily="34" charset="0"/>
              <a:buChar char="•"/>
            </a:pPr>
            <a:r>
              <a:rPr lang="en-GB" b="0" dirty="0"/>
              <a:t>However, it is not enough to just track perceptions – we also need to actively demonstrate to communities that we are listening to their feedback and acting upon this, or we risk losing their trust.</a:t>
            </a:r>
          </a:p>
          <a:p>
            <a:endParaRPr lang="en-GB" dirty="0"/>
          </a:p>
          <a:p>
            <a:r>
              <a:rPr lang="en-GB" b="1" dirty="0"/>
              <a:t>Example from the CEA Guide – can be exchanged for one from your National Society or region</a:t>
            </a:r>
          </a:p>
          <a:p>
            <a:r>
              <a:rPr lang="en-GB" sz="1804" b="1" i="0" u="none" strike="noStrike" cap="none" dirty="0">
                <a:solidFill>
                  <a:schemeClr val="dk1"/>
                </a:solidFill>
                <a:effectLst/>
                <a:latin typeface="+mn-lt"/>
                <a:ea typeface="Calibri"/>
                <a:cs typeface="Calibri"/>
                <a:sym typeface="Calibri"/>
              </a:rPr>
              <a:t>The community feedback mechanism for the Ebola response in the Democratic Republic of Congo, Africa</a:t>
            </a:r>
            <a:endParaRPr lang="en-GB" sz="1804" b="0" i="0" u="none" strike="noStrike" cap="none" dirty="0">
              <a:solidFill>
                <a:schemeClr val="dk1"/>
              </a:solidFill>
              <a:effectLst/>
              <a:latin typeface="+mn-lt"/>
              <a:ea typeface="Calibri"/>
              <a:cs typeface="Calibri"/>
              <a:sym typeface="Calibri"/>
            </a:endParaRPr>
          </a:p>
          <a:p>
            <a:r>
              <a:rPr lang="en-GB" sz="1804" b="0" i="0" u="none" strike="noStrike" cap="none" dirty="0">
                <a:solidFill>
                  <a:schemeClr val="dk1"/>
                </a:solidFill>
                <a:effectLst/>
                <a:latin typeface="+mn-lt"/>
                <a:ea typeface="Calibri"/>
                <a:cs typeface="Calibri"/>
                <a:sym typeface="Calibri"/>
              </a:rPr>
              <a:t>DRC Red Cross and IFRC, with the support of US Centres for Disease Control, established a system to systematically collect, analyse and act on community feedback relating to the Ebola operation in Eastern Congo. During house visits and community meetings, volunteers captured concerns, rumours and questions using paper forms. The feedback data is coded and analysed locally and shared with local government-led risk communication commissions and Ebola response leaders as well as regional and global partners, to inform strategic discussions and decisions. By the end of the Ebola response, more than 1 million feedback comments had been collected by over 800 Red Cross volunteers. The feedback data helped the Red Cross operation to respond to community concerns and build trust and acceptance for health interventions.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681916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3: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23: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1" dirty="0">
                <a:latin typeface="Calibri"/>
                <a:ea typeface="Calibri"/>
                <a:cs typeface="Calibri"/>
                <a:sym typeface="Calibri"/>
              </a:rPr>
              <a:t>FACILITATOR NOTES</a:t>
            </a:r>
            <a:endParaRPr lang="en-GB" sz="1800" b="1" dirty="0">
              <a:latin typeface="Calibri"/>
              <a:cs typeface="Calibri"/>
              <a:sym typeface="Calibri"/>
            </a:endParaRPr>
          </a:p>
          <a:p>
            <a:pPr marL="0" lvl="0" indent="0" algn="l" rtl="0">
              <a:spcBef>
                <a:spcPts val="900"/>
              </a:spcBef>
              <a:spcAft>
                <a:spcPts val="0"/>
              </a:spcAft>
              <a:buNone/>
            </a:pPr>
            <a:endParaRPr sz="1800" dirty="0"/>
          </a:p>
          <a:p>
            <a:pPr marL="0" lvl="0" indent="0" algn="l" rtl="0">
              <a:spcBef>
                <a:spcPts val="900"/>
              </a:spcBef>
              <a:spcAft>
                <a:spcPts val="0"/>
              </a:spcAft>
              <a:buNone/>
            </a:pPr>
            <a:r>
              <a:rPr lang="en-GB" sz="1800" b="1" dirty="0"/>
              <a:t>An example from the Movement and CEA Guide on how the Ebola response acted on some of the feedback collected through the feedback mechanism. This can be exchanged for examples from your National Society or region</a:t>
            </a:r>
          </a:p>
          <a:p>
            <a:pPr marL="0" lvl="0" indent="0" algn="l" rtl="0">
              <a:spcBef>
                <a:spcPts val="900"/>
              </a:spcBef>
              <a:spcAft>
                <a:spcPts val="0"/>
              </a:spcAft>
              <a:buNone/>
            </a:pPr>
            <a:endParaRPr lang="en-GB" sz="1800" dirty="0"/>
          </a:p>
          <a:p>
            <a:pPr marL="0" lvl="0" indent="0" algn="l" rtl="0">
              <a:spcBef>
                <a:spcPts val="900"/>
              </a:spcBef>
              <a:spcAft>
                <a:spcPts val="0"/>
              </a:spcAft>
              <a:buNone/>
            </a:pPr>
            <a:r>
              <a:rPr lang="en-GB" sz="1800" b="1" dirty="0"/>
              <a:t>Move to use transparent body bags in Ebola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5" kern="1200" dirty="0">
                <a:solidFill>
                  <a:schemeClr val="tx1"/>
                </a:solidFill>
                <a:effectLst/>
                <a:latin typeface="+mn-lt"/>
                <a:ea typeface="+mn-ea"/>
                <a:cs typeface="+mn-cs"/>
              </a:rPr>
              <a:t>Feedback collected through the feedback mechanism (discussed earlier in this session) showed </a:t>
            </a:r>
            <a:r>
              <a:rPr lang="en-GB" sz="1800" b="0" i="0" u="none" strike="noStrike" cap="none" dirty="0">
                <a:solidFill>
                  <a:schemeClr val="dk1"/>
                </a:solidFill>
                <a:effectLst/>
                <a:latin typeface="+mn-lt"/>
                <a:ea typeface="Calibri"/>
                <a:cs typeface="Calibri"/>
                <a:sym typeface="Calibri"/>
              </a:rPr>
              <a:t>a high number of negative feedback comments and questions about the safe and dignified burial process. </a:t>
            </a:r>
            <a:r>
              <a:rPr lang="en-US" sz="1805" b="0" i="0" u="none" strike="noStrike" kern="1200" cap="none" dirty="0">
                <a:solidFill>
                  <a:schemeClr val="tx1"/>
                </a:solidFill>
                <a:effectLst/>
                <a:latin typeface="+mn-lt"/>
                <a:ea typeface="+mn-ea"/>
                <a:cs typeface="+mn-cs"/>
                <a:sym typeface="Calibri"/>
              </a:rPr>
              <a:t>B</a:t>
            </a:r>
            <a:r>
              <a:rPr lang="en-US" sz="1805" kern="1200" dirty="0">
                <a:solidFill>
                  <a:schemeClr val="tx1"/>
                </a:solidFill>
                <a:effectLst/>
                <a:latin typeface="+mn-lt"/>
                <a:ea typeface="+mn-ea"/>
                <a:cs typeface="+mn-cs"/>
              </a:rPr>
              <a:t>eliefs included that people thought that family members who had died from Ebola were having their organs harvested and the bags filled with rocks or dirt – this belief was being driven in part by the fact that they could not see their loved one inside the body bag. The Red Cross Ebola operations team discussed what they could do to address this belief and came up with the idea of using body bags with transparent windows to give </a:t>
            </a:r>
            <a:r>
              <a:rPr lang="en-GB" sz="1805" b="0" i="0" kern="1200" dirty="0">
                <a:solidFill>
                  <a:schemeClr val="tx1"/>
                </a:solidFill>
                <a:effectLst/>
                <a:latin typeface="+mn-lt"/>
                <a:ea typeface="+mn-ea"/>
                <a:cs typeface="+mn-cs"/>
              </a:rPr>
              <a:t>family members visual confirmation that their loved one was in the body bag. This helped to build trust and acceptance for the SDB process and reduce attacks on SDB teams. </a:t>
            </a:r>
          </a:p>
          <a:p>
            <a:pPr marL="0"/>
            <a:endParaRPr lang="en-GB" sz="1805" b="0" i="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b="0" i="0" u="none" strike="noStrike" cap="none" dirty="0">
                <a:solidFill>
                  <a:schemeClr val="dk1"/>
                </a:solidFill>
                <a:effectLst/>
                <a:latin typeface="+mn-lt"/>
                <a:ea typeface="Calibri"/>
                <a:cs typeface="Calibri"/>
                <a:sym typeface="Calibri"/>
              </a:rPr>
              <a:t>Fears of the SDB process were also addressed through additional RCCE activities including giving demonstrations of the SDB process in communities, explaining SDB and why it helps protect people from infection, and radio shows discussing the topic on local stations and in local languages. As a result, </a:t>
            </a:r>
            <a:r>
              <a:rPr lang="en-US" sz="1800" b="0" i="0" u="none" strike="noStrike" cap="none" dirty="0">
                <a:solidFill>
                  <a:schemeClr val="dk1"/>
                </a:solidFill>
                <a:effectLst/>
                <a:latin typeface="Roboto" panose="02000000000000000000" pitchFamily="2" charset="0"/>
                <a:ea typeface="Roboto" panose="02000000000000000000" pitchFamily="2" charset="0"/>
                <a:cs typeface="Calibri"/>
                <a:sym typeface="Calibri"/>
              </a:rPr>
              <a:t>r</a:t>
            </a:r>
            <a:r>
              <a:rPr lang="en-US" sz="1800" dirty="0">
                <a:latin typeface="Roboto" panose="02000000000000000000" pitchFamily="2" charset="0"/>
                <a:ea typeface="Roboto" panose="02000000000000000000" pitchFamily="2" charset="0"/>
              </a:rPr>
              <a:t>efusals for Red Cross safe and dignified burials (SDB) reduced from 79% at the start of the response to 8%</a:t>
            </a:r>
            <a:endParaRPr lang="en-GB" sz="1805" b="0" i="0" kern="1200" dirty="0">
              <a:solidFill>
                <a:schemeClr val="tx1"/>
              </a:solidFill>
              <a:effectLst/>
              <a:latin typeface="+mn-lt"/>
              <a:ea typeface="+mn-ea"/>
              <a:cs typeface="+mn-cs"/>
            </a:endParaRPr>
          </a:p>
          <a:p>
            <a:pPr marL="0"/>
            <a:endParaRPr lang="en-GB" sz="1805" b="0" i="0" kern="1200" dirty="0">
              <a:solidFill>
                <a:schemeClr val="tx1"/>
              </a:solidFill>
              <a:effectLst/>
              <a:latin typeface="+mn-lt"/>
              <a:ea typeface="+mn-ea"/>
              <a:cs typeface="+mn-cs"/>
            </a:endParaRPr>
          </a:p>
          <a:p>
            <a:pPr marL="0" lvl="0" indent="0" algn="l" rtl="0">
              <a:spcBef>
                <a:spcPts val="900"/>
              </a:spcBef>
              <a:spcAft>
                <a:spcPts val="0"/>
              </a:spcAft>
              <a:buNone/>
            </a:pPr>
            <a:r>
              <a:rPr lang="en-GB" sz="1800" dirty="0"/>
              <a:t>- </a:t>
            </a:r>
            <a:r>
              <a:rPr lang="en-GB" sz="1800" b="1" dirty="0"/>
              <a:t>Ask if anyone has an example they can share of how feedback has been used to improve a response?</a:t>
            </a:r>
            <a:endParaRPr lang="en-GB" sz="1800" dirty="0"/>
          </a:p>
        </p:txBody>
      </p:sp>
      <p:sp>
        <p:nvSpPr>
          <p:cNvPr id="486" name="Google Shape;486;p23: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23866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9 and listen to community feedback and use it to guide the response </a:t>
            </a:r>
          </a:p>
          <a:p>
            <a:pPr marL="285750" indent="-285750">
              <a:spcBef>
                <a:spcPct val="50000"/>
              </a:spcBef>
              <a:buFont typeface="Arial" panose="020B0604020202020204" pitchFamily="34" charset="0"/>
              <a:buChar char="•"/>
            </a:pPr>
            <a:endParaRPr lang="en-GB" sz="1800" b="0" kern="1200">
              <a:solidFill>
                <a:schemeClr val="tx1"/>
              </a:solidFill>
              <a:effectLst/>
              <a:latin typeface="Calibri" charset="0"/>
              <a:ea typeface="ＭＳ Ｐゴシック" charset="0"/>
              <a:cs typeface="+mn-cs"/>
            </a:endParaRPr>
          </a:p>
          <a:p>
            <a:r>
              <a:rPr lang="en-GB" sz="1805" b="1" kern="1200">
                <a:solidFill>
                  <a:schemeClr val="tx1"/>
                </a:solidFill>
                <a:effectLst/>
                <a:latin typeface="+mn-lt"/>
                <a:ea typeface="+mn-ea"/>
                <a:cs typeface="+mn-cs"/>
              </a:rPr>
              <a:t>15 Feedback Kit</a:t>
            </a:r>
          </a:p>
          <a:p>
            <a:r>
              <a:rPr lang="en-GB" sz="1805" kern="1200">
                <a:solidFill>
                  <a:schemeClr val="tx1"/>
                </a:solidFill>
                <a:effectLst/>
                <a:latin typeface="+mn-lt"/>
                <a:ea typeface="+mn-ea"/>
                <a:cs typeface="+mn-cs"/>
              </a:rPr>
              <a:t>Provides the guidance and tools needed to systematically use community feedback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16 FGD Guide</a:t>
            </a:r>
          </a:p>
          <a:p>
            <a:r>
              <a:rPr lang="en-GB" sz="1805" kern="120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24 CEA checklists for sectors and roles (in emergency response)</a:t>
            </a:r>
          </a:p>
          <a:p>
            <a:r>
              <a:rPr lang="en-GB" sz="1805" kern="120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endParaRPr lang="en-US" sz="1805" b="1" kern="1200">
              <a:solidFill>
                <a:schemeClr val="tx1"/>
              </a:solidFill>
              <a:effectLst/>
              <a:latin typeface="+mn-lt"/>
              <a:ea typeface="+mn-ea"/>
              <a:cs typeface="+mn-cs"/>
            </a:endParaRPr>
          </a:p>
          <a:p>
            <a:endParaRPr lang="en-GB" sz="1805" kern="120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a:solidFill>
                  <a:schemeClr val="tx1"/>
                </a:solidFill>
                <a:effectLst/>
                <a:latin typeface="+mn-lt"/>
                <a:ea typeface="+mn-ea"/>
                <a:cs typeface="+mn-cs"/>
              </a:rPr>
              <a:t>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endParaRPr lang="en-GB">
              <a:effectLst/>
            </a:endParaRP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12 CEA Case study template</a:t>
            </a:r>
          </a:p>
          <a:p>
            <a:r>
              <a:rPr lang="en-GB" sz="1805" kern="1200">
                <a:solidFill>
                  <a:schemeClr val="tx1"/>
                </a:solidFill>
                <a:effectLst/>
                <a:latin typeface="+mn-lt"/>
                <a:ea typeface="+mn-ea"/>
                <a:cs typeface="+mn-cs"/>
              </a:rPr>
              <a:t>A template and guidance for writing a CEA case study to document the CEA approaches or activities implemented, the impact they had, and any lessons learned. </a:t>
            </a:r>
          </a:p>
          <a:p>
            <a:endParaRPr lang="en-GB" sz="1805"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155876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93</a:t>
            </a:fld>
            <a:endParaRPr lang="en-US" altLang="ru-RU"/>
          </a:p>
        </p:txBody>
      </p:sp>
    </p:spTree>
    <p:extLst>
      <p:ext uri="{BB962C8B-B14F-4D97-AF65-F5344CB8AC3E}">
        <p14:creationId xmlns:p14="http://schemas.microsoft.com/office/powerpoint/2010/main" val="295147267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 Breakout rooms</a:t>
            </a:r>
          </a:p>
          <a:p>
            <a:pPr marL="0" lvl="0" indent="0" algn="l" rtl="0">
              <a:spcBef>
                <a:spcPts val="0"/>
              </a:spcBef>
              <a:spcAft>
                <a:spcPts val="0"/>
              </a:spcAft>
              <a:buNone/>
            </a:pPr>
            <a:endParaRPr lang="en-GB" b="1" dirty="0"/>
          </a:p>
          <a:p>
            <a:pPr marL="0" lvl="0" indent="0" algn="l" rtl="0">
              <a:spcBef>
                <a:spcPts val="0"/>
              </a:spcBef>
              <a:spcAft>
                <a:spcPts val="0"/>
              </a:spcAft>
              <a:buNone/>
            </a:pPr>
            <a:r>
              <a:rPr lang="en-GB" b="1" dirty="0"/>
              <a:t>SEE SEPARATE PARTICIPANT HANDOUT (TASK 3) AND FACILITATOR NOTES FOR CEA IN EMERGENCIES SCENARIO</a:t>
            </a:r>
          </a:p>
          <a:p>
            <a:pPr marL="0" lvl="0" indent="0" algn="l" rtl="0">
              <a:spcBef>
                <a:spcPts val="0"/>
              </a:spcBef>
              <a:spcAft>
                <a:spcPts val="0"/>
              </a:spcAft>
              <a:buNone/>
            </a:pPr>
            <a:r>
              <a:rPr lang="en-GB" sz="2000" b="1" i="0" u="none" strike="noStrike" cap="none" dirty="0">
                <a:solidFill>
                  <a:schemeClr val="dk1"/>
                </a:solidFill>
                <a:effectLst/>
                <a:latin typeface="+mn-lt"/>
                <a:ea typeface="Calibri"/>
                <a:cs typeface="Calibri"/>
                <a:sym typeface="Calibri"/>
              </a:rPr>
              <a:t>You need to choose which scenario you want to use – CEA in epidemics or CEA in population movement</a:t>
            </a:r>
          </a:p>
          <a:p>
            <a:pPr marL="0" lvl="0" indent="0" algn="l" rtl="0">
              <a:spcBef>
                <a:spcPts val="0"/>
              </a:spcBef>
              <a:spcAft>
                <a:spcPts val="0"/>
              </a:spcAft>
              <a:buNone/>
            </a:pPr>
            <a:endParaRPr lang="en-GB" sz="2000" b="1" i="0" u="none" strike="noStrike" cap="none" dirty="0">
              <a:solidFill>
                <a:schemeClr val="dk1"/>
              </a:solidFill>
              <a:effectLst/>
              <a:latin typeface="+mn-lt"/>
              <a:ea typeface="Calibri"/>
              <a:cs typeface="Calibri"/>
              <a:sym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GB" sz="2000" b="1" dirty="0"/>
              <a:t>Take time to explain the tasks clearly to participants in plenary before they break into groups. Remind them to build on previous information they already know about Alexa and Alexa Red Cross from the programme scenario and emergency assessments information.</a:t>
            </a:r>
          </a:p>
          <a:p>
            <a:pPr marL="0" lvl="0" indent="0" algn="l" rtl="0">
              <a:spcBef>
                <a:spcPts val="540"/>
              </a:spcBef>
              <a:spcAft>
                <a:spcPts val="0"/>
              </a:spcAft>
              <a:buClr>
                <a:schemeClr val="dk1"/>
              </a:buClr>
              <a:buSzPts val="1800"/>
              <a:buFont typeface="Calibri"/>
              <a:buNone/>
            </a:pPr>
            <a:endParaRPr dirty="0"/>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4201661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95</a:t>
            </a:fld>
            <a:endParaRPr lang="en-US" altLang="ru-RU"/>
          </a:p>
        </p:txBody>
      </p:sp>
    </p:spTree>
    <p:extLst>
      <p:ext uri="{BB962C8B-B14F-4D97-AF65-F5344CB8AC3E}">
        <p14:creationId xmlns:p14="http://schemas.microsoft.com/office/powerpoint/2010/main" val="87792734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600" b="1">
                <a:latin typeface="Calibri" charset="0"/>
                <a:ea typeface="ＭＳ Ｐゴシック" charset="0"/>
              </a:rPr>
              <a:t>FACILITATOR NOTES</a:t>
            </a:r>
          </a:p>
          <a:p>
            <a:pPr>
              <a:spcBef>
                <a:spcPct val="50000"/>
              </a:spcBef>
            </a:pPr>
            <a:endParaRPr lang="en-US" sz="1600"/>
          </a:p>
          <a:p>
            <a:r>
              <a:rPr lang="en-GB" sz="1800" b="1" kern="1200">
                <a:solidFill>
                  <a:schemeClr val="tx1"/>
                </a:solidFill>
                <a:effectLst/>
                <a:latin typeface="+mn-lt"/>
                <a:ea typeface="+mn-ea"/>
                <a:cs typeface="+mn-cs"/>
              </a:rPr>
              <a:t>CEA Minimum Action in Emergencies #10: </a:t>
            </a:r>
            <a:r>
              <a:rPr lang="en-GB" sz="1805" b="1" kern="1200">
                <a:solidFill>
                  <a:schemeClr val="tx1"/>
                </a:solidFill>
                <a:effectLst/>
                <a:latin typeface="+mn-lt"/>
                <a:ea typeface="+mn-ea"/>
                <a:cs typeface="+mn-cs"/>
              </a:rPr>
              <a:t>Include the community in the evaluation</a:t>
            </a:r>
          </a:p>
          <a:p>
            <a:r>
              <a:rPr lang="en-GB" sz="1805" kern="1200">
                <a:solidFill>
                  <a:schemeClr val="tx1"/>
                </a:solidFill>
                <a:effectLst/>
                <a:latin typeface="+mn-lt"/>
                <a:ea typeface="+mn-ea"/>
                <a:cs typeface="+mn-cs"/>
              </a:rPr>
              <a:t>Community members should be a key source of information in the evaluation. If the operation has not helped them recover, then it hasn’t worked, no matter how many aid items were distributed.</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a:solidFill>
                  <a:schemeClr val="tx1"/>
                </a:solidFill>
                <a:effectLst/>
                <a:latin typeface="+mn-lt"/>
                <a:ea typeface="+mn-ea"/>
                <a:cs typeface="+mn-cs"/>
              </a:rPr>
              <a:t>Ask community members for their opinions of the operation</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a cross-section of community members if they are satisfied with the timeliness, quality and effectiveness of support provided, the way it was delivered, and what could be improved for future operations. Include these questions in the evaluation survey or if no evaluation is planned, ask these through key informant interviews, focus group discussions or community meetings.</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Share evaluation findings internally</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Share evaluation findings with colleagues so that others can benefit from lessons learned and avoid repeating mistakes. For example, through a lessons learned workshop or by emailing the evaluation findings to colleagues.</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a:solidFill>
                  <a:schemeClr val="tx1"/>
                </a:solidFill>
                <a:effectLst/>
                <a:latin typeface="+mn-lt"/>
                <a:ea typeface="+mn-ea"/>
                <a:cs typeface="+mn-cs"/>
              </a:rPr>
              <a:t>Involve communities in planning the evaluation</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community representatives and members about the best way to carry out the evaluation. </a:t>
            </a:r>
          </a:p>
          <a:p>
            <a:pPr marL="687617" lvl="1" indent="0">
              <a:buFont typeface="Arial" panose="020B0604020202020204" pitchFamily="34" charset="0"/>
              <a:buNone/>
            </a:pPr>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Organise a community-led evaluation</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Have the community lead and carry out the evaluation process themselves. </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evaluation findings with communities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Go back to communities and discuss the findings of evaluations and next steps with them, for instance through meetings or workshops.</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and share evaluation findings with external partners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Share evaluation findings with external partners to ensure others can benefit from lessons learned and avoid repeating mistakes.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1565097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 - Chat</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US" sz="1800" b="1" dirty="0"/>
              <a:t>BEFORE</a:t>
            </a:r>
            <a:r>
              <a:rPr lang="en-US" sz="1800" dirty="0"/>
              <a:t> showing the content on the slide ask participants to write in the chat some questions they would include in evaluations to measure if the response was accountable to communities</a:t>
            </a:r>
          </a:p>
          <a:p>
            <a:pPr marL="285750" indent="-285750">
              <a:spcBef>
                <a:spcPct val="50000"/>
              </a:spcBef>
              <a:buFont typeface="Arial" panose="020B0604020202020204" pitchFamily="34" charset="0"/>
              <a:buChar char="•"/>
            </a:pPr>
            <a:endParaRPr lang="en-US" sz="1800" dirty="0"/>
          </a:p>
          <a:p>
            <a:pPr marL="285750" indent="-285750">
              <a:spcBef>
                <a:spcPct val="50000"/>
              </a:spcBef>
              <a:buFont typeface="Arial" panose="020B0604020202020204" pitchFamily="34" charset="0"/>
              <a:buChar char="•"/>
            </a:pPr>
            <a:r>
              <a:rPr lang="en-US" sz="1800" dirty="0"/>
              <a:t>These are the main topics we should be asking:</a:t>
            </a:r>
          </a:p>
          <a:p>
            <a:pPr marL="973367" lvl="1" indent="-285750">
              <a:spcBef>
                <a:spcPct val="50000"/>
              </a:spcBef>
              <a:buFont typeface="Arial" panose="020B0604020202020204" pitchFamily="34" charset="0"/>
              <a:buChar char="•"/>
            </a:pPr>
            <a:r>
              <a:rPr lang="en-GB" sz="1800" b="1" dirty="0"/>
              <a:t>Relevance</a:t>
            </a:r>
            <a:r>
              <a:rPr lang="en-GB" sz="1800" dirty="0"/>
              <a:t> – </a:t>
            </a:r>
            <a:r>
              <a:rPr lang="en-US" sz="1800" dirty="0"/>
              <a:t>Did the support we provide meet people’s most important needs?</a:t>
            </a:r>
          </a:p>
          <a:p>
            <a:pPr marL="973367" lvl="1" indent="-285750">
              <a:spcBef>
                <a:spcPct val="50000"/>
              </a:spcBef>
              <a:buFont typeface="Arial" panose="020B0604020202020204" pitchFamily="34" charset="0"/>
              <a:buChar char="•"/>
            </a:pPr>
            <a:r>
              <a:rPr lang="en-GB" sz="1800" b="1" dirty="0"/>
              <a:t>Fairness</a:t>
            </a:r>
            <a:r>
              <a:rPr lang="en-GB" sz="1800" dirty="0"/>
              <a:t> – </a:t>
            </a:r>
            <a:r>
              <a:rPr lang="en-US" sz="1800" dirty="0"/>
              <a:t>Did the support provided go to those who needed it most? Did we help the most vulnerable?</a:t>
            </a:r>
          </a:p>
          <a:p>
            <a:pPr marL="973367" lvl="1" indent="-285750">
              <a:spcBef>
                <a:spcPct val="50000"/>
              </a:spcBef>
              <a:buFont typeface="Arial" panose="020B0604020202020204" pitchFamily="34" charset="0"/>
              <a:buChar char="•"/>
            </a:pPr>
            <a:r>
              <a:rPr lang="en-GB" sz="1800" b="1" dirty="0"/>
              <a:t>Timeliness</a:t>
            </a:r>
            <a:r>
              <a:rPr lang="en-GB" sz="1800" dirty="0"/>
              <a:t> – </a:t>
            </a:r>
            <a:r>
              <a:rPr lang="en-US" sz="1800" dirty="0"/>
              <a:t>Was aid provided in a timely way? When people needed it?</a:t>
            </a:r>
          </a:p>
          <a:p>
            <a:pPr marL="973367" lvl="1" indent="-285750">
              <a:spcBef>
                <a:spcPct val="50000"/>
              </a:spcBef>
              <a:buFont typeface="Arial" panose="020B0604020202020204" pitchFamily="34" charset="0"/>
              <a:buChar char="•"/>
            </a:pPr>
            <a:r>
              <a:rPr lang="en-GB" sz="1800" b="1" dirty="0"/>
              <a:t>Behaviours</a:t>
            </a:r>
            <a:r>
              <a:rPr lang="en-GB" sz="1800" dirty="0"/>
              <a:t> – </a:t>
            </a:r>
            <a:r>
              <a:rPr lang="en-US" sz="1800" dirty="0"/>
              <a:t>Did our staff and volunteers treat people with respect and dignity? Was there any time people felt unhappy with the way they were treated?</a:t>
            </a:r>
          </a:p>
          <a:p>
            <a:pPr marL="973367" lvl="1" indent="-285750">
              <a:spcAft>
                <a:spcPts val="1800"/>
              </a:spcAft>
              <a:buFont typeface="Arial" panose="020B0604020202020204" pitchFamily="34" charset="0"/>
              <a:buChar char="•"/>
            </a:pPr>
            <a:r>
              <a:rPr lang="en-GB" sz="1800" b="1" dirty="0"/>
              <a:t>Communication</a:t>
            </a:r>
            <a:r>
              <a:rPr lang="en-GB" sz="1800" dirty="0"/>
              <a:t> – </a:t>
            </a:r>
            <a:r>
              <a:rPr lang="en-GB" sz="1805" b="0" i="0" u="none" strike="noStrike" kern="1200" dirty="0">
                <a:solidFill>
                  <a:schemeClr val="tx1"/>
                </a:solidFill>
                <a:effectLst/>
                <a:latin typeface="+mn-lt"/>
                <a:ea typeface="+mn-ea"/>
                <a:cs typeface="+mn-cs"/>
              </a:rPr>
              <a:t>Were people informed about the response plans and activities? Did they understand how decisions were made about who received support and who did not?</a:t>
            </a:r>
            <a:r>
              <a:rPr lang="en-GB" sz="1800" dirty="0"/>
              <a:t> </a:t>
            </a:r>
          </a:p>
          <a:p>
            <a:pPr marL="973367" marR="0" lvl="1" indent="-285750" algn="l" defTabSz="914400" rtl="0"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en-GB" sz="1800" b="1" dirty="0"/>
              <a:t>Participation</a:t>
            </a:r>
            <a:r>
              <a:rPr lang="en-GB" sz="1800" dirty="0"/>
              <a:t> – </a:t>
            </a:r>
            <a:r>
              <a:rPr lang="en-GB" sz="1805" b="0" i="0" u="none" strike="noStrike" kern="1200" dirty="0">
                <a:solidFill>
                  <a:schemeClr val="tx1"/>
                </a:solidFill>
                <a:effectLst/>
                <a:latin typeface="+mn-lt"/>
                <a:ea typeface="+mn-ea"/>
                <a:cs typeface="+mn-cs"/>
              </a:rPr>
              <a:t>Did the response take peoples’ opinion into account when providing support?</a:t>
            </a:r>
            <a:r>
              <a:rPr lang="en-GB" sz="1800" dirty="0"/>
              <a:t> </a:t>
            </a:r>
            <a:r>
              <a:rPr lang="en-GB" sz="1805" b="0" i="0" u="none" strike="noStrike" kern="1200" dirty="0">
                <a:solidFill>
                  <a:schemeClr val="tx1"/>
                </a:solidFill>
                <a:effectLst/>
                <a:latin typeface="+mn-lt"/>
                <a:ea typeface="+mn-ea"/>
                <a:cs typeface="+mn-cs"/>
              </a:rPr>
              <a:t>Were people asked about their needs during the assessments? Did people feel able to participate in decisions about how the programme/operation was being delivered?</a:t>
            </a:r>
          </a:p>
          <a:p>
            <a:pPr marL="973367" marR="0" lvl="1" indent="-285750" algn="l" defTabSz="914400" rtl="0"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en-GB" sz="1800" b="1" dirty="0"/>
              <a:t>Feedback</a:t>
            </a:r>
            <a:r>
              <a:rPr lang="en-GB" sz="1800" dirty="0"/>
              <a:t> – Did people know how to share feedback or make complaints? Did they receive a response to their feedback? Do they feel the response acted on their feedback? Would they have felt safe using the feedback mechanism to report sensitive feedback </a:t>
            </a:r>
          </a:p>
          <a:p>
            <a:pPr marL="973367" marR="0" lvl="1" indent="-285750" algn="l" defTabSz="914400" rtl="0"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en-GB" sz="1800" b="1" dirty="0"/>
              <a:t>RCCE</a:t>
            </a:r>
            <a:r>
              <a:rPr lang="en-GB" sz="1800" dirty="0"/>
              <a:t> – check the same topics as above, relevance, timeliness, fairness etc and include some questions on whether people felt well communicated with about the risk, what information did they receive, and how? Also, the level of trust in the information and whether they followed the advice given? Were people proactively asked for their opinion about the risk (i.e., proactive feedback mechanism in place)</a:t>
            </a:r>
          </a:p>
          <a:p>
            <a:pPr marL="973367" lvl="1" indent="-285750">
              <a:spcBef>
                <a:spcPct val="50000"/>
              </a:spcBef>
              <a:buFont typeface="Arial" panose="020B0604020202020204" pitchFamily="34" charset="0"/>
              <a:buChar char="•"/>
            </a:pPr>
            <a:endParaRPr lang="en-US" sz="1800" dirty="0"/>
          </a:p>
          <a:p>
            <a:pPr marL="973367" lvl="1" indent="-285750">
              <a:spcBef>
                <a:spcPct val="50000"/>
              </a:spcBef>
              <a:buFont typeface="Arial" panose="020B0604020202020204" pitchFamily="34" charset="0"/>
              <a:buChar char="•"/>
            </a:pPr>
            <a:endParaRPr lang="en-US" sz="1800" dirty="0"/>
          </a:p>
          <a:p>
            <a:pPr marL="973367" lvl="1" indent="-285750">
              <a:spcBef>
                <a:spcPct val="50000"/>
              </a:spcBef>
              <a:buFont typeface="Arial" panose="020B0604020202020204" pitchFamily="34" charset="0"/>
              <a:buChar char="•"/>
            </a:pPr>
            <a:endParaRPr lang="en-US" sz="1800" dirty="0"/>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973367" lvl="1" indent="-285750">
              <a:spcBef>
                <a:spcPct val="50000"/>
              </a:spcBef>
              <a:buFont typeface="Arial" panose="020B0604020202020204" pitchFamily="34" charset="0"/>
              <a:buChar char="•"/>
            </a:pPr>
            <a:endParaRPr lang="en-US" sz="1800" dirty="0"/>
          </a:p>
          <a:p>
            <a:pPr marL="973367" lvl="1" indent="-285750">
              <a:spcBef>
                <a:spcPct val="50000"/>
              </a:spcBef>
              <a:buFont typeface="Arial" panose="020B0604020202020204" pitchFamily="34" charset="0"/>
              <a:buChar char="•"/>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9814693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a:t>
            </a:r>
            <a:r>
              <a:rPr lang="en-GB" b="1" baseline="0" dirty="0"/>
              <a:t> NOTES</a:t>
            </a:r>
          </a:p>
          <a:p>
            <a:endParaRPr lang="en-GB" baseline="0" dirty="0"/>
          </a:p>
          <a:p>
            <a:pPr marL="342900" indent="-342900">
              <a:buFont typeface="Arial" panose="020B0604020202020204" pitchFamily="34" charset="0"/>
              <a:buChar char="•"/>
            </a:pPr>
            <a:r>
              <a:rPr lang="en-GB" baseline="0" dirty="0"/>
              <a:t>Three-minute video showing a video evaluation of the Nepal Earthquake response</a:t>
            </a:r>
          </a:p>
          <a:p>
            <a:pPr marL="342900" indent="-342900">
              <a:buFont typeface="Arial" panose="020B0604020202020204" pitchFamily="34" charset="0"/>
              <a:buChar char="•"/>
            </a:pPr>
            <a:r>
              <a:rPr lang="en-GB" baseline="0" dirty="0"/>
              <a:t>This presents an interesting way to collect feedback from communities and how valuable community insights into how the response went can be gained by asking very simple, open-ended questions</a:t>
            </a:r>
          </a:p>
          <a:p>
            <a:pPr marL="342900" indent="-342900">
              <a:buFont typeface="Arial" panose="020B0604020202020204" pitchFamily="34" charset="0"/>
              <a:buChar char="•"/>
            </a:pPr>
            <a:r>
              <a:rPr lang="en-GB" baseline="0" dirty="0"/>
              <a:t>You can also embed this video in the slides once downloaded</a:t>
            </a:r>
          </a:p>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DB13165-C323-594B-A761-369AC4CD210A}"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9938077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pPr marL="285750" indent="-285750">
              <a:spcBef>
                <a:spcPct val="50000"/>
              </a:spcBef>
              <a:buFont typeface="Arial" panose="020B0604020202020204" pitchFamily="34" charset="0"/>
              <a:buChar char="•"/>
            </a:pPr>
            <a:r>
              <a:rPr lang="en-GB" sz="1800" b="0">
                <a:latin typeface="Calibri" charset="0"/>
                <a:ea typeface="ＭＳ Ｐゴシック" charset="0"/>
              </a:rPr>
              <a:t>These are some of the most useful CEA tools that can help you meet minimum action 9 and include the community in the evaluation </a:t>
            </a:r>
          </a:p>
          <a:p>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16 FGD Guide</a:t>
            </a:r>
          </a:p>
          <a:p>
            <a:r>
              <a:rPr lang="en-GB" sz="1805" kern="120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a:solidFill>
                  <a:schemeClr val="tx1"/>
                </a:solidFill>
                <a:effectLst/>
                <a:latin typeface="+mn-lt"/>
                <a:ea typeface="+mn-ea"/>
                <a:cs typeface="+mn-cs"/>
              </a:rPr>
              <a:t>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endParaRPr lang="en-GB">
              <a:effectLst/>
            </a:endParaRPr>
          </a:p>
          <a:p>
            <a:endParaRPr lang="en-GB" sz="1805" kern="1200">
              <a:solidFill>
                <a:schemeClr val="tx1"/>
              </a:solidFill>
              <a:effectLst/>
              <a:latin typeface="+mn-lt"/>
              <a:ea typeface="+mn-ea"/>
              <a:cs typeface="+mn-cs"/>
            </a:endParaRPr>
          </a:p>
          <a:p>
            <a:endParaRPr lang="en-GB" sz="1805"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9641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01"/>
        <p:cNvGrpSpPr/>
        <p:nvPr/>
      </p:nvGrpSpPr>
      <p:grpSpPr>
        <a:xfrm>
          <a:off x="0" y="0"/>
          <a:ext cx="0" cy="0"/>
          <a:chOff x="0" y="0"/>
          <a:chExt cx="0" cy="0"/>
        </a:xfrm>
      </p:grpSpPr>
      <p:sp>
        <p:nvSpPr>
          <p:cNvPr id="202" name="Google Shape;202;p6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203" name="Google Shape;203;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4" name="Google Shape;204;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5" name="Google Shape;205;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7024531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06"/>
        <p:cNvGrpSpPr/>
        <p:nvPr/>
      </p:nvGrpSpPr>
      <p:grpSpPr>
        <a:xfrm>
          <a:off x="0" y="0"/>
          <a:ext cx="0" cy="0"/>
          <a:chOff x="0" y="0"/>
          <a:chExt cx="0" cy="0"/>
        </a:xfrm>
      </p:grpSpPr>
      <p:sp>
        <p:nvSpPr>
          <p:cNvPr id="207" name="Google Shape;207;p6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208" name="Google Shape;208;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9" name="Google Shape;209;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10" name="Google Shape;210;p6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211" name="Google Shape;211;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178597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2"/>
        <p:cNvGrpSpPr/>
        <p:nvPr/>
      </p:nvGrpSpPr>
      <p:grpSpPr>
        <a:xfrm>
          <a:off x="0" y="0"/>
          <a:ext cx="0" cy="0"/>
          <a:chOff x="0" y="0"/>
          <a:chExt cx="0" cy="0"/>
        </a:xfrm>
      </p:grpSpPr>
      <p:sp>
        <p:nvSpPr>
          <p:cNvPr id="213" name="Google Shape;213;p62"/>
          <p:cNvSpPr>
            <a:spLocks noGrp="1"/>
          </p:cNvSpPr>
          <p:nvPr>
            <p:ph type="pic" idx="2"/>
          </p:nvPr>
        </p:nvSpPr>
        <p:spPr>
          <a:xfrm>
            <a:off x="0" y="0"/>
            <a:ext cx="5144294" cy="5144294"/>
          </a:xfrm>
          <a:prstGeom prst="rect">
            <a:avLst/>
          </a:prstGeom>
          <a:solidFill>
            <a:srgbClr val="353535">
              <a:alpha val="11764"/>
            </a:srgbClr>
          </a:solidFill>
          <a:ln>
            <a:noFill/>
          </a:ln>
        </p:spPr>
      </p:sp>
      <p:sp>
        <p:nvSpPr>
          <p:cNvPr id="214" name="Google Shape;214;p6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215" name="Google Shape;215;p6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216" name="Google Shape;216;p6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217" name="Google Shape;217;p6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218" name="Google Shape;218;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9" name="Google Shape;219;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2027505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0"/>
        <p:cNvGrpSpPr/>
        <p:nvPr/>
      </p:nvGrpSpPr>
      <p:grpSpPr>
        <a:xfrm>
          <a:off x="0" y="0"/>
          <a:ext cx="0" cy="0"/>
          <a:chOff x="0" y="0"/>
          <a:chExt cx="0" cy="0"/>
        </a:xfrm>
      </p:grpSpPr>
      <p:sp>
        <p:nvSpPr>
          <p:cNvPr id="221" name="Google Shape;221;p63"/>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2" name="Google Shape;222;p63"/>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223" name="Google Shape;223;p63"/>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23696837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4"/>
        <p:cNvGrpSpPr/>
        <p:nvPr/>
      </p:nvGrpSpPr>
      <p:grpSpPr>
        <a:xfrm>
          <a:off x="0" y="0"/>
          <a:ext cx="0" cy="0"/>
          <a:chOff x="0" y="0"/>
          <a:chExt cx="0" cy="0"/>
        </a:xfrm>
      </p:grpSpPr>
      <p:sp>
        <p:nvSpPr>
          <p:cNvPr id="225" name="Google Shape;225;p64"/>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Calibri"/>
              <a:ea typeface="Calibri"/>
              <a:cs typeface="Calibri"/>
              <a:sym typeface="Calibri"/>
            </a:endParaRPr>
          </a:p>
        </p:txBody>
      </p:sp>
      <p:sp>
        <p:nvSpPr>
          <p:cNvPr id="226" name="Google Shape;226;p6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7" name="Google Shape;227;p6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51261998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6915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8031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36345939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53088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544752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273621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5 January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370951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5 January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8918347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5"/>
            <a:ext cx="20236811" cy="20236809"/>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3440624" cy="1684556"/>
          </a:xfrm>
          <a:prstGeom prst="rect">
            <a:avLst/>
          </a:prstGeom>
        </p:spPr>
      </p:pic>
    </p:spTree>
    <p:extLst>
      <p:ext uri="{BB962C8B-B14F-4D97-AF65-F5344CB8AC3E}">
        <p14:creationId xmlns:p14="http://schemas.microsoft.com/office/powerpoint/2010/main" val="128864546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5"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304659201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6" y="3120407"/>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37896642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3"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42058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9"/>
          </a:xfrm>
          <a:prstGeom prst="rect">
            <a:avLst/>
          </a:prstGeom>
        </p:spPr>
      </p:pic>
    </p:spTree>
    <p:extLst>
      <p:ext uri="{BB962C8B-B14F-4D97-AF65-F5344CB8AC3E}">
        <p14:creationId xmlns:p14="http://schemas.microsoft.com/office/powerpoint/2010/main" val="380105451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2"/>
            <a:ext cx="16734972"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3265715" cy="1598918"/>
          </a:xfrm>
          <a:prstGeom prst="rect">
            <a:avLst/>
          </a:prstGeom>
        </p:spPr>
      </p:pic>
    </p:spTree>
    <p:extLst>
      <p:ext uri="{BB962C8B-B14F-4D97-AF65-F5344CB8AC3E}">
        <p14:creationId xmlns:p14="http://schemas.microsoft.com/office/powerpoint/2010/main" val="414641747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48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1"/>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3" y="4287010"/>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3986462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68931325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8410951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5"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9057992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1"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1919546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7678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75524847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5"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377669846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1" y="2"/>
            <a:ext cx="3331029" cy="1630897"/>
          </a:xfrm>
          <a:prstGeom prst="rect">
            <a:avLst/>
          </a:prstGeom>
        </p:spPr>
      </p:pic>
    </p:spTree>
    <p:extLst>
      <p:ext uri="{BB962C8B-B14F-4D97-AF65-F5344CB8AC3E}">
        <p14:creationId xmlns:p14="http://schemas.microsoft.com/office/powerpoint/2010/main" val="301955262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094033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8"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00922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7"/>
            <a:ext cx="8717279"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44718152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70"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9506993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Freeform 10"/>
          <p:cNvSpPr>
            <a:spLocks noGrp="1"/>
          </p:cNvSpPr>
          <p:nvPr>
            <p:ph type="pic" sz="quarter" idx="11"/>
          </p:nvPr>
        </p:nvSpPr>
        <p:spPr bwMode="auto">
          <a:xfrm>
            <a:off x="8937818" y="3459679"/>
            <a:ext cx="5212136" cy="5845279"/>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04895248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9847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7555836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4228966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0316392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6"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9057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652344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8" y="1401962"/>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412388414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4"/>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9" y="2"/>
            <a:ext cx="3412671" cy="1670869"/>
          </a:xfrm>
          <a:prstGeom prst="rect">
            <a:avLst/>
          </a:prstGeom>
        </p:spPr>
      </p:pic>
    </p:spTree>
    <p:extLst>
      <p:ext uri="{BB962C8B-B14F-4D97-AF65-F5344CB8AC3E}">
        <p14:creationId xmlns:p14="http://schemas.microsoft.com/office/powerpoint/2010/main" val="14881847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7"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9673228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290678043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89"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63670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7"/>
            <a:ext cx="17568000" cy="8583725"/>
          </a:xfrm>
          <a:prstGeom prst="rect">
            <a:avLst/>
          </a:prstGeom>
          <a:solidFill>
            <a:schemeClr val="lt2">
              <a:alpha val="49803"/>
            </a:schemeClr>
          </a:solidFill>
          <a:ln>
            <a:noFill/>
          </a:ln>
        </p:spPr>
        <p:txBody>
          <a:bodyPr spcFirstLastPara="1" wrap="square" lIns="137117" tIns="68540" rIns="137117" bIns="6854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90" y="2512664"/>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47617920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7"/>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90" y="2512664"/>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286" indent="0" algn="ctr">
              <a:buNone/>
              <a:defRPr>
                <a:solidFill>
                  <a:schemeClr val="tx1">
                    <a:tint val="75000"/>
                  </a:schemeClr>
                </a:solidFill>
              </a:defRPr>
            </a:lvl2pPr>
            <a:lvl3pPr marL="1828572" indent="0" algn="ctr">
              <a:buNone/>
              <a:defRPr>
                <a:solidFill>
                  <a:schemeClr val="tx1">
                    <a:tint val="75000"/>
                  </a:schemeClr>
                </a:solidFill>
              </a:defRPr>
            </a:lvl3pPr>
            <a:lvl4pPr marL="2742857" indent="0" algn="ctr">
              <a:buNone/>
              <a:defRPr>
                <a:solidFill>
                  <a:schemeClr val="tx1">
                    <a:tint val="75000"/>
                  </a:schemeClr>
                </a:solidFill>
              </a:defRPr>
            </a:lvl4pPr>
            <a:lvl5pPr marL="3657143" indent="0" algn="ctr">
              <a:buNone/>
              <a:defRPr>
                <a:solidFill>
                  <a:schemeClr val="tx1">
                    <a:tint val="75000"/>
                  </a:schemeClr>
                </a:solidFill>
              </a:defRPr>
            </a:lvl5pPr>
            <a:lvl6pPr marL="4571429" indent="0" algn="ctr">
              <a:buNone/>
              <a:defRPr>
                <a:solidFill>
                  <a:schemeClr val="tx1">
                    <a:tint val="75000"/>
                  </a:schemeClr>
                </a:solidFill>
              </a:defRPr>
            </a:lvl6pPr>
            <a:lvl7pPr marL="5485716" indent="0" algn="ctr">
              <a:buNone/>
              <a:defRPr>
                <a:solidFill>
                  <a:schemeClr val="tx1">
                    <a:tint val="75000"/>
                  </a:schemeClr>
                </a:solidFill>
              </a:defRPr>
            </a:lvl7pPr>
            <a:lvl8pPr marL="6400001" indent="0" algn="ctr">
              <a:buNone/>
              <a:defRPr>
                <a:solidFill>
                  <a:schemeClr val="tx1">
                    <a:tint val="75000"/>
                  </a:schemeClr>
                </a:solidFill>
              </a:defRPr>
            </a:lvl8pPr>
            <a:lvl9pPr marL="7314285"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11596128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4"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4"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4"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0036508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2" y="0"/>
            <a:ext cx="7942823" cy="10288588"/>
          </a:xfrm>
          <a:prstGeom prst="rect">
            <a:avLst/>
          </a:prstGeom>
          <a:solidFill>
            <a:srgbClr val="353535">
              <a:alpha val="11764"/>
            </a:srgbClr>
          </a:solidFill>
          <a:ln>
            <a:noFill/>
          </a:ln>
        </p:spPr>
      </p:sp>
      <p:sp>
        <p:nvSpPr>
          <p:cNvPr id="17" name="Google Shape;17;p14"/>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8426437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775044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2701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700"/>
            <a:ext cx="8156496" cy="5561868"/>
          </a:xfrm>
          <a:prstGeom prst="rect">
            <a:avLst/>
          </a:prstGeom>
          <a:solidFill>
            <a:srgbClr val="353535">
              <a:alpha val="11764"/>
            </a:srgbClr>
          </a:solidFill>
          <a:ln>
            <a:noFill/>
          </a:ln>
        </p:spPr>
      </p:sp>
      <p:sp>
        <p:nvSpPr>
          <p:cNvPr id="58" name="Google Shape;58;p37"/>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700"/>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2449605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2" y="1700377"/>
            <a:ext cx="8717279" cy="8588211"/>
          </a:xfrm>
          <a:prstGeom prst="rect">
            <a:avLst/>
          </a:prstGeom>
          <a:solidFill>
            <a:srgbClr val="353535">
              <a:alpha val="11764"/>
            </a:srgbClr>
          </a:solidFill>
          <a:ln>
            <a:noFill/>
          </a:ln>
        </p:spPr>
      </p:sp>
      <p:sp>
        <p:nvSpPr>
          <p:cNvPr id="37" name="Google Shape;37;p32"/>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90497796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5"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02614016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58448166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47449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3" y="2656682"/>
            <a:ext cx="10633074" cy="2487612"/>
          </a:xfrm>
          <a:prstGeom prst="rect">
            <a:avLst/>
          </a:prstGeom>
        </p:spPr>
        <p:txBody>
          <a:bodyPr/>
          <a:lstStyle>
            <a:lvl1pPr marL="0" indent="0" algn="ctr">
              <a:buNone/>
              <a:defRPr sz="7871"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3" y="5464068"/>
            <a:ext cx="10633074"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64780626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266839211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AA52947-1528-E249-9B49-65432684D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7225237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20545484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1813943" cy="1769190"/>
          </a:xfrm>
          <a:prstGeom prst="rect">
            <a:avLst/>
          </a:prstGeom>
        </p:spPr>
      </p:pic>
    </p:spTree>
    <p:extLst>
      <p:ext uri="{BB962C8B-B14F-4D97-AF65-F5344CB8AC3E}">
        <p14:creationId xmlns:p14="http://schemas.microsoft.com/office/powerpoint/2010/main" val="1006807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6"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31047861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2"/>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48925964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9" y="2"/>
            <a:ext cx="16734974"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09033555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2" y="0"/>
            <a:ext cx="960119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8945845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8"/>
            <a:ext cx="10994066"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10757279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 y="2"/>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4" y="4287010"/>
            <a:ext cx="4798110" cy="479811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02731074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2"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66097406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7882248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7"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57211354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2"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705181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02041746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2" y="0"/>
            <a:ext cx="10107689"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8734494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59522643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 y="0"/>
            <a:ext cx="11799270"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60515720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2"/>
            <a:ext cx="7827264"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73324231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9"/>
            <a:ext cx="8717280"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60962287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9"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2"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69567134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3"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52848231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53099391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7250346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287043903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7"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23038315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4"/>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7401394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5" y="1401962"/>
            <a:ext cx="7507278"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429269604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5"/>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2213118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9" y="2589865"/>
            <a:ext cx="5107184"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82667323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6"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8"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73834099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8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3" name="Рисунок 4"/>
          <p:cNvSpPr>
            <a:spLocks noGrp="1"/>
          </p:cNvSpPr>
          <p:nvPr>
            <p:ph type="pic" sz="quarter" idx="10"/>
          </p:nvPr>
        </p:nvSpPr>
        <p:spPr>
          <a:xfrm>
            <a:off x="531462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Tree>
    <p:extLst>
      <p:ext uri="{BB962C8B-B14F-4D97-AF65-F5344CB8AC3E}">
        <p14:creationId xmlns:p14="http://schemas.microsoft.com/office/powerpoint/2010/main" val="16887707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90"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56405158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3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10341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BFA5ADD-EA07-B54F-9BA0-38DBE576CF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9970716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54052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83182524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5481013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7122370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6993558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2407726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0961488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A86B5925-3BCA-6741-A955-6983F0F1ED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166070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65153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C04760C-DC7C-1040-94DE-E4580AB7F78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618524" y="1"/>
            <a:ext cx="3669475" cy="1796603"/>
          </a:xfrm>
          <a:prstGeom prst="rect">
            <a:avLst/>
          </a:prstGeom>
        </p:spPr>
      </p:pic>
    </p:spTree>
    <p:extLst>
      <p:ext uri="{BB962C8B-B14F-4D97-AF65-F5344CB8AC3E}">
        <p14:creationId xmlns:p14="http://schemas.microsoft.com/office/powerpoint/2010/main" val="92542538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9BC5031-9AEE-044D-BFFF-16EA770253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64517045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559961F-610F-BB4E-A2DD-87E16B45006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39042136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2527197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998234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06909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5780865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26166256"/>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08881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020480"/>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7656974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D0798A3F-28AB-B64F-A929-0ABB15456A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65136483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25339951"/>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8C6E091-3581-3F4A-A071-F9C5EABE5C9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11980773"/>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802278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1126143"/>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97255102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93566131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5026953"/>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DB4217E-12CB-E346-96E2-F40F59B816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5836181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69042654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546426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519C8D9A-0CBC-AF41-8EC7-2C4E874881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63" y="0"/>
            <a:ext cx="3669475" cy="1796603"/>
          </a:xfrm>
          <a:prstGeom prst="rect">
            <a:avLst/>
          </a:prstGeom>
        </p:spPr>
      </p:pic>
    </p:spTree>
    <p:extLst>
      <p:ext uri="{BB962C8B-B14F-4D97-AF65-F5344CB8AC3E}">
        <p14:creationId xmlns:p14="http://schemas.microsoft.com/office/powerpoint/2010/main" val="3558118876"/>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666306015"/>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60067987"/>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80C8B001-63BC-4A45-ADB4-0B7F5FB49CC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45193" y="1"/>
            <a:ext cx="3342806" cy="1636663"/>
          </a:xfrm>
          <a:prstGeom prst="rect">
            <a:avLst/>
          </a:prstGeom>
        </p:spPr>
      </p:pic>
    </p:spTree>
    <p:extLst>
      <p:ext uri="{BB962C8B-B14F-4D97-AF65-F5344CB8AC3E}">
        <p14:creationId xmlns:p14="http://schemas.microsoft.com/office/powerpoint/2010/main" val="274805361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44895739"/>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318624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502996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728271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74262943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9050823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1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1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 name="Picture 8">
            <a:extLst>
              <a:ext uri="{FF2B5EF4-FFF2-40B4-BE49-F238E27FC236}">
                <a16:creationId xmlns:a16="http://schemas.microsoft.com/office/drawing/2014/main" id="{CBB58F8F-DA4B-E24D-B029-5FADDADF99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77109613"/>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 name="Picture 7">
            <a:extLst>
              <a:ext uri="{FF2B5EF4-FFF2-40B4-BE49-F238E27FC236}">
                <a16:creationId xmlns:a16="http://schemas.microsoft.com/office/drawing/2014/main" id="{681784CA-C01C-3C4A-AA57-EB18E4E0F4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62945130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23"/>
        <p:cNvGrpSpPr/>
        <p:nvPr/>
      </p:nvGrpSpPr>
      <p:grpSpPr>
        <a:xfrm>
          <a:off x="0" y="0"/>
          <a:ext cx="0" cy="0"/>
          <a:chOff x="0" y="0"/>
          <a:chExt cx="0" cy="0"/>
        </a:xfrm>
      </p:grpSpPr>
      <p:sp>
        <p:nvSpPr>
          <p:cNvPr id="24" name="Google Shape;24;p16"/>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25" name="Google Shape;25;p16"/>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26" name="Google Shape;26;p16"/>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27" name="Google Shape;27;p16"/>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10" name="Picture 9">
            <a:extLst>
              <a:ext uri="{FF2B5EF4-FFF2-40B4-BE49-F238E27FC236}">
                <a16:creationId xmlns:a16="http://schemas.microsoft.com/office/drawing/2014/main" id="{C7068423-3CF2-4B40-80C9-9039E379A1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28720831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9"/>
        <p:cNvGrpSpPr/>
        <p:nvPr/>
      </p:nvGrpSpPr>
      <p:grpSpPr>
        <a:xfrm>
          <a:off x="0" y="0"/>
          <a:ext cx="0" cy="0"/>
          <a:chOff x="0" y="0"/>
          <a:chExt cx="0" cy="0"/>
        </a:xfrm>
      </p:grpSpPr>
      <p:sp>
        <p:nvSpPr>
          <p:cNvPr id="30" name="Google Shape;30;p1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lt2"/>
                </a:solidFill>
                <a:latin typeface="Open Sans"/>
                <a:ea typeface="Open Sans"/>
                <a:cs typeface="Open Sans"/>
                <a:sym typeface="Open Sans"/>
              </a:rPr>
              <a:t>‹#›</a:t>
            </a:fld>
            <a:endParaRPr sz="1600" b="0" i="0">
              <a:solidFill>
                <a:schemeClr val="lt2"/>
              </a:solidFill>
              <a:latin typeface="Open Sans"/>
              <a:ea typeface="Open Sans"/>
              <a:cs typeface="Open Sans"/>
              <a:sym typeface="Open Sans"/>
            </a:endParaRPr>
          </a:p>
        </p:txBody>
      </p:sp>
      <p:cxnSp>
        <p:nvCxnSpPr>
          <p:cNvPr id="31" name="Google Shape;31;p17"/>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620369243"/>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pic>
        <p:nvPicPr>
          <p:cNvPr id="5" name="Picture 4">
            <a:extLst>
              <a:ext uri="{FF2B5EF4-FFF2-40B4-BE49-F238E27FC236}">
                <a16:creationId xmlns:a16="http://schemas.microsoft.com/office/drawing/2014/main" id="{ED3343CB-F7D9-BB46-9BDF-0F30A2144A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483650400"/>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35"/>
        <p:cNvGrpSpPr/>
        <p:nvPr/>
      </p:nvGrpSpPr>
      <p:grpSpPr>
        <a:xfrm>
          <a:off x="0" y="0"/>
          <a:ext cx="0" cy="0"/>
          <a:chOff x="0" y="0"/>
          <a:chExt cx="0" cy="0"/>
        </a:xfrm>
      </p:grpSpPr>
      <p:pic>
        <p:nvPicPr>
          <p:cNvPr id="3" name="Picture 2">
            <a:extLst>
              <a:ext uri="{FF2B5EF4-FFF2-40B4-BE49-F238E27FC236}">
                <a16:creationId xmlns:a16="http://schemas.microsoft.com/office/drawing/2014/main" id="{17F58172-9EB0-BA4A-B5BC-12927EDCD6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791" y="265044"/>
            <a:ext cx="4293704" cy="2102230"/>
          </a:xfrm>
          <a:prstGeom prst="rect">
            <a:avLst/>
          </a:prstGeom>
        </p:spPr>
      </p:pic>
    </p:spTree>
    <p:extLst>
      <p:ext uri="{BB962C8B-B14F-4D97-AF65-F5344CB8AC3E}">
        <p14:creationId xmlns:p14="http://schemas.microsoft.com/office/powerpoint/2010/main" val="378068133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37"/>
        <p:cNvGrpSpPr/>
        <p:nvPr/>
      </p:nvGrpSpPr>
      <p:grpSpPr>
        <a:xfrm>
          <a:off x="0" y="0"/>
          <a:ext cx="0" cy="0"/>
          <a:chOff x="0" y="0"/>
          <a:chExt cx="0" cy="0"/>
        </a:xfrm>
      </p:grpSpPr>
      <p:sp>
        <p:nvSpPr>
          <p:cNvPr id="38" name="Google Shape;38;p20"/>
          <p:cNvSpPr>
            <a:spLocks noGrp="1"/>
          </p:cNvSpPr>
          <p:nvPr>
            <p:ph type="pic" idx="2"/>
          </p:nvPr>
        </p:nvSpPr>
        <p:spPr>
          <a:xfrm>
            <a:off x="0" y="0"/>
            <a:ext cx="18288000" cy="10288588"/>
          </a:xfrm>
          <a:prstGeom prst="rect">
            <a:avLst/>
          </a:prstGeom>
          <a:solidFill>
            <a:srgbClr val="353535">
              <a:alpha val="11764"/>
            </a:srgbClr>
          </a:solidFill>
          <a:ln>
            <a:noFill/>
          </a:ln>
        </p:spPr>
      </p:sp>
    </p:spTree>
    <p:extLst>
      <p:ext uri="{BB962C8B-B14F-4D97-AF65-F5344CB8AC3E}">
        <p14:creationId xmlns:p14="http://schemas.microsoft.com/office/powerpoint/2010/main" val="128902692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9"/>
        <p:cNvGrpSpPr/>
        <p:nvPr/>
      </p:nvGrpSpPr>
      <p:grpSpPr>
        <a:xfrm>
          <a:off x="0" y="0"/>
          <a:ext cx="0" cy="0"/>
          <a:chOff x="0" y="0"/>
          <a:chExt cx="0" cy="0"/>
        </a:xfrm>
      </p:grpSpPr>
      <p:sp>
        <p:nvSpPr>
          <p:cNvPr id="40" name="Google Shape;40;p21"/>
          <p:cNvSpPr>
            <a:spLocks noGrp="1"/>
          </p:cNvSpPr>
          <p:nvPr>
            <p:ph type="pic" idx="2"/>
          </p:nvPr>
        </p:nvSpPr>
        <p:spPr>
          <a:xfrm>
            <a:off x="0" y="0"/>
            <a:ext cx="18288000" cy="10288588"/>
          </a:xfrm>
          <a:prstGeom prst="rect">
            <a:avLst/>
          </a:prstGeom>
          <a:solidFill>
            <a:srgbClr val="353535">
              <a:alpha val="11764"/>
            </a:srgbClr>
          </a:solidFill>
          <a:ln>
            <a:noFill/>
          </a:ln>
        </p:spPr>
      </p:sp>
      <p:sp>
        <p:nvSpPr>
          <p:cNvPr id="41" name="Google Shape;41;p2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2" name="Google Shape;42;p2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5BBE98B9-304E-C145-B156-6E05524ED6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782261" y="331305"/>
            <a:ext cx="4293704" cy="2102230"/>
          </a:xfrm>
          <a:prstGeom prst="rect">
            <a:avLst/>
          </a:prstGeom>
        </p:spPr>
      </p:pic>
    </p:spTree>
    <p:extLst>
      <p:ext uri="{BB962C8B-B14F-4D97-AF65-F5344CB8AC3E}">
        <p14:creationId xmlns:p14="http://schemas.microsoft.com/office/powerpoint/2010/main" val="35846921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44"/>
        <p:cNvGrpSpPr/>
        <p:nvPr/>
      </p:nvGrpSpPr>
      <p:grpSpPr>
        <a:xfrm>
          <a:off x="0" y="0"/>
          <a:ext cx="0" cy="0"/>
          <a:chOff x="0" y="0"/>
          <a:chExt cx="0" cy="0"/>
        </a:xfrm>
      </p:grpSpPr>
      <p:sp>
        <p:nvSpPr>
          <p:cNvPr id="45" name="Google Shape;45;p22"/>
          <p:cNvSpPr>
            <a:spLocks noGrp="1"/>
          </p:cNvSpPr>
          <p:nvPr>
            <p:ph type="pic" idx="2"/>
          </p:nvPr>
        </p:nvSpPr>
        <p:spPr>
          <a:xfrm>
            <a:off x="0" y="0"/>
            <a:ext cx="18288000" cy="10288588"/>
          </a:xfrm>
          <a:prstGeom prst="rect">
            <a:avLst/>
          </a:prstGeom>
          <a:solidFill>
            <a:srgbClr val="353535">
              <a:alpha val="11764"/>
            </a:srgbClr>
          </a:solidFill>
          <a:ln>
            <a:noFill/>
          </a:ln>
        </p:spPr>
      </p:sp>
      <p:sp>
        <p:nvSpPr>
          <p:cNvPr id="46" name="Google Shape;46;p22"/>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47;p22"/>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 name="Google Shape;49;p2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0" name="Google Shape;50;p2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14 March 2022</a:t>
            </a:r>
            <a:endParaRPr sz="2400" b="1" i="0">
              <a:solidFill>
                <a:srgbClr val="011E41"/>
              </a:solidFill>
              <a:latin typeface="Montserrat SemiBold"/>
              <a:ea typeface="Montserrat SemiBold"/>
              <a:cs typeface="Montserrat SemiBold"/>
              <a:sym typeface="Montserrat SemiBold"/>
            </a:endParaRPr>
          </a:p>
        </p:txBody>
      </p:sp>
      <p:pic>
        <p:nvPicPr>
          <p:cNvPr id="10" name="Picture 9">
            <a:extLst>
              <a:ext uri="{FF2B5EF4-FFF2-40B4-BE49-F238E27FC236}">
                <a16:creationId xmlns:a16="http://schemas.microsoft.com/office/drawing/2014/main" id="{C4A0496F-B540-8347-9944-3F7ACD8B53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8783" y="344557"/>
            <a:ext cx="4293704" cy="2102230"/>
          </a:xfrm>
          <a:prstGeom prst="rect">
            <a:avLst/>
          </a:prstGeom>
        </p:spPr>
      </p:pic>
    </p:spTree>
    <p:extLst>
      <p:ext uri="{BB962C8B-B14F-4D97-AF65-F5344CB8AC3E}">
        <p14:creationId xmlns:p14="http://schemas.microsoft.com/office/powerpoint/2010/main" val="14624091"/>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51"/>
        <p:cNvGrpSpPr/>
        <p:nvPr/>
      </p:nvGrpSpPr>
      <p:grpSpPr>
        <a:xfrm>
          <a:off x="0" y="0"/>
          <a:ext cx="0" cy="0"/>
          <a:chOff x="0" y="0"/>
          <a:chExt cx="0" cy="0"/>
        </a:xfrm>
      </p:grpSpPr>
      <p:sp>
        <p:nvSpPr>
          <p:cNvPr id="53" name="Google Shape;53;p2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4" name="Google Shape;54;p2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chemeClr val="lt2"/>
                </a:solidFill>
                <a:latin typeface="Montserrat SemiBold"/>
                <a:ea typeface="Montserrat SemiBold"/>
                <a:cs typeface="Montserrat SemiBold"/>
                <a:sym typeface="Montserrat SemiBold"/>
              </a:rPr>
              <a:t>14 March 2022</a:t>
            </a:r>
            <a:endParaRPr sz="2400" b="1" i="0">
              <a:solidFill>
                <a:schemeClr val="lt2"/>
              </a:solidFill>
              <a:latin typeface="Montserrat SemiBold"/>
              <a:ea typeface="Montserrat SemiBold"/>
              <a:cs typeface="Montserrat SemiBold"/>
              <a:sym typeface="Montserrat SemiBold"/>
            </a:endParaRPr>
          </a:p>
        </p:txBody>
      </p:sp>
      <p:pic>
        <p:nvPicPr>
          <p:cNvPr id="5" name="Picture 4">
            <a:extLst>
              <a:ext uri="{FF2B5EF4-FFF2-40B4-BE49-F238E27FC236}">
                <a16:creationId xmlns:a16="http://schemas.microsoft.com/office/drawing/2014/main" id="{DD420B62-85D3-DC44-9950-6BEC1F1CDA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4556" y="397566"/>
            <a:ext cx="4293704" cy="2102230"/>
          </a:xfrm>
          <a:prstGeom prst="rect">
            <a:avLst/>
          </a:prstGeom>
        </p:spPr>
      </p:pic>
    </p:spTree>
    <p:extLst>
      <p:ext uri="{BB962C8B-B14F-4D97-AF65-F5344CB8AC3E}">
        <p14:creationId xmlns:p14="http://schemas.microsoft.com/office/powerpoint/2010/main" val="185214659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55"/>
        <p:cNvGrpSpPr/>
        <p:nvPr/>
      </p:nvGrpSpPr>
      <p:grpSpPr>
        <a:xfrm>
          <a:off x="0" y="0"/>
          <a:ext cx="0" cy="0"/>
          <a:chOff x="0" y="0"/>
          <a:chExt cx="0" cy="0"/>
        </a:xfrm>
      </p:grpSpPr>
      <p:sp>
        <p:nvSpPr>
          <p:cNvPr id="56" name="Google Shape;56;p24"/>
          <p:cNvSpPr>
            <a:spLocks noGrp="1"/>
          </p:cNvSpPr>
          <p:nvPr>
            <p:ph type="pic" idx="2"/>
          </p:nvPr>
        </p:nvSpPr>
        <p:spPr>
          <a:xfrm>
            <a:off x="0" y="0"/>
            <a:ext cx="18288000" cy="10288588"/>
          </a:xfrm>
          <a:prstGeom prst="rect">
            <a:avLst/>
          </a:prstGeom>
          <a:solidFill>
            <a:srgbClr val="353535">
              <a:alpha val="11764"/>
            </a:srgbClr>
          </a:solidFill>
          <a:ln>
            <a:noFill/>
          </a:ln>
        </p:spPr>
      </p:sp>
      <p:sp>
        <p:nvSpPr>
          <p:cNvPr id="57" name="Google Shape;57;p24"/>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 name="Google Shape;58;p24"/>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9" name="Google Shape;59;p24"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60" name="Google Shape;60;p24"/>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62;p24"/>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3" name="Google Shape;63;p24"/>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14 March 2022</a:t>
            </a:r>
            <a:endParaRPr sz="2400" b="1" i="0">
              <a:solidFill>
                <a:srgbClr val="011E41"/>
              </a:solidFill>
              <a:latin typeface="Montserrat SemiBold"/>
              <a:ea typeface="Montserrat SemiBold"/>
              <a:cs typeface="Montserrat SemiBold"/>
              <a:sym typeface="Montserrat SemiBold"/>
            </a:endParaRPr>
          </a:p>
        </p:txBody>
      </p:sp>
      <p:pic>
        <p:nvPicPr>
          <p:cNvPr id="10" name="Picture 9">
            <a:extLst>
              <a:ext uri="{FF2B5EF4-FFF2-40B4-BE49-F238E27FC236}">
                <a16:creationId xmlns:a16="http://schemas.microsoft.com/office/drawing/2014/main" id="{9DF92428-A289-4644-B5F9-D54680172B6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0608" y="216132"/>
            <a:ext cx="4293704" cy="2102230"/>
          </a:xfrm>
          <a:prstGeom prst="rect">
            <a:avLst/>
          </a:prstGeom>
        </p:spPr>
      </p:pic>
    </p:spTree>
    <p:extLst>
      <p:ext uri="{BB962C8B-B14F-4D97-AF65-F5344CB8AC3E}">
        <p14:creationId xmlns:p14="http://schemas.microsoft.com/office/powerpoint/2010/main" val="77816984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64"/>
        <p:cNvGrpSpPr/>
        <p:nvPr/>
      </p:nvGrpSpPr>
      <p:grpSpPr>
        <a:xfrm>
          <a:off x="0" y="0"/>
          <a:ext cx="0" cy="0"/>
          <a:chOff x="0" y="0"/>
          <a:chExt cx="0" cy="0"/>
        </a:xfrm>
      </p:grpSpPr>
      <p:sp>
        <p:nvSpPr>
          <p:cNvPr id="65" name="Google Shape;65;p25"/>
          <p:cNvSpPr>
            <a:spLocks noGrp="1"/>
          </p:cNvSpPr>
          <p:nvPr>
            <p:ph type="pic" idx="2"/>
          </p:nvPr>
        </p:nvSpPr>
        <p:spPr>
          <a:xfrm>
            <a:off x="383056" y="338143"/>
            <a:ext cx="17521895" cy="9625008"/>
          </a:xfrm>
          <a:prstGeom prst="rect">
            <a:avLst/>
          </a:prstGeom>
          <a:solidFill>
            <a:srgbClr val="353535">
              <a:alpha val="11764"/>
            </a:srgbClr>
          </a:solidFill>
          <a:ln>
            <a:noFill/>
          </a:ln>
        </p:spPr>
      </p:sp>
    </p:spTree>
    <p:extLst>
      <p:ext uri="{BB962C8B-B14F-4D97-AF65-F5344CB8AC3E}">
        <p14:creationId xmlns:p14="http://schemas.microsoft.com/office/powerpoint/2010/main" val="3547708258"/>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66"/>
        <p:cNvGrpSpPr/>
        <p:nvPr/>
      </p:nvGrpSpPr>
      <p:grpSpPr>
        <a:xfrm>
          <a:off x="0" y="0"/>
          <a:ext cx="0" cy="0"/>
          <a:chOff x="0" y="0"/>
          <a:chExt cx="0" cy="0"/>
        </a:xfrm>
      </p:grpSpPr>
      <p:sp>
        <p:nvSpPr>
          <p:cNvPr id="67" name="Google Shape;67;p26"/>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68" name="Google Shape;68;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69" name="Google Shape;69;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999DC0D1-B92D-B640-B0F7-920D1D0082E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382370213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71"/>
        <p:cNvGrpSpPr/>
        <p:nvPr/>
      </p:nvGrpSpPr>
      <p:grpSpPr>
        <a:xfrm>
          <a:off x="0" y="0"/>
          <a:ext cx="0" cy="0"/>
          <a:chOff x="0" y="0"/>
          <a:chExt cx="0" cy="0"/>
        </a:xfrm>
      </p:grpSpPr>
      <p:sp>
        <p:nvSpPr>
          <p:cNvPr id="72" name="Google Shape;72;p27"/>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73" name="Google Shape;73;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74" name="Google Shape;74;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7AD9B3DB-E8C4-E843-A93A-74D93C2B54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173160526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76"/>
        <p:cNvGrpSpPr/>
        <p:nvPr/>
      </p:nvGrpSpPr>
      <p:grpSpPr>
        <a:xfrm>
          <a:off x="0" y="0"/>
          <a:ext cx="0" cy="0"/>
          <a:chOff x="0" y="0"/>
          <a:chExt cx="0" cy="0"/>
        </a:xfrm>
      </p:grpSpPr>
      <p:sp>
        <p:nvSpPr>
          <p:cNvPr id="77" name="Google Shape;77;p28"/>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78" name="Google Shape;78;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79" name="Google Shape;79;p2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C04B6D67-4C4E-1543-A222-07CF2D6B51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2439492973"/>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81"/>
        <p:cNvGrpSpPr/>
        <p:nvPr/>
      </p:nvGrpSpPr>
      <p:grpSpPr>
        <a:xfrm>
          <a:off x="0" y="0"/>
          <a:ext cx="0" cy="0"/>
          <a:chOff x="0" y="0"/>
          <a:chExt cx="0" cy="0"/>
        </a:xfrm>
      </p:grpSpPr>
      <p:sp>
        <p:nvSpPr>
          <p:cNvPr id="82" name="Google Shape;82;p29"/>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83" name="Google Shape;83;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4" name="Google Shape;84;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B25634CA-96FB-1F45-B4D6-59197B58DAE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53379986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86"/>
        <p:cNvGrpSpPr/>
        <p:nvPr/>
      </p:nvGrpSpPr>
      <p:grpSpPr>
        <a:xfrm>
          <a:off x="0" y="0"/>
          <a:ext cx="0" cy="0"/>
          <a:chOff x="0" y="0"/>
          <a:chExt cx="0" cy="0"/>
        </a:xfrm>
      </p:grpSpPr>
      <p:sp>
        <p:nvSpPr>
          <p:cNvPr id="87" name="Google Shape;87;p30"/>
          <p:cNvSpPr>
            <a:spLocks noGrp="1"/>
          </p:cNvSpPr>
          <p:nvPr>
            <p:ph type="pic" idx="2"/>
          </p:nvPr>
        </p:nvSpPr>
        <p:spPr>
          <a:xfrm>
            <a:off x="0" y="0"/>
            <a:ext cx="9601200" cy="10288588"/>
          </a:xfrm>
          <a:prstGeom prst="rect">
            <a:avLst/>
          </a:prstGeom>
          <a:solidFill>
            <a:srgbClr val="353535">
              <a:alpha val="11764"/>
            </a:srgbClr>
          </a:solidFill>
          <a:ln>
            <a:noFill/>
          </a:ln>
        </p:spPr>
      </p:sp>
      <p:sp>
        <p:nvSpPr>
          <p:cNvPr id="88" name="Google Shape;88;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9" name="Google Shape;89;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 name="Picture 7">
            <a:extLst>
              <a:ext uri="{FF2B5EF4-FFF2-40B4-BE49-F238E27FC236}">
                <a16:creationId xmlns:a16="http://schemas.microsoft.com/office/drawing/2014/main" id="{96A2470C-862A-9B45-9D30-8402860549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35010415"/>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91"/>
        <p:cNvGrpSpPr/>
        <p:nvPr/>
      </p:nvGrpSpPr>
      <p:grpSpPr>
        <a:xfrm>
          <a:off x="0" y="0"/>
          <a:ext cx="0" cy="0"/>
          <a:chOff x="0" y="0"/>
          <a:chExt cx="0" cy="0"/>
        </a:xfrm>
      </p:grpSpPr>
      <p:sp>
        <p:nvSpPr>
          <p:cNvPr id="92" name="Google Shape;92;p31"/>
          <p:cNvSpPr>
            <a:spLocks noGrp="1"/>
          </p:cNvSpPr>
          <p:nvPr>
            <p:ph type="pic" idx="2"/>
          </p:nvPr>
        </p:nvSpPr>
        <p:spPr>
          <a:xfrm>
            <a:off x="0" y="0"/>
            <a:ext cx="6698918" cy="6698919"/>
          </a:xfrm>
          <a:prstGeom prst="rect">
            <a:avLst/>
          </a:prstGeom>
          <a:solidFill>
            <a:srgbClr val="353535">
              <a:alpha val="11764"/>
            </a:srgbClr>
          </a:solidFill>
          <a:ln>
            <a:noFill/>
          </a:ln>
        </p:spPr>
      </p:sp>
      <p:sp>
        <p:nvSpPr>
          <p:cNvPr id="93" name="Google Shape;93;p31"/>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94" name="Google Shape;94;p3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5" name="Google Shape;95;p3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D4B536A8-983C-5647-A348-E3F7F6C3B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256676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97"/>
        <p:cNvGrpSpPr/>
        <p:nvPr/>
      </p:nvGrpSpPr>
      <p:grpSpPr>
        <a:xfrm>
          <a:off x="0" y="0"/>
          <a:ext cx="0" cy="0"/>
          <a:chOff x="0" y="0"/>
          <a:chExt cx="0" cy="0"/>
        </a:xfrm>
      </p:grpSpPr>
      <p:sp>
        <p:nvSpPr>
          <p:cNvPr id="98" name="Google Shape;98;p32"/>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99" name="Google Shape;99;p32"/>
          <p:cNvSpPr>
            <a:spLocks noGrp="1"/>
          </p:cNvSpPr>
          <p:nvPr>
            <p:ph type="pic" idx="3"/>
          </p:nvPr>
        </p:nvSpPr>
        <p:spPr>
          <a:xfrm>
            <a:off x="-24384" y="0"/>
            <a:ext cx="3466042" cy="3429529"/>
          </a:xfrm>
          <a:prstGeom prst="rect">
            <a:avLst/>
          </a:prstGeom>
          <a:solidFill>
            <a:srgbClr val="353535">
              <a:alpha val="11764"/>
            </a:srgbClr>
          </a:solidFill>
          <a:ln>
            <a:noFill/>
          </a:ln>
        </p:spPr>
      </p:sp>
      <p:sp>
        <p:nvSpPr>
          <p:cNvPr id="100" name="Google Shape;100;p32"/>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101" name="Google Shape;101;p32"/>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102" name="Google Shape;102;p32"/>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103" name="Google Shape;103;p32"/>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104" name="Google Shape;104;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5" name="Google Shape;105;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 name="Picture 10">
            <a:extLst>
              <a:ext uri="{FF2B5EF4-FFF2-40B4-BE49-F238E27FC236}">
                <a16:creationId xmlns:a16="http://schemas.microsoft.com/office/drawing/2014/main" id="{51D33C21-1705-1549-AC81-2D6CAEA67C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154653576"/>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07"/>
        <p:cNvGrpSpPr/>
        <p:nvPr/>
      </p:nvGrpSpPr>
      <p:grpSpPr>
        <a:xfrm>
          <a:off x="0" y="0"/>
          <a:ext cx="0" cy="0"/>
          <a:chOff x="0" y="0"/>
          <a:chExt cx="0" cy="0"/>
        </a:xfrm>
      </p:grpSpPr>
      <p:sp>
        <p:nvSpPr>
          <p:cNvPr id="108" name="Google Shape;108;p33"/>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109" name="Google Shape;109;p33"/>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110" name="Google Shape;110;p33"/>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111" name="Google Shape;111;p33"/>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112" name="Google Shape;112;p33"/>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113" name="Google Shape;113;p33"/>
          <p:cNvSpPr>
            <a:spLocks noGrp="1"/>
          </p:cNvSpPr>
          <p:nvPr>
            <p:ph type="pic" idx="7"/>
          </p:nvPr>
        </p:nvSpPr>
        <p:spPr>
          <a:xfrm>
            <a:off x="0" y="0"/>
            <a:ext cx="2271834" cy="2247901"/>
          </a:xfrm>
          <a:prstGeom prst="rect">
            <a:avLst/>
          </a:prstGeom>
          <a:solidFill>
            <a:srgbClr val="353535">
              <a:alpha val="11764"/>
            </a:srgbClr>
          </a:solidFill>
          <a:ln>
            <a:noFill/>
          </a:ln>
        </p:spPr>
      </p:sp>
      <p:sp>
        <p:nvSpPr>
          <p:cNvPr id="114" name="Google Shape;114;p33"/>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115" name="Google Shape;115;p33"/>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116" name="Google Shape;116;p33"/>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117" name="Google Shape;117;p33"/>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118" name="Google Shape;118;p33"/>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119" name="Google Shape;119;p33"/>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120" name="Google Shape;120;p33"/>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121" name="Google Shape;121;p33"/>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122" name="Google Shape;122;p33"/>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123" name="Google Shape;123;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24" name="Google Shape;124;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 name="Picture 19">
            <a:extLst>
              <a:ext uri="{FF2B5EF4-FFF2-40B4-BE49-F238E27FC236}">
                <a16:creationId xmlns:a16="http://schemas.microsoft.com/office/drawing/2014/main" id="{25AB745F-0EE3-1F46-85F2-9FA8C6F4E9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34064097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26"/>
        <p:cNvGrpSpPr/>
        <p:nvPr/>
      </p:nvGrpSpPr>
      <p:grpSpPr>
        <a:xfrm>
          <a:off x="0" y="0"/>
          <a:ext cx="0" cy="0"/>
          <a:chOff x="0" y="0"/>
          <a:chExt cx="0" cy="0"/>
        </a:xfrm>
      </p:grpSpPr>
      <p:sp>
        <p:nvSpPr>
          <p:cNvPr id="127" name="Google Shape;127;p34"/>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128" name="Google Shape;128;p34"/>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129" name="Google Shape;129;p3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0" name="Google Shape;130;p3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15E61297-1379-CB4D-A01A-1EB8442D2C3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136209636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32"/>
        <p:cNvGrpSpPr/>
        <p:nvPr/>
      </p:nvGrpSpPr>
      <p:grpSpPr>
        <a:xfrm>
          <a:off x="0" y="0"/>
          <a:ext cx="0" cy="0"/>
          <a:chOff x="0" y="0"/>
          <a:chExt cx="0" cy="0"/>
        </a:xfrm>
      </p:grpSpPr>
      <p:sp>
        <p:nvSpPr>
          <p:cNvPr id="133" name="Google Shape;133;p35"/>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134" name="Google Shape;134;p35"/>
          <p:cNvSpPr>
            <a:spLocks noGrp="1"/>
          </p:cNvSpPr>
          <p:nvPr>
            <p:ph type="pic" idx="3"/>
          </p:nvPr>
        </p:nvSpPr>
        <p:spPr>
          <a:xfrm>
            <a:off x="0" y="0"/>
            <a:ext cx="2457448" cy="10288588"/>
          </a:xfrm>
          <a:prstGeom prst="rect">
            <a:avLst/>
          </a:prstGeom>
          <a:solidFill>
            <a:srgbClr val="353535">
              <a:alpha val="11764"/>
            </a:srgbClr>
          </a:solidFill>
          <a:ln>
            <a:noFill/>
          </a:ln>
        </p:spPr>
      </p:sp>
      <p:sp>
        <p:nvSpPr>
          <p:cNvPr id="135" name="Google Shape;135;p3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6" name="Google Shape;136;p3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3A94BA69-B116-9945-A4B1-DB9CB281F5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3439248682"/>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38"/>
        <p:cNvGrpSpPr/>
        <p:nvPr/>
      </p:nvGrpSpPr>
      <p:grpSpPr>
        <a:xfrm>
          <a:off x="0" y="0"/>
          <a:ext cx="0" cy="0"/>
          <a:chOff x="0" y="0"/>
          <a:chExt cx="0" cy="0"/>
        </a:xfrm>
      </p:grpSpPr>
      <p:sp>
        <p:nvSpPr>
          <p:cNvPr id="139" name="Google Shape;139;p36"/>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5" name="Picture 4">
            <a:extLst>
              <a:ext uri="{FF2B5EF4-FFF2-40B4-BE49-F238E27FC236}">
                <a16:creationId xmlns:a16="http://schemas.microsoft.com/office/drawing/2014/main" id="{A92E5B25-3403-B54D-A9FD-80525FC4A0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10630554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41"/>
        <p:cNvGrpSpPr/>
        <p:nvPr/>
      </p:nvGrpSpPr>
      <p:grpSpPr>
        <a:xfrm>
          <a:off x="0" y="0"/>
          <a:ext cx="0" cy="0"/>
          <a:chOff x="0" y="0"/>
          <a:chExt cx="0" cy="0"/>
        </a:xfrm>
      </p:grpSpPr>
      <p:sp>
        <p:nvSpPr>
          <p:cNvPr id="142" name="Google Shape;142;p37"/>
          <p:cNvSpPr>
            <a:spLocks noGrp="1"/>
          </p:cNvSpPr>
          <p:nvPr>
            <p:ph type="pic" idx="2"/>
          </p:nvPr>
        </p:nvSpPr>
        <p:spPr>
          <a:xfrm>
            <a:off x="0" y="0"/>
            <a:ext cx="14831526" cy="10288588"/>
          </a:xfrm>
          <a:prstGeom prst="rect">
            <a:avLst/>
          </a:prstGeom>
          <a:solidFill>
            <a:srgbClr val="353535">
              <a:alpha val="11764"/>
            </a:srgbClr>
          </a:solidFill>
          <a:ln>
            <a:noFill/>
          </a:ln>
        </p:spPr>
      </p:sp>
      <p:sp>
        <p:nvSpPr>
          <p:cNvPr id="143" name="Google Shape;143;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4" name="Google Shape;144;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4B3192E0-BFD6-B346-B5D7-1D8CC032575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119215867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46"/>
        <p:cNvGrpSpPr/>
        <p:nvPr/>
      </p:nvGrpSpPr>
      <p:grpSpPr>
        <a:xfrm>
          <a:off x="0" y="0"/>
          <a:ext cx="0" cy="0"/>
          <a:chOff x="0" y="0"/>
          <a:chExt cx="0" cy="0"/>
        </a:xfrm>
      </p:grpSpPr>
      <p:sp>
        <p:nvSpPr>
          <p:cNvPr id="147" name="Google Shape;147;p38"/>
          <p:cNvSpPr>
            <a:spLocks noGrp="1"/>
          </p:cNvSpPr>
          <p:nvPr>
            <p:ph type="pic" idx="2"/>
          </p:nvPr>
        </p:nvSpPr>
        <p:spPr>
          <a:xfrm>
            <a:off x="-1" y="0"/>
            <a:ext cx="11799269" cy="10288588"/>
          </a:xfrm>
          <a:prstGeom prst="rect">
            <a:avLst/>
          </a:prstGeom>
          <a:solidFill>
            <a:srgbClr val="353535">
              <a:alpha val="11764"/>
            </a:srgbClr>
          </a:solidFill>
          <a:ln>
            <a:noFill/>
          </a:ln>
        </p:spPr>
      </p:sp>
      <p:sp>
        <p:nvSpPr>
          <p:cNvPr id="148" name="Google Shape;148;p3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9" name="Google Shape;149;p3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A2520B08-0E10-904B-8BD0-CE176C4AC2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776096506"/>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151"/>
        <p:cNvGrpSpPr/>
        <p:nvPr/>
      </p:nvGrpSpPr>
      <p:grpSpPr>
        <a:xfrm>
          <a:off x="0" y="0"/>
          <a:ext cx="0" cy="0"/>
          <a:chOff x="0" y="0"/>
          <a:chExt cx="0" cy="0"/>
        </a:xfrm>
      </p:grpSpPr>
      <p:sp>
        <p:nvSpPr>
          <p:cNvPr id="152" name="Google Shape;152;p39"/>
          <p:cNvSpPr>
            <a:spLocks noGrp="1"/>
          </p:cNvSpPr>
          <p:nvPr>
            <p:ph type="pic" idx="2"/>
          </p:nvPr>
        </p:nvSpPr>
        <p:spPr>
          <a:xfrm>
            <a:off x="10460736" y="2301970"/>
            <a:ext cx="7827263" cy="7986618"/>
          </a:xfrm>
          <a:prstGeom prst="rect">
            <a:avLst/>
          </a:prstGeom>
          <a:solidFill>
            <a:srgbClr val="353535">
              <a:alpha val="11764"/>
            </a:srgbClr>
          </a:solidFill>
          <a:ln>
            <a:noFill/>
          </a:ln>
        </p:spPr>
      </p:sp>
      <p:sp>
        <p:nvSpPr>
          <p:cNvPr id="153" name="Google Shape;153;p3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4" name="Google Shape;154;p3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CDDAAF97-0035-254E-A6F2-C50435B0B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402199044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156"/>
        <p:cNvGrpSpPr/>
        <p:nvPr/>
      </p:nvGrpSpPr>
      <p:grpSpPr>
        <a:xfrm>
          <a:off x="0" y="0"/>
          <a:ext cx="0" cy="0"/>
          <a:chOff x="0" y="0"/>
          <a:chExt cx="0" cy="0"/>
        </a:xfrm>
      </p:grpSpPr>
      <p:sp>
        <p:nvSpPr>
          <p:cNvPr id="157" name="Google Shape;157;p40"/>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158" name="Google Shape;15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9" name="Google Shape;15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CC4F2A5C-FFF1-624B-AD9A-7297D40F77F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79080845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61"/>
        <p:cNvGrpSpPr/>
        <p:nvPr/>
      </p:nvGrpSpPr>
      <p:grpSpPr>
        <a:xfrm>
          <a:off x="0" y="0"/>
          <a:ext cx="0" cy="0"/>
          <a:chOff x="0" y="0"/>
          <a:chExt cx="0" cy="0"/>
        </a:xfrm>
      </p:grpSpPr>
      <p:sp>
        <p:nvSpPr>
          <p:cNvPr id="162" name="Google Shape;162;p41"/>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163" name="Google Shape;163;p41"/>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164" name="Google Shape;164;p4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5" name="Google Shape;165;p4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B62518E-8981-7C4B-918E-F99CAA126D2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27407015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67"/>
        <p:cNvGrpSpPr/>
        <p:nvPr/>
      </p:nvGrpSpPr>
      <p:grpSpPr>
        <a:xfrm>
          <a:off x="0" y="0"/>
          <a:ext cx="0" cy="0"/>
          <a:chOff x="0" y="0"/>
          <a:chExt cx="0" cy="0"/>
        </a:xfrm>
      </p:grpSpPr>
      <p:sp>
        <p:nvSpPr>
          <p:cNvPr id="168" name="Google Shape;168;p42"/>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169" name="Google Shape;169;p42"/>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170" name="Google Shape;170;p4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1" name="Google Shape;171;p4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E2BA17E9-5DF1-C44C-9EAB-8265525A74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2520853776"/>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73"/>
        <p:cNvGrpSpPr/>
        <p:nvPr/>
      </p:nvGrpSpPr>
      <p:grpSpPr>
        <a:xfrm>
          <a:off x="0" y="0"/>
          <a:ext cx="0" cy="0"/>
          <a:chOff x="0" y="0"/>
          <a:chExt cx="0" cy="0"/>
        </a:xfrm>
      </p:grpSpPr>
      <p:sp>
        <p:nvSpPr>
          <p:cNvPr id="174" name="Google Shape;174;p43"/>
          <p:cNvSpPr>
            <a:spLocks noGrp="1"/>
          </p:cNvSpPr>
          <p:nvPr>
            <p:ph type="pic" idx="2"/>
          </p:nvPr>
        </p:nvSpPr>
        <p:spPr>
          <a:xfrm>
            <a:off x="0" y="0"/>
            <a:ext cx="13279983" cy="10288588"/>
          </a:xfrm>
          <a:prstGeom prst="rect">
            <a:avLst/>
          </a:prstGeom>
          <a:solidFill>
            <a:srgbClr val="353535">
              <a:alpha val="11764"/>
            </a:srgbClr>
          </a:solidFill>
          <a:ln>
            <a:noFill/>
          </a:ln>
        </p:spPr>
      </p:sp>
      <p:sp>
        <p:nvSpPr>
          <p:cNvPr id="175" name="Google Shape;175;p4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6" name="Google Shape;176;p4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51EAFA0-AE62-8346-A7CD-DF5476CFB2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335993142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78"/>
        <p:cNvGrpSpPr/>
        <p:nvPr/>
      </p:nvGrpSpPr>
      <p:grpSpPr>
        <a:xfrm>
          <a:off x="0" y="0"/>
          <a:ext cx="0" cy="0"/>
          <a:chOff x="0" y="0"/>
          <a:chExt cx="0" cy="0"/>
        </a:xfrm>
      </p:grpSpPr>
      <p:sp>
        <p:nvSpPr>
          <p:cNvPr id="179" name="Google Shape;179;p44"/>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180" name="Google Shape;180;p4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1" name="Google Shape;181;p4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8358A941-F0D8-6344-942D-587DDA02FD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225998603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3"/>
        <p:cNvGrpSpPr/>
        <p:nvPr/>
      </p:nvGrpSpPr>
      <p:grpSpPr>
        <a:xfrm>
          <a:off x="0" y="0"/>
          <a:ext cx="0" cy="0"/>
          <a:chOff x="0" y="0"/>
          <a:chExt cx="0" cy="0"/>
        </a:xfrm>
      </p:grpSpPr>
      <p:sp>
        <p:nvSpPr>
          <p:cNvPr id="184" name="Google Shape;184;p45"/>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185" name="Google Shape;18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6" name="Google Shape;18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2BD058AF-3668-6C4E-B070-33BF7ADAF3B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154257137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88"/>
        <p:cNvGrpSpPr/>
        <p:nvPr/>
      </p:nvGrpSpPr>
      <p:grpSpPr>
        <a:xfrm>
          <a:off x="0" y="0"/>
          <a:ext cx="0" cy="0"/>
          <a:chOff x="0" y="0"/>
          <a:chExt cx="0" cy="0"/>
        </a:xfrm>
      </p:grpSpPr>
      <p:sp>
        <p:nvSpPr>
          <p:cNvPr id="189" name="Google Shape;189;p46"/>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190" name="Google Shape;19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1" name="Google Shape;19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4F2C0F28-CA8A-164E-88AB-D36AF8FD96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152187415"/>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93"/>
        <p:cNvGrpSpPr/>
        <p:nvPr/>
      </p:nvGrpSpPr>
      <p:grpSpPr>
        <a:xfrm>
          <a:off x="0" y="0"/>
          <a:ext cx="0" cy="0"/>
          <a:chOff x="0" y="0"/>
          <a:chExt cx="0" cy="0"/>
        </a:xfrm>
      </p:grpSpPr>
      <p:sp>
        <p:nvSpPr>
          <p:cNvPr id="194" name="Google Shape;194;p47"/>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195" name="Google Shape;19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6" name="Google Shape;19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B173019-2FC2-6048-B0B9-6551ECF113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297601757"/>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98"/>
        <p:cNvGrpSpPr/>
        <p:nvPr/>
      </p:nvGrpSpPr>
      <p:grpSpPr>
        <a:xfrm>
          <a:off x="0" y="0"/>
          <a:ext cx="0" cy="0"/>
          <a:chOff x="0" y="0"/>
          <a:chExt cx="0" cy="0"/>
        </a:xfrm>
      </p:grpSpPr>
      <p:sp>
        <p:nvSpPr>
          <p:cNvPr id="199" name="Google Shape;199;p48"/>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200" name="Google Shape;20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1" name="Google Shape;20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4473B1C4-C684-3D44-A89D-4B530900FB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394482938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3"/>
        <p:cNvGrpSpPr/>
        <p:nvPr/>
      </p:nvGrpSpPr>
      <p:grpSpPr>
        <a:xfrm>
          <a:off x="0" y="0"/>
          <a:ext cx="0" cy="0"/>
          <a:chOff x="0" y="0"/>
          <a:chExt cx="0" cy="0"/>
        </a:xfrm>
      </p:grpSpPr>
      <p:sp>
        <p:nvSpPr>
          <p:cNvPr id="204" name="Google Shape;204;p49"/>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205" name="Google Shape;205;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6" name="Google Shape;206;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755E24F-E5BA-294E-ACB7-5654808FD7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45209769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08"/>
        <p:cNvGrpSpPr/>
        <p:nvPr/>
      </p:nvGrpSpPr>
      <p:grpSpPr>
        <a:xfrm>
          <a:off x="0" y="0"/>
          <a:ext cx="0" cy="0"/>
          <a:chOff x="0" y="0"/>
          <a:chExt cx="0" cy="0"/>
        </a:xfrm>
      </p:grpSpPr>
      <p:sp>
        <p:nvSpPr>
          <p:cNvPr id="209" name="Google Shape;209;p50"/>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10" name="Google Shape;210;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1" name="Google Shape;211;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2BE411C-84CC-944D-9545-CC279151612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73236438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3"/>
        <p:cNvGrpSpPr/>
        <p:nvPr/>
      </p:nvGrpSpPr>
      <p:grpSpPr>
        <a:xfrm>
          <a:off x="0" y="0"/>
          <a:ext cx="0" cy="0"/>
          <a:chOff x="0" y="0"/>
          <a:chExt cx="0" cy="0"/>
        </a:xfrm>
      </p:grpSpPr>
      <p:sp>
        <p:nvSpPr>
          <p:cNvPr id="214" name="Google Shape;214;p51"/>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215" name="Google Shape;21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6" name="Google Shape;21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4AE1E094-46F4-B147-BBB7-723132F606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27674708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18"/>
        <p:cNvGrpSpPr/>
        <p:nvPr/>
      </p:nvGrpSpPr>
      <p:grpSpPr>
        <a:xfrm>
          <a:off x="0" y="0"/>
          <a:ext cx="0" cy="0"/>
          <a:chOff x="0" y="0"/>
          <a:chExt cx="0" cy="0"/>
        </a:xfrm>
      </p:grpSpPr>
      <p:sp>
        <p:nvSpPr>
          <p:cNvPr id="219" name="Google Shape;219;p52"/>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220" name="Google Shape;220;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21" name="Google Shape;221;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22" name="Google Shape;222;p52"/>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7" name="Picture 6">
            <a:extLst>
              <a:ext uri="{FF2B5EF4-FFF2-40B4-BE49-F238E27FC236}">
                <a16:creationId xmlns:a16="http://schemas.microsoft.com/office/drawing/2014/main" id="{73DC329B-B9B3-A24A-9D91-74DE52C0266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994296" y="1"/>
            <a:ext cx="4293704" cy="2102230"/>
          </a:xfrm>
          <a:prstGeom prst="rect">
            <a:avLst/>
          </a:prstGeom>
        </p:spPr>
      </p:pic>
    </p:spTree>
    <p:extLst>
      <p:ext uri="{BB962C8B-B14F-4D97-AF65-F5344CB8AC3E}">
        <p14:creationId xmlns:p14="http://schemas.microsoft.com/office/powerpoint/2010/main" val="2549378433"/>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24"/>
        <p:cNvGrpSpPr/>
        <p:nvPr/>
      </p:nvGrpSpPr>
      <p:grpSpPr>
        <a:xfrm>
          <a:off x="0" y="0"/>
          <a:ext cx="0" cy="0"/>
          <a:chOff x="0" y="0"/>
          <a:chExt cx="0" cy="0"/>
        </a:xfrm>
      </p:grpSpPr>
      <p:sp>
        <p:nvSpPr>
          <p:cNvPr id="225" name="Google Shape;225;p53"/>
          <p:cNvSpPr>
            <a:spLocks noGrp="1"/>
          </p:cNvSpPr>
          <p:nvPr>
            <p:ph type="pic" idx="2"/>
          </p:nvPr>
        </p:nvSpPr>
        <p:spPr>
          <a:xfrm>
            <a:off x="0" y="0"/>
            <a:ext cx="5144294" cy="5144294"/>
          </a:xfrm>
          <a:prstGeom prst="rect">
            <a:avLst/>
          </a:prstGeom>
          <a:solidFill>
            <a:srgbClr val="353535">
              <a:alpha val="11764"/>
            </a:srgbClr>
          </a:solidFill>
          <a:ln>
            <a:noFill/>
          </a:ln>
        </p:spPr>
      </p:sp>
      <p:sp>
        <p:nvSpPr>
          <p:cNvPr id="226" name="Google Shape;226;p53"/>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227" name="Google Shape;227;p53"/>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228" name="Google Shape;228;p53"/>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229" name="Google Shape;229;p53"/>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230" name="Google Shape;230;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31" name="Google Shape;231;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624549258"/>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1_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6"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790013"/>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0511073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91139876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403771729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388730404"/>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398137109"/>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864273017"/>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730299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542390727"/>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9562487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extLst>
      <p:ext uri="{BB962C8B-B14F-4D97-AF65-F5344CB8AC3E}">
        <p14:creationId xmlns:p14="http://schemas.microsoft.com/office/powerpoint/2010/main" val="371968617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extLst>
      <p:ext uri="{BB962C8B-B14F-4D97-AF65-F5344CB8AC3E}">
        <p14:creationId xmlns:p14="http://schemas.microsoft.com/office/powerpoint/2010/main" val="3959069503"/>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00788477"/>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24276245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3870415934"/>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79118687"/>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1690861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1392603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53405944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2404260198"/>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87355888"/>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38327885"/>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16746577"/>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58196111"/>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257582252"/>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47581287"/>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577526774"/>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07155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326293"/>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967632162"/>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036130683"/>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0132396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71370764"/>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39411023"/>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23279999"/>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59654852"/>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5734455"/>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242865399"/>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876663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019475223"/>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95192394"/>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726848982"/>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24593156"/>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35789547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 name="Picture 4">
            <a:extLst>
              <a:ext uri="{FF2B5EF4-FFF2-40B4-BE49-F238E27FC236}">
                <a16:creationId xmlns:a16="http://schemas.microsoft.com/office/drawing/2014/main" id="{8B4EAE2D-E0E3-E24C-86D7-A5FB1351F3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03339481"/>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0"/>
        <p:cNvGrpSpPr/>
        <p:nvPr/>
      </p:nvGrpSpPr>
      <p:grpSpPr>
        <a:xfrm>
          <a:off x="0" y="0"/>
          <a:ext cx="0" cy="0"/>
          <a:chOff x="0" y="0"/>
          <a:chExt cx="0" cy="0"/>
        </a:xfrm>
      </p:grpSpPr>
      <p:sp>
        <p:nvSpPr>
          <p:cNvPr id="21" name="Google Shape;21;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lt2"/>
                </a:solidFill>
                <a:latin typeface="Open Sans"/>
                <a:ea typeface="Open Sans"/>
                <a:cs typeface="Open Sans"/>
                <a:sym typeface="Open Sans"/>
              </a:rPr>
              <a:t>‹#›</a:t>
            </a:fld>
            <a:endParaRPr sz="1600" b="0" i="0">
              <a:solidFill>
                <a:schemeClr val="lt2"/>
              </a:solidFill>
              <a:latin typeface="Open Sans"/>
              <a:ea typeface="Open Sans"/>
              <a:cs typeface="Open Sans"/>
              <a:sym typeface="Open Sans"/>
            </a:endParaRPr>
          </a:p>
        </p:txBody>
      </p:sp>
      <p:cxnSp>
        <p:nvCxnSpPr>
          <p:cNvPr id="22" name="Google Shape;22;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656632192"/>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09195949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39"/>
        <p:cNvGrpSpPr/>
        <p:nvPr/>
      </p:nvGrpSpPr>
      <p:grpSpPr>
        <a:xfrm>
          <a:off x="0" y="0"/>
          <a:ext cx="0" cy="0"/>
          <a:chOff x="0" y="0"/>
          <a:chExt cx="0" cy="0"/>
        </a:xfrm>
      </p:grpSpPr>
      <p:sp>
        <p:nvSpPr>
          <p:cNvPr id="40" name="Google Shape;40;p33"/>
          <p:cNvSpPr>
            <a:spLocks noGrp="1"/>
          </p:cNvSpPr>
          <p:nvPr>
            <p:ph type="pic" idx="2"/>
          </p:nvPr>
        </p:nvSpPr>
        <p:spPr>
          <a:xfrm>
            <a:off x="8180310" y="0"/>
            <a:ext cx="10107690" cy="10288588"/>
          </a:xfrm>
          <a:prstGeom prst="rect">
            <a:avLst/>
          </a:prstGeom>
          <a:solidFill>
            <a:srgbClr val="353535">
              <a:alpha val="11764"/>
            </a:srgbClr>
          </a:solidFill>
          <a:ln>
            <a:noFill/>
          </a:ln>
        </p:spPr>
      </p:sp>
    </p:spTree>
    <p:extLst>
      <p:ext uri="{BB962C8B-B14F-4D97-AF65-F5344CB8AC3E}">
        <p14:creationId xmlns:p14="http://schemas.microsoft.com/office/powerpoint/2010/main" val="3896138313"/>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49"/>
        <p:cNvGrpSpPr/>
        <p:nvPr/>
      </p:nvGrpSpPr>
      <p:grpSpPr>
        <a:xfrm>
          <a:off x="0" y="0"/>
          <a:ext cx="0" cy="0"/>
          <a:chOff x="0" y="0"/>
          <a:chExt cx="0" cy="0"/>
        </a:xfrm>
      </p:grpSpPr>
      <p:sp>
        <p:nvSpPr>
          <p:cNvPr id="50" name="Google Shape;50;p36"/>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51" name="Google Shape;51;p3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2" name="Google Shape;52;p3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3" name="Google Shape;53;p3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2456079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58"/>
        <p:cNvGrpSpPr/>
        <p:nvPr/>
      </p:nvGrpSpPr>
      <p:grpSpPr>
        <a:xfrm>
          <a:off x="0" y="0"/>
          <a:ext cx="0" cy="0"/>
          <a:chOff x="0" y="0"/>
          <a:chExt cx="0" cy="0"/>
        </a:xfrm>
      </p:grpSpPr>
    </p:spTree>
    <p:extLst>
      <p:ext uri="{BB962C8B-B14F-4D97-AF65-F5344CB8AC3E}">
        <p14:creationId xmlns:p14="http://schemas.microsoft.com/office/powerpoint/2010/main" val="1735948454"/>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0"/>
        <p:cNvGrpSpPr/>
        <p:nvPr/>
      </p:nvGrpSpPr>
      <p:grpSpPr>
        <a:xfrm>
          <a:off x="0" y="0"/>
          <a:ext cx="0" cy="0"/>
          <a:chOff x="0" y="0"/>
          <a:chExt cx="0" cy="0"/>
        </a:xfrm>
      </p:grpSpPr>
      <p:sp>
        <p:nvSpPr>
          <p:cNvPr id="61" name="Google Shape;61;p39"/>
          <p:cNvSpPr>
            <a:spLocks noGrp="1"/>
          </p:cNvSpPr>
          <p:nvPr>
            <p:ph type="pic" idx="2"/>
          </p:nvPr>
        </p:nvSpPr>
        <p:spPr>
          <a:xfrm>
            <a:off x="0" y="0"/>
            <a:ext cx="18288000" cy="10288588"/>
          </a:xfrm>
          <a:prstGeom prst="rect">
            <a:avLst/>
          </a:prstGeom>
          <a:solidFill>
            <a:srgbClr val="353535">
              <a:alpha val="11764"/>
            </a:srgbClr>
          </a:solidFill>
          <a:ln>
            <a:noFill/>
          </a:ln>
        </p:spPr>
      </p:sp>
    </p:spTree>
    <p:extLst>
      <p:ext uri="{BB962C8B-B14F-4D97-AF65-F5344CB8AC3E}">
        <p14:creationId xmlns:p14="http://schemas.microsoft.com/office/powerpoint/2010/main" val="3943011298"/>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2"/>
        <p:cNvGrpSpPr/>
        <p:nvPr/>
      </p:nvGrpSpPr>
      <p:grpSpPr>
        <a:xfrm>
          <a:off x="0" y="0"/>
          <a:ext cx="0" cy="0"/>
          <a:chOff x="0" y="0"/>
          <a:chExt cx="0" cy="0"/>
        </a:xfrm>
      </p:grpSpPr>
      <p:sp>
        <p:nvSpPr>
          <p:cNvPr id="63" name="Google Shape;63;p40"/>
          <p:cNvSpPr>
            <a:spLocks noGrp="1"/>
          </p:cNvSpPr>
          <p:nvPr>
            <p:ph type="pic" idx="2"/>
          </p:nvPr>
        </p:nvSpPr>
        <p:spPr>
          <a:xfrm>
            <a:off x="0" y="0"/>
            <a:ext cx="18288000" cy="10288588"/>
          </a:xfrm>
          <a:prstGeom prst="rect">
            <a:avLst/>
          </a:prstGeom>
          <a:solidFill>
            <a:srgbClr val="353535">
              <a:alpha val="11764"/>
            </a:srgbClr>
          </a:solidFill>
          <a:ln>
            <a:noFill/>
          </a:ln>
        </p:spPr>
      </p:sp>
      <p:sp>
        <p:nvSpPr>
          <p:cNvPr id="64" name="Google Shape;64;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65" name="Google Shape;65;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6" name="Google Shape;66;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0032604"/>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67"/>
        <p:cNvGrpSpPr/>
        <p:nvPr/>
      </p:nvGrpSpPr>
      <p:grpSpPr>
        <a:xfrm>
          <a:off x="0" y="0"/>
          <a:ext cx="0" cy="0"/>
          <a:chOff x="0" y="0"/>
          <a:chExt cx="0" cy="0"/>
        </a:xfrm>
      </p:grpSpPr>
      <p:sp>
        <p:nvSpPr>
          <p:cNvPr id="68" name="Google Shape;68;p41"/>
          <p:cNvSpPr>
            <a:spLocks noGrp="1"/>
          </p:cNvSpPr>
          <p:nvPr>
            <p:ph type="pic" idx="2"/>
          </p:nvPr>
        </p:nvSpPr>
        <p:spPr>
          <a:xfrm>
            <a:off x="0" y="0"/>
            <a:ext cx="18288000" cy="10288588"/>
          </a:xfrm>
          <a:prstGeom prst="rect">
            <a:avLst/>
          </a:prstGeom>
          <a:solidFill>
            <a:srgbClr val="353535">
              <a:alpha val="11764"/>
            </a:srgbClr>
          </a:solidFill>
          <a:ln>
            <a:noFill/>
          </a:ln>
        </p:spPr>
      </p:sp>
      <p:sp>
        <p:nvSpPr>
          <p:cNvPr id="69" name="Google Shape;69;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0" name="Google Shape;70;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1" name="Google Shape;71;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2" name="Google Shape;72;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3" name="Google Shape;73;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31 January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684444875"/>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4"/>
        <p:cNvGrpSpPr/>
        <p:nvPr/>
      </p:nvGrpSpPr>
      <p:grpSpPr>
        <a:xfrm>
          <a:off x="0" y="0"/>
          <a:ext cx="0" cy="0"/>
          <a:chOff x="0" y="0"/>
          <a:chExt cx="0" cy="0"/>
        </a:xfrm>
      </p:grpSpPr>
      <p:pic>
        <p:nvPicPr>
          <p:cNvPr id="75" name="Google Shape;75;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chemeClr val="lt2"/>
                </a:solidFill>
                <a:latin typeface="Montserrat SemiBold"/>
                <a:ea typeface="Montserrat SemiBold"/>
                <a:cs typeface="Montserrat SemiBold"/>
                <a:sym typeface="Montserrat SemiBold"/>
              </a:rPr>
              <a:t>31 January 2022</a:t>
            </a:r>
            <a:endParaRPr sz="2400" b="1" i="0">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943846826"/>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78"/>
        <p:cNvGrpSpPr/>
        <p:nvPr/>
      </p:nvGrpSpPr>
      <p:grpSpPr>
        <a:xfrm>
          <a:off x="0" y="0"/>
          <a:ext cx="0" cy="0"/>
          <a:chOff x="0" y="0"/>
          <a:chExt cx="0" cy="0"/>
        </a:xfrm>
      </p:grpSpPr>
      <p:sp>
        <p:nvSpPr>
          <p:cNvPr id="79" name="Google Shape;79;p43"/>
          <p:cNvSpPr>
            <a:spLocks noGrp="1"/>
          </p:cNvSpPr>
          <p:nvPr>
            <p:ph type="pic" idx="2"/>
          </p:nvPr>
        </p:nvSpPr>
        <p:spPr>
          <a:xfrm>
            <a:off x="0" y="0"/>
            <a:ext cx="18288000" cy="10288588"/>
          </a:xfrm>
          <a:prstGeom prst="rect">
            <a:avLst/>
          </a:prstGeom>
          <a:solidFill>
            <a:srgbClr val="353535">
              <a:alpha val="11764"/>
            </a:srgbClr>
          </a:solidFill>
          <a:ln>
            <a:noFill/>
          </a:ln>
        </p:spPr>
      </p:sp>
      <p:sp>
        <p:nvSpPr>
          <p:cNvPr id="80" name="Google Shape;80;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1" name="Google Shape;81;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2" name="Google Shape;82;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3" name="Google Shape;83;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4" name="Google Shape;84;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5" name="Google Shape;85;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Google Shape;86;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31 January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431926080"/>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87"/>
        <p:cNvGrpSpPr/>
        <p:nvPr/>
      </p:nvGrpSpPr>
      <p:grpSpPr>
        <a:xfrm>
          <a:off x="0" y="0"/>
          <a:ext cx="0" cy="0"/>
          <a:chOff x="0" y="0"/>
          <a:chExt cx="0" cy="0"/>
        </a:xfrm>
      </p:grpSpPr>
      <p:sp>
        <p:nvSpPr>
          <p:cNvPr id="88" name="Google Shape;88;p44"/>
          <p:cNvSpPr>
            <a:spLocks noGrp="1"/>
          </p:cNvSpPr>
          <p:nvPr>
            <p:ph type="pic" idx="2"/>
          </p:nvPr>
        </p:nvSpPr>
        <p:spPr>
          <a:xfrm>
            <a:off x="383056" y="338143"/>
            <a:ext cx="17521895" cy="9625008"/>
          </a:xfrm>
          <a:prstGeom prst="rect">
            <a:avLst/>
          </a:prstGeom>
          <a:solidFill>
            <a:srgbClr val="353535">
              <a:alpha val="11764"/>
            </a:srgbClr>
          </a:solidFill>
          <a:ln>
            <a:noFill/>
          </a:ln>
        </p:spPr>
      </p:sp>
    </p:spTree>
    <p:extLst>
      <p:ext uri="{BB962C8B-B14F-4D97-AF65-F5344CB8AC3E}">
        <p14:creationId xmlns:p14="http://schemas.microsoft.com/office/powerpoint/2010/main" val="1653589271"/>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89"/>
        <p:cNvGrpSpPr/>
        <p:nvPr/>
      </p:nvGrpSpPr>
      <p:grpSpPr>
        <a:xfrm>
          <a:off x="0" y="0"/>
          <a:ext cx="0" cy="0"/>
          <a:chOff x="0" y="0"/>
          <a:chExt cx="0" cy="0"/>
        </a:xfrm>
      </p:grpSpPr>
      <p:sp>
        <p:nvSpPr>
          <p:cNvPr id="90" name="Google Shape;90;p45"/>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91" name="Google Shape;91;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2" name="Google Shape;92;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3" name="Google Shape;93;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86018708"/>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94"/>
        <p:cNvGrpSpPr/>
        <p:nvPr/>
      </p:nvGrpSpPr>
      <p:grpSpPr>
        <a:xfrm>
          <a:off x="0" y="0"/>
          <a:ext cx="0" cy="0"/>
          <a:chOff x="0" y="0"/>
          <a:chExt cx="0" cy="0"/>
        </a:xfrm>
      </p:grpSpPr>
      <p:sp>
        <p:nvSpPr>
          <p:cNvPr id="95" name="Google Shape;95;p46"/>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96" name="Google Shape;96;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7" name="Google Shape;97;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8" name="Google Shape;98;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51602446"/>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5237600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04"/>
        <p:cNvGrpSpPr/>
        <p:nvPr/>
      </p:nvGrpSpPr>
      <p:grpSpPr>
        <a:xfrm>
          <a:off x="0" y="0"/>
          <a:ext cx="0" cy="0"/>
          <a:chOff x="0" y="0"/>
          <a:chExt cx="0" cy="0"/>
        </a:xfrm>
      </p:grpSpPr>
      <p:sp>
        <p:nvSpPr>
          <p:cNvPr id="105" name="Google Shape;105;p48"/>
          <p:cNvSpPr>
            <a:spLocks noGrp="1"/>
          </p:cNvSpPr>
          <p:nvPr>
            <p:ph type="pic" idx="2"/>
          </p:nvPr>
        </p:nvSpPr>
        <p:spPr>
          <a:xfrm>
            <a:off x="0" y="0"/>
            <a:ext cx="6698918" cy="6698919"/>
          </a:xfrm>
          <a:prstGeom prst="rect">
            <a:avLst/>
          </a:prstGeom>
          <a:solidFill>
            <a:srgbClr val="353535">
              <a:alpha val="11764"/>
            </a:srgbClr>
          </a:solidFill>
          <a:ln>
            <a:noFill/>
          </a:ln>
        </p:spPr>
      </p:sp>
      <p:sp>
        <p:nvSpPr>
          <p:cNvPr id="106" name="Google Shape;106;p48"/>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107" name="Google Shape;107;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8" name="Google Shape;108;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9" name="Google Shape;109;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04008286"/>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0"/>
        <p:cNvGrpSpPr/>
        <p:nvPr/>
      </p:nvGrpSpPr>
      <p:grpSpPr>
        <a:xfrm>
          <a:off x="0" y="0"/>
          <a:ext cx="0" cy="0"/>
          <a:chOff x="0" y="0"/>
          <a:chExt cx="0" cy="0"/>
        </a:xfrm>
      </p:grpSpPr>
      <p:sp>
        <p:nvSpPr>
          <p:cNvPr id="111" name="Google Shape;111;p49"/>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112" name="Google Shape;112;p49"/>
          <p:cNvSpPr>
            <a:spLocks noGrp="1"/>
          </p:cNvSpPr>
          <p:nvPr>
            <p:ph type="pic" idx="3"/>
          </p:nvPr>
        </p:nvSpPr>
        <p:spPr>
          <a:xfrm>
            <a:off x="-24384" y="0"/>
            <a:ext cx="3466042" cy="3429529"/>
          </a:xfrm>
          <a:prstGeom prst="rect">
            <a:avLst/>
          </a:prstGeom>
          <a:solidFill>
            <a:srgbClr val="353535">
              <a:alpha val="11764"/>
            </a:srgbClr>
          </a:solidFill>
          <a:ln>
            <a:noFill/>
          </a:ln>
        </p:spPr>
      </p:sp>
      <p:sp>
        <p:nvSpPr>
          <p:cNvPr id="113" name="Google Shape;113;p49"/>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114" name="Google Shape;114;p49"/>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115" name="Google Shape;115;p49"/>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116" name="Google Shape;116;p49"/>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117" name="Google Shape;117;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18" name="Google Shape;118;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9" name="Google Shape;119;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395960784"/>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0"/>
        <p:cNvGrpSpPr/>
        <p:nvPr/>
      </p:nvGrpSpPr>
      <p:grpSpPr>
        <a:xfrm>
          <a:off x="0" y="0"/>
          <a:ext cx="0" cy="0"/>
          <a:chOff x="0" y="0"/>
          <a:chExt cx="0" cy="0"/>
        </a:xfrm>
      </p:grpSpPr>
      <p:sp>
        <p:nvSpPr>
          <p:cNvPr id="121" name="Google Shape;121;p50"/>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122" name="Google Shape;122;p50"/>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123" name="Google Shape;123;p50"/>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124" name="Google Shape;124;p50"/>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125" name="Google Shape;125;p50"/>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126" name="Google Shape;126;p50"/>
          <p:cNvSpPr>
            <a:spLocks noGrp="1"/>
          </p:cNvSpPr>
          <p:nvPr>
            <p:ph type="pic" idx="7"/>
          </p:nvPr>
        </p:nvSpPr>
        <p:spPr>
          <a:xfrm>
            <a:off x="0" y="0"/>
            <a:ext cx="2271834" cy="2247901"/>
          </a:xfrm>
          <a:prstGeom prst="rect">
            <a:avLst/>
          </a:prstGeom>
          <a:solidFill>
            <a:srgbClr val="353535">
              <a:alpha val="11764"/>
            </a:srgbClr>
          </a:solidFill>
          <a:ln>
            <a:noFill/>
          </a:ln>
        </p:spPr>
      </p:sp>
      <p:sp>
        <p:nvSpPr>
          <p:cNvPr id="127" name="Google Shape;127;p50"/>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128" name="Google Shape;128;p50"/>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129" name="Google Shape;129;p50"/>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130" name="Google Shape;130;p50"/>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131" name="Google Shape;131;p50"/>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132" name="Google Shape;132;p50"/>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133" name="Google Shape;133;p50"/>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134" name="Google Shape;134;p50"/>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135" name="Google Shape;135;p50"/>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136" name="Google Shape;13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7" name="Google Shape;13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38" name="Google Shape;13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5574084"/>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39"/>
        <p:cNvGrpSpPr/>
        <p:nvPr/>
      </p:nvGrpSpPr>
      <p:grpSpPr>
        <a:xfrm>
          <a:off x="0" y="0"/>
          <a:ext cx="0" cy="0"/>
          <a:chOff x="0" y="0"/>
          <a:chExt cx="0" cy="0"/>
        </a:xfrm>
      </p:grpSpPr>
      <p:sp>
        <p:nvSpPr>
          <p:cNvPr id="140" name="Google Shape;140;p51"/>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141" name="Google Shape;141;p51"/>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142" name="Google Shape;142;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3" name="Google Shape;143;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4" name="Google Shape;144;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9691443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5"/>
        <p:cNvGrpSpPr/>
        <p:nvPr/>
      </p:nvGrpSpPr>
      <p:grpSpPr>
        <a:xfrm>
          <a:off x="0" y="0"/>
          <a:ext cx="0" cy="0"/>
          <a:chOff x="0" y="0"/>
          <a:chExt cx="0" cy="0"/>
        </a:xfrm>
      </p:grpSpPr>
      <p:sp>
        <p:nvSpPr>
          <p:cNvPr id="146" name="Google Shape;146;p52"/>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147" name="Google Shape;147;p52"/>
          <p:cNvSpPr>
            <a:spLocks noGrp="1"/>
          </p:cNvSpPr>
          <p:nvPr>
            <p:ph type="pic" idx="3"/>
          </p:nvPr>
        </p:nvSpPr>
        <p:spPr>
          <a:xfrm>
            <a:off x="0" y="0"/>
            <a:ext cx="2457448" cy="10288588"/>
          </a:xfrm>
          <a:prstGeom prst="rect">
            <a:avLst/>
          </a:prstGeom>
          <a:solidFill>
            <a:srgbClr val="353535">
              <a:alpha val="11764"/>
            </a:srgbClr>
          </a:solidFill>
          <a:ln>
            <a:noFill/>
          </a:ln>
        </p:spPr>
      </p:sp>
      <p:sp>
        <p:nvSpPr>
          <p:cNvPr id="148" name="Google Shape;148;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9" name="Google Shape;149;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0" name="Google Shape;150;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99589924"/>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51"/>
        <p:cNvGrpSpPr/>
        <p:nvPr/>
      </p:nvGrpSpPr>
      <p:grpSpPr>
        <a:xfrm>
          <a:off x="0" y="0"/>
          <a:ext cx="0" cy="0"/>
          <a:chOff x="0" y="0"/>
          <a:chExt cx="0" cy="0"/>
        </a:xfrm>
      </p:grpSpPr>
      <p:sp>
        <p:nvSpPr>
          <p:cNvPr id="152" name="Google Shape;152;p53"/>
          <p:cNvSpPr>
            <a:spLocks noGrp="1"/>
          </p:cNvSpPr>
          <p:nvPr>
            <p:ph type="pic" idx="2"/>
          </p:nvPr>
        </p:nvSpPr>
        <p:spPr>
          <a:xfrm>
            <a:off x="0" y="0"/>
            <a:ext cx="14831526" cy="10288588"/>
          </a:xfrm>
          <a:prstGeom prst="rect">
            <a:avLst/>
          </a:prstGeom>
          <a:solidFill>
            <a:srgbClr val="353535">
              <a:alpha val="11764"/>
            </a:srgbClr>
          </a:solidFill>
          <a:ln>
            <a:noFill/>
          </a:ln>
        </p:spPr>
      </p:sp>
      <p:sp>
        <p:nvSpPr>
          <p:cNvPr id="153" name="Google Shape;153;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4" name="Google Shape;154;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5" name="Google Shape;155;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43003250"/>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56"/>
        <p:cNvGrpSpPr/>
        <p:nvPr/>
      </p:nvGrpSpPr>
      <p:grpSpPr>
        <a:xfrm>
          <a:off x="0" y="0"/>
          <a:ext cx="0" cy="0"/>
          <a:chOff x="0" y="0"/>
          <a:chExt cx="0" cy="0"/>
        </a:xfrm>
      </p:grpSpPr>
      <p:sp>
        <p:nvSpPr>
          <p:cNvPr id="157" name="Google Shape;157;p54"/>
          <p:cNvSpPr>
            <a:spLocks noGrp="1"/>
          </p:cNvSpPr>
          <p:nvPr>
            <p:ph type="pic" idx="2"/>
          </p:nvPr>
        </p:nvSpPr>
        <p:spPr>
          <a:xfrm>
            <a:off x="-1" y="0"/>
            <a:ext cx="11799269" cy="10288588"/>
          </a:xfrm>
          <a:prstGeom prst="rect">
            <a:avLst/>
          </a:prstGeom>
          <a:solidFill>
            <a:srgbClr val="353535">
              <a:alpha val="11764"/>
            </a:srgbClr>
          </a:solidFill>
          <a:ln>
            <a:noFill/>
          </a:ln>
        </p:spPr>
      </p:sp>
      <p:sp>
        <p:nvSpPr>
          <p:cNvPr id="158" name="Google Shape;158;p5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9" name="Google Shape;159;p5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0" name="Google Shape;160;p5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37734336"/>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61"/>
        <p:cNvGrpSpPr/>
        <p:nvPr/>
      </p:nvGrpSpPr>
      <p:grpSpPr>
        <a:xfrm>
          <a:off x="0" y="0"/>
          <a:ext cx="0" cy="0"/>
          <a:chOff x="0" y="0"/>
          <a:chExt cx="0" cy="0"/>
        </a:xfrm>
      </p:grpSpPr>
      <p:sp>
        <p:nvSpPr>
          <p:cNvPr id="162" name="Google Shape;162;p55"/>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163" name="Google Shape;163;p55"/>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164" name="Google Shape;164;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5" name="Google Shape;165;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6" name="Google Shape;166;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768264551"/>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67"/>
        <p:cNvGrpSpPr/>
        <p:nvPr/>
      </p:nvGrpSpPr>
      <p:grpSpPr>
        <a:xfrm>
          <a:off x="0" y="0"/>
          <a:ext cx="0" cy="0"/>
          <a:chOff x="0" y="0"/>
          <a:chExt cx="0" cy="0"/>
        </a:xfrm>
      </p:grpSpPr>
      <p:sp>
        <p:nvSpPr>
          <p:cNvPr id="168" name="Google Shape;168;p56"/>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169" name="Google Shape;169;p56"/>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170" name="Google Shape;170;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1" name="Google Shape;171;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2" name="Google Shape;172;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74216663"/>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73"/>
        <p:cNvGrpSpPr/>
        <p:nvPr/>
      </p:nvGrpSpPr>
      <p:grpSpPr>
        <a:xfrm>
          <a:off x="0" y="0"/>
          <a:ext cx="0" cy="0"/>
          <a:chOff x="0" y="0"/>
          <a:chExt cx="0" cy="0"/>
        </a:xfrm>
      </p:grpSpPr>
      <p:sp>
        <p:nvSpPr>
          <p:cNvPr id="174" name="Google Shape;174;p57"/>
          <p:cNvSpPr>
            <a:spLocks noGrp="1"/>
          </p:cNvSpPr>
          <p:nvPr>
            <p:ph type="pic" idx="2"/>
          </p:nvPr>
        </p:nvSpPr>
        <p:spPr>
          <a:xfrm>
            <a:off x="0" y="0"/>
            <a:ext cx="13279983" cy="10288588"/>
          </a:xfrm>
          <a:prstGeom prst="rect">
            <a:avLst/>
          </a:prstGeom>
          <a:solidFill>
            <a:srgbClr val="353535">
              <a:alpha val="11764"/>
            </a:srgbClr>
          </a:solidFill>
          <a:ln>
            <a:noFill/>
          </a:ln>
        </p:spPr>
      </p:sp>
      <p:sp>
        <p:nvSpPr>
          <p:cNvPr id="175" name="Google Shape;175;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6" name="Google Shape;176;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7" name="Google Shape;177;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2662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901549"/>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78"/>
        <p:cNvGrpSpPr/>
        <p:nvPr/>
      </p:nvGrpSpPr>
      <p:grpSpPr>
        <a:xfrm>
          <a:off x="0" y="0"/>
          <a:ext cx="0" cy="0"/>
          <a:chOff x="0" y="0"/>
          <a:chExt cx="0" cy="0"/>
        </a:xfrm>
      </p:grpSpPr>
      <p:sp>
        <p:nvSpPr>
          <p:cNvPr id="179" name="Google Shape;179;p58"/>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180" name="Google Shape;180;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1" name="Google Shape;181;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2" name="Google Shape;182;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765648966"/>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3"/>
        <p:cNvGrpSpPr/>
        <p:nvPr/>
      </p:nvGrpSpPr>
      <p:grpSpPr>
        <a:xfrm>
          <a:off x="0" y="0"/>
          <a:ext cx="0" cy="0"/>
          <a:chOff x="0" y="0"/>
          <a:chExt cx="0" cy="0"/>
        </a:xfrm>
      </p:grpSpPr>
      <p:sp>
        <p:nvSpPr>
          <p:cNvPr id="184" name="Google Shape;184;p59"/>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185" name="Google Shape;185;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6" name="Google Shape;186;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7" name="Google Shape;187;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487764150"/>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88"/>
        <p:cNvGrpSpPr/>
        <p:nvPr/>
      </p:nvGrpSpPr>
      <p:grpSpPr>
        <a:xfrm>
          <a:off x="0" y="0"/>
          <a:ext cx="0" cy="0"/>
          <a:chOff x="0" y="0"/>
          <a:chExt cx="0" cy="0"/>
        </a:xfrm>
      </p:grpSpPr>
      <p:sp>
        <p:nvSpPr>
          <p:cNvPr id="189" name="Google Shape;189;p60"/>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190" name="Google Shape;190;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1" name="Google Shape;191;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2" name="Google Shape;192;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60454371"/>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93"/>
        <p:cNvGrpSpPr/>
        <p:nvPr/>
      </p:nvGrpSpPr>
      <p:grpSpPr>
        <a:xfrm>
          <a:off x="0" y="0"/>
          <a:ext cx="0" cy="0"/>
          <a:chOff x="0" y="0"/>
          <a:chExt cx="0" cy="0"/>
        </a:xfrm>
      </p:grpSpPr>
      <p:sp>
        <p:nvSpPr>
          <p:cNvPr id="194" name="Google Shape;194;p61"/>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195" name="Google Shape;195;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6" name="Google Shape;196;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7" name="Google Shape;197;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50205274"/>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198"/>
        <p:cNvGrpSpPr/>
        <p:nvPr/>
      </p:nvGrpSpPr>
      <p:grpSpPr>
        <a:xfrm>
          <a:off x="0" y="0"/>
          <a:ext cx="0" cy="0"/>
          <a:chOff x="0" y="0"/>
          <a:chExt cx="0" cy="0"/>
        </a:xfrm>
      </p:grpSpPr>
      <p:sp>
        <p:nvSpPr>
          <p:cNvPr id="199" name="Google Shape;199;p62"/>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00" name="Google Shape;200;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1" name="Google Shape;201;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092291608"/>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08497967"/>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11" name="Google Shape;211;p64"/>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212" name="Google Shape;212;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124606226"/>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3"/>
        <p:cNvGrpSpPr/>
        <p:nvPr/>
      </p:nvGrpSpPr>
      <p:grpSpPr>
        <a:xfrm>
          <a:off x="0" y="0"/>
          <a:ext cx="0" cy="0"/>
          <a:chOff x="0" y="0"/>
          <a:chExt cx="0" cy="0"/>
        </a:xfrm>
      </p:grpSpPr>
      <p:sp>
        <p:nvSpPr>
          <p:cNvPr id="214" name="Google Shape;214;p65"/>
          <p:cNvSpPr>
            <a:spLocks noGrp="1"/>
          </p:cNvSpPr>
          <p:nvPr>
            <p:ph type="pic" idx="2"/>
          </p:nvPr>
        </p:nvSpPr>
        <p:spPr>
          <a:xfrm>
            <a:off x="0" y="0"/>
            <a:ext cx="5144294" cy="5144294"/>
          </a:xfrm>
          <a:prstGeom prst="rect">
            <a:avLst/>
          </a:prstGeom>
          <a:solidFill>
            <a:srgbClr val="353535">
              <a:alpha val="11764"/>
            </a:srgbClr>
          </a:solidFill>
          <a:ln>
            <a:noFill/>
          </a:ln>
        </p:spPr>
      </p:sp>
      <p:sp>
        <p:nvSpPr>
          <p:cNvPr id="215" name="Google Shape;215;p65"/>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216" name="Google Shape;216;p65"/>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217" name="Google Shape;217;p65"/>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218" name="Google Shape;218;p65"/>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219" name="Google Shape;219;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20" name="Google Shape;220;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050427370"/>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1"/>
        <p:cNvGrpSpPr/>
        <p:nvPr/>
      </p:nvGrpSpPr>
      <p:grpSpPr>
        <a:xfrm>
          <a:off x="0" y="0"/>
          <a:ext cx="0" cy="0"/>
          <a:chOff x="0" y="0"/>
          <a:chExt cx="0" cy="0"/>
        </a:xfrm>
      </p:grpSpPr>
      <p:sp>
        <p:nvSpPr>
          <p:cNvPr id="222" name="Google Shape;222;p66"/>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3" name="Google Shape;223;p66"/>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224" name="Google Shape;224;p66"/>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001731654"/>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7238515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4009848989"/>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073578497"/>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5007"/>
            <a:ext cx="15773400" cy="4279766"/>
          </a:xfrm>
        </p:spPr>
        <p:txBody>
          <a:bodyPr anchor="b"/>
          <a:lstStyle>
            <a:lvl1pPr>
              <a:defRPr sz="9000"/>
            </a:lvl1pPr>
          </a:lstStyle>
          <a:p>
            <a:r>
              <a:rPr lang="fr-FR"/>
              <a:t>Modifiez le style du titre</a:t>
            </a:r>
            <a:endParaRPr lang="en-US"/>
          </a:p>
        </p:txBody>
      </p:sp>
      <p:sp>
        <p:nvSpPr>
          <p:cNvPr id="3" name="Text Placeholder 2"/>
          <p:cNvSpPr>
            <a:spLocks noGrp="1"/>
          </p:cNvSpPr>
          <p:nvPr>
            <p:ph type="body" idx="1"/>
          </p:nvPr>
        </p:nvSpPr>
        <p:spPr>
          <a:xfrm>
            <a:off x="1247777" y="6885259"/>
            <a:ext cx="15773400" cy="2250628"/>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68518280"/>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57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9258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D79CCE1-2B2F-994A-B8C1-C7E3FDAF76D3}"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931097925"/>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fr-FR"/>
              <a:t>Modifiez le style du titre</a:t>
            </a:r>
            <a:endParaRPr lang="en-US"/>
          </a:p>
        </p:txBody>
      </p:sp>
      <p:sp>
        <p:nvSpPr>
          <p:cNvPr id="3" name="Text Placeholder 2"/>
          <p:cNvSpPr>
            <a:spLocks noGrp="1"/>
          </p:cNvSpPr>
          <p:nvPr>
            <p:ph type="body" idx="1"/>
          </p:nvPr>
        </p:nvSpPr>
        <p:spPr>
          <a:xfrm>
            <a:off x="1259684" y="2522134"/>
            <a:ext cx="7736681"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4" name="Content Placeholder 3"/>
          <p:cNvSpPr>
            <a:spLocks noGrp="1"/>
          </p:cNvSpPr>
          <p:nvPr>
            <p:ph sz="half" idx="2"/>
          </p:nvPr>
        </p:nvSpPr>
        <p:spPr>
          <a:xfrm>
            <a:off x="1259684" y="3758193"/>
            <a:ext cx="7736681"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9258302" y="2522134"/>
            <a:ext cx="7774782"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6" name="Content Placeholder 5"/>
          <p:cNvSpPr>
            <a:spLocks noGrp="1"/>
          </p:cNvSpPr>
          <p:nvPr>
            <p:ph sz="quarter" idx="4"/>
          </p:nvPr>
        </p:nvSpPr>
        <p:spPr>
          <a:xfrm>
            <a:off x="9258302" y="3758193"/>
            <a:ext cx="7774782"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D79CCE1-2B2F-994A-B8C1-C7E3FDAF76D3}" type="datetimeFigureOut">
              <a:rPr lang="en-US" smtClean="0"/>
              <a:t>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391316892"/>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D79CCE1-2B2F-994A-B8C1-C7E3FDAF76D3}" type="datetimeFigureOut">
              <a:rPr lang="en-US" smtClean="0"/>
              <a:t>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143353264"/>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9CCE1-2B2F-994A-B8C1-C7E3FDAF76D3}" type="datetimeFigureOut">
              <a:rPr lang="en-US" smtClean="0"/>
              <a:t>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94436859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Content Placeholder 2"/>
          <p:cNvSpPr>
            <a:spLocks noGrp="1"/>
          </p:cNvSpPr>
          <p:nvPr>
            <p:ph idx="1"/>
          </p:nvPr>
        </p:nvSpPr>
        <p:spPr>
          <a:xfrm>
            <a:off x="7774782" y="1481368"/>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212842291"/>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Picture Placeholder 2"/>
          <p:cNvSpPr>
            <a:spLocks noGrp="1" noChangeAspect="1"/>
          </p:cNvSpPr>
          <p:nvPr>
            <p:ph type="pic" idx="1"/>
          </p:nvPr>
        </p:nvSpPr>
        <p:spPr>
          <a:xfrm>
            <a:off x="7774782" y="1481368"/>
            <a:ext cx="9258300" cy="7311566"/>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fr-FR"/>
              <a:t>Cliquez sur l'icône pour ajouter une image</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417504645"/>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2538185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774"/>
            <a:ext cx="3943350" cy="8719104"/>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1257302" y="547774"/>
            <a:ext cx="11601450" cy="871910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7217965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32604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87486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defTabSz="914400" rtl="0" eaLnBrk="0" fontAlgn="base" latinLnBrk="0" hangingPunct="0">
              <a:lnSpc>
                <a:spcPct val="100000"/>
              </a:lnSpc>
              <a:spcBef>
                <a:spcPts val="0"/>
              </a:spcBef>
              <a:spcAft>
                <a:spcPts val="0"/>
              </a:spcAft>
              <a:buClrTx/>
              <a:buSzTx/>
              <a:buFontTx/>
              <a:buNone/>
              <a:tabLst/>
              <a:defRPr/>
            </a:pPr>
            <a:fld id="{00000000-1234-1234-1234-123412341234}" type="slidenum">
              <a:rPr kumimoji="0" lang="en-GB" sz="1600" b="0" i="0" u="none" strike="noStrike" kern="1200" cap="none" spc="0" normalizeH="0" baseline="0" noProof="0">
                <a:ln>
                  <a:noFill/>
                </a:ln>
                <a:solidFill>
                  <a:srgbClr val="000000"/>
                </a:solidFill>
                <a:effectLst/>
                <a:uLnTx/>
                <a:uFillTx/>
                <a:latin typeface="Open Sans"/>
                <a:ea typeface="Open Sans"/>
                <a:cs typeface="Open Sans"/>
                <a:sym typeface="Open Sans"/>
              </a:rPr>
              <a:pPr marL="0" marR="0" lvl="0" indent="0" algn="r" defTabSz="914400" rtl="0" eaLnBrk="0" fontAlgn="base" latinLnBrk="0" hangingPunct="0">
                <a:lnSpc>
                  <a:spcPct val="100000"/>
                </a:lnSpc>
                <a:spcBef>
                  <a:spcPts val="0"/>
                </a:spcBef>
                <a:spcAft>
                  <a:spcPts val="0"/>
                </a:spcAft>
                <a:buClrTx/>
                <a:buSzTx/>
                <a:buFontTx/>
                <a:buNone/>
                <a:tabLst/>
                <a:defRPr/>
              </a:pPr>
              <a:t>‹#›</a:t>
            </a:fld>
            <a:endParaRPr kumimoji="0" sz="1600" b="0" i="0" u="none" strike="noStrike" kern="1200" cap="none" spc="0" normalizeH="0" baseline="0" noProof="0">
              <a:ln>
                <a:noFill/>
              </a:ln>
              <a:solidFill>
                <a:srgbClr val="000000"/>
              </a:solidFill>
              <a:effectLst/>
              <a:uLnTx/>
              <a:uFillTx/>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309967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40199802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D79FA493-1D34-4EC4-A8F7-8B42E90F224C}"/>
              </a:ext>
            </a:extLst>
          </p:cNvPr>
          <p:cNvSpPr>
            <a:spLocks noChangeShapeType="1"/>
          </p:cNvSpPr>
          <p:nvPr/>
        </p:nvSpPr>
        <p:spPr bwMode="auto">
          <a:xfrm>
            <a:off x="14630400" y="1600447"/>
            <a:ext cx="0" cy="6744741"/>
          </a:xfrm>
          <a:prstGeom prst="line">
            <a:avLst/>
          </a:prstGeom>
          <a:noFill/>
          <a:ln w="952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5" name="Line 8">
            <a:extLst>
              <a:ext uri="{FF2B5EF4-FFF2-40B4-BE49-F238E27FC236}">
                <a16:creationId xmlns:a16="http://schemas.microsoft.com/office/drawing/2014/main" id="{BE8184D5-C67C-4537-9C46-63813631D4FD}"/>
              </a:ext>
            </a:extLst>
          </p:cNvPr>
          <p:cNvSpPr>
            <a:spLocks noChangeShapeType="1"/>
          </p:cNvSpPr>
          <p:nvPr/>
        </p:nvSpPr>
        <p:spPr bwMode="auto">
          <a:xfrm>
            <a:off x="609600" y="4229753"/>
            <a:ext cx="16459200" cy="0"/>
          </a:xfrm>
          <a:prstGeom prst="line">
            <a:avLst/>
          </a:prstGeom>
          <a:noFill/>
          <a:ln w="635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28675" name="Rectangle 3"/>
          <p:cNvSpPr>
            <a:spLocks noGrp="1" noChangeArrowheads="1"/>
          </p:cNvSpPr>
          <p:nvPr>
            <p:ph type="ctrTitle"/>
          </p:nvPr>
        </p:nvSpPr>
        <p:spPr>
          <a:xfrm>
            <a:off x="631826" y="700196"/>
            <a:ext cx="13563600" cy="3200894"/>
          </a:xfrm>
        </p:spPr>
        <p:txBody>
          <a:bodyPr/>
          <a:lstStyle>
            <a:lvl1pPr algn="r">
              <a:defRPr sz="6601"/>
            </a:lvl1pPr>
          </a:lstStyle>
          <a:p>
            <a:r>
              <a:rPr lang="en-US" altLang="en-US"/>
              <a:t>Click to edit Master title style</a:t>
            </a:r>
          </a:p>
        </p:txBody>
      </p:sp>
      <p:sp>
        <p:nvSpPr>
          <p:cNvPr id="28676" name="Rectangle 4"/>
          <p:cNvSpPr>
            <a:spLocks noGrp="1" noChangeArrowheads="1"/>
          </p:cNvSpPr>
          <p:nvPr>
            <p:ph type="subTitle" idx="1"/>
          </p:nvPr>
        </p:nvSpPr>
        <p:spPr>
          <a:xfrm>
            <a:off x="1698626" y="4575088"/>
            <a:ext cx="12496800" cy="3543847"/>
          </a:xfrm>
        </p:spPr>
        <p:txBody>
          <a:bodyPr/>
          <a:lstStyle>
            <a:lvl1pPr marL="0" indent="0" algn="r">
              <a:buFont typeface="Wingdings" pitchFamily="2" charset="2"/>
              <a:buNone/>
              <a:defRPr sz="3901"/>
            </a:lvl1pPr>
          </a:lstStyle>
          <a:p>
            <a:r>
              <a:rPr lang="en-US" altLang="en-US"/>
              <a:t>Click to edit Master subtitle style</a:t>
            </a:r>
          </a:p>
        </p:txBody>
      </p:sp>
      <p:sp>
        <p:nvSpPr>
          <p:cNvPr id="7" name="Rectangle 5">
            <a:extLst>
              <a:ext uri="{FF2B5EF4-FFF2-40B4-BE49-F238E27FC236}">
                <a16:creationId xmlns:a16="http://schemas.microsoft.com/office/drawing/2014/main" id="{35C8449C-3358-49DF-BB1E-0F7E2B9433B6}"/>
              </a:ext>
            </a:extLst>
          </p:cNvPr>
          <p:cNvSpPr>
            <a:spLocks noGrp="1" noChangeArrowheads="1"/>
          </p:cNvSpPr>
          <p:nvPr>
            <p:ph type="dt" sz="half" idx="10"/>
          </p:nvPr>
        </p:nvSpPr>
        <p:spPr bwMode="auto">
          <a:xfrm>
            <a:off x="914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500">
                <a:cs typeface="+mn-cs"/>
              </a:defRPr>
            </a:lvl1pPr>
          </a:lstStyle>
          <a:p>
            <a:pPr>
              <a:defRPr/>
            </a:pPr>
            <a:fld id="{6001DF41-D8FB-46F1-837B-4BB021C03E29}" type="datetimeFigureOut">
              <a:rPr lang="en-US"/>
              <a:pPr>
                <a:defRPr/>
              </a:pPr>
              <a:t>1/5/23</a:t>
            </a:fld>
            <a:endParaRPr lang="en-US" altLang="en-US"/>
          </a:p>
        </p:txBody>
      </p:sp>
      <p:sp>
        <p:nvSpPr>
          <p:cNvPr id="8" name="Rectangle 6">
            <a:extLst>
              <a:ext uri="{FF2B5EF4-FFF2-40B4-BE49-F238E27FC236}">
                <a16:creationId xmlns:a16="http://schemas.microsoft.com/office/drawing/2014/main" id="{A36BDCF3-4F2D-4B82-84CC-4C326DF6985E}"/>
              </a:ext>
            </a:extLst>
          </p:cNvPr>
          <p:cNvSpPr>
            <a:spLocks noGrp="1" noChangeArrowheads="1"/>
          </p:cNvSpPr>
          <p:nvPr>
            <p:ph type="ftr" sz="quarter" idx="11"/>
          </p:nvPr>
        </p:nvSpPr>
        <p:spPr bwMode="auto">
          <a:xfrm>
            <a:off x="6248400" y="9374047"/>
            <a:ext cx="5791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500">
                <a:cs typeface="+mn-cs"/>
              </a:defRPr>
            </a:lvl1pPr>
          </a:lstStyle>
          <a:p>
            <a:pPr>
              <a:defRPr/>
            </a:pPr>
            <a:endParaRPr lang="en-US" altLang="en-US"/>
          </a:p>
        </p:txBody>
      </p:sp>
      <p:sp>
        <p:nvSpPr>
          <p:cNvPr id="9" name="Rectangle 7">
            <a:extLst>
              <a:ext uri="{FF2B5EF4-FFF2-40B4-BE49-F238E27FC236}">
                <a16:creationId xmlns:a16="http://schemas.microsoft.com/office/drawing/2014/main" id="{22F0DFB3-0B0A-4F5F-BB07-4DC8AAD94761}"/>
              </a:ext>
            </a:extLst>
          </p:cNvPr>
          <p:cNvSpPr>
            <a:spLocks noGrp="1" noChangeArrowheads="1"/>
          </p:cNvSpPr>
          <p:nvPr>
            <p:ph type="sldNum" sz="quarter" idx="12"/>
          </p:nvPr>
        </p:nvSpPr>
        <p:spPr bwMode="auto">
          <a:xfrm>
            <a:off x="13106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500"/>
            </a:lvl1pPr>
          </a:lstStyle>
          <a:p>
            <a:pPr>
              <a:defRPr/>
            </a:pPr>
            <a:fld id="{FF2CBDD5-E8A9-4B91-AE20-0C3F10AD117D}" type="slidenum">
              <a:rPr lang="en-US" altLang="en-US"/>
              <a:pPr>
                <a:defRPr/>
              </a:pPr>
              <a:t>‹#›</a:t>
            </a:fld>
            <a:endParaRPr lang="en-US" altLang="en-US"/>
          </a:p>
        </p:txBody>
      </p:sp>
    </p:spTree>
    <p:extLst>
      <p:ext uri="{BB962C8B-B14F-4D97-AF65-F5344CB8AC3E}">
        <p14:creationId xmlns:p14="http://schemas.microsoft.com/office/powerpoint/2010/main" val="3380917536"/>
      </p:ext>
    </p:extLst>
  </p:cSld>
  <p:clrMapOvr>
    <a:masterClrMapping/>
  </p:clrMapOvr>
  <p:transition spd="slow">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6092107"/>
      </p:ext>
    </p:extLst>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1373"/>
            <a:ext cx="15544800" cy="2043428"/>
          </a:xfrm>
        </p:spPr>
        <p:txBody>
          <a:bodyPr anchor="t"/>
          <a:lstStyle>
            <a:lvl1pPr algn="l">
              <a:defRPr sz="6001" b="1" cap="all"/>
            </a:lvl1pPr>
          </a:lstStyle>
          <a:p>
            <a:r>
              <a:rPr lang="en-US"/>
              <a:t>Click to edit Master title style</a:t>
            </a:r>
          </a:p>
        </p:txBody>
      </p:sp>
      <p:sp>
        <p:nvSpPr>
          <p:cNvPr id="3" name="Text Placeholder 2"/>
          <p:cNvSpPr>
            <a:spLocks noGrp="1"/>
          </p:cNvSpPr>
          <p:nvPr>
            <p:ph type="body" idx="1"/>
          </p:nvPr>
        </p:nvSpPr>
        <p:spPr>
          <a:xfrm>
            <a:off x="1444626" y="4360743"/>
            <a:ext cx="15544800" cy="2250628"/>
          </a:xfrm>
        </p:spPr>
        <p:txBody>
          <a:bodyPr anchor="b"/>
          <a:lstStyle>
            <a:lvl1pPr marL="0" indent="0">
              <a:buNone/>
              <a:defRPr sz="3000"/>
            </a:lvl1pPr>
            <a:lvl2pPr marL="685891" indent="0">
              <a:buNone/>
              <a:defRPr sz="2700"/>
            </a:lvl2pPr>
            <a:lvl3pPr marL="1371783" indent="0">
              <a:buNone/>
              <a:defRPr sz="2400"/>
            </a:lvl3pPr>
            <a:lvl4pPr marL="2057674" indent="0">
              <a:buNone/>
              <a:defRPr sz="2100"/>
            </a:lvl4pPr>
            <a:lvl5pPr marL="2743566" indent="0">
              <a:buNone/>
              <a:defRPr sz="2100"/>
            </a:lvl5pPr>
            <a:lvl6pPr marL="3429457" indent="0">
              <a:buNone/>
              <a:defRPr sz="2100"/>
            </a:lvl6pPr>
            <a:lvl7pPr marL="4115349" indent="0">
              <a:buNone/>
              <a:defRPr sz="2100"/>
            </a:lvl7pPr>
            <a:lvl8pPr marL="4801240" indent="0">
              <a:buNone/>
              <a:defRPr sz="2100"/>
            </a:lvl8pPr>
            <a:lvl9pPr marL="5487132" indent="0">
              <a:buNone/>
              <a:defRPr sz="2100"/>
            </a:lvl9pPr>
          </a:lstStyle>
          <a:p>
            <a:pPr lvl="0"/>
            <a:r>
              <a:rPr lang="en-US"/>
              <a:t>Click to edit Master text styles</a:t>
            </a:r>
          </a:p>
        </p:txBody>
      </p:sp>
    </p:spTree>
    <p:extLst>
      <p:ext uri="{BB962C8B-B14F-4D97-AF65-F5344CB8AC3E}">
        <p14:creationId xmlns:p14="http://schemas.microsoft.com/office/powerpoint/2010/main" val="497707063"/>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2711971"/>
      </p:ext>
    </p:extLst>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2020"/>
            <a:ext cx="16459200" cy="171476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3025"/>
            <a:ext cx="8080375"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816"/>
            <a:ext cx="8080375"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3025"/>
            <a:ext cx="8083551"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816"/>
            <a:ext cx="8083551"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231374"/>
      </p:ext>
    </p:extLst>
  </p:cSld>
  <p:clrMapOvr>
    <a:masterClrMapping/>
  </p:clrMapOvr>
  <p:transition spd="slow">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9211328"/>
      </p:ext>
    </p:extLst>
  </p:cSld>
  <p:clrMapOvr>
    <a:masterClrMapping/>
  </p:clrMapOvr>
  <p:transition spd="slow">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496917"/>
      </p:ext>
    </p:extLst>
  </p:cSld>
  <p:clrMapOvr>
    <a:masterClrMapping/>
  </p:clrMapOvr>
  <p:transition spd="slow">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09638"/>
            <a:ext cx="6016626" cy="1743344"/>
          </a:xfrm>
        </p:spPr>
        <p:txBody>
          <a:bodyPr/>
          <a:lstStyle>
            <a:lvl1pPr algn="l">
              <a:defRPr sz="3000" b="1"/>
            </a:lvl1pPr>
          </a:lstStyle>
          <a:p>
            <a:r>
              <a:rPr lang="en-US"/>
              <a:t>Click to edit Master title style</a:t>
            </a:r>
          </a:p>
        </p:txBody>
      </p:sp>
      <p:sp>
        <p:nvSpPr>
          <p:cNvPr id="3" name="Content Placeholder 2"/>
          <p:cNvSpPr>
            <a:spLocks noGrp="1"/>
          </p:cNvSpPr>
          <p:nvPr>
            <p:ph idx="1"/>
          </p:nvPr>
        </p:nvSpPr>
        <p:spPr>
          <a:xfrm>
            <a:off x="7150101" y="409640"/>
            <a:ext cx="10223500" cy="8781025"/>
          </a:xfrm>
        </p:spPr>
        <p:txBody>
          <a:bodyPr/>
          <a:lstStyle>
            <a:lvl1pPr>
              <a:defRPr sz="4801"/>
            </a:lvl1pPr>
            <a:lvl2pPr>
              <a:defRPr sz="4201"/>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2152984"/>
            <a:ext cx="6016626" cy="7037681"/>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874285967"/>
      </p:ext>
    </p:extLst>
  </p:cSld>
  <p:clrMapOvr>
    <a:masterClrMapping/>
  </p:clrMapOvr>
  <p:transition spd="slow">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5" y="7202012"/>
            <a:ext cx="10972800" cy="850238"/>
          </a:xfrm>
        </p:spPr>
        <p:txBody>
          <a:bodyPr/>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5" y="919304"/>
            <a:ext cx="10972800" cy="6173153"/>
          </a:xfrm>
        </p:spPr>
        <p:txBody>
          <a:bodyPr/>
          <a:lstStyle>
            <a:lvl1pPr marL="0" indent="0">
              <a:buNone/>
              <a:defRPr sz="4801"/>
            </a:lvl1pPr>
            <a:lvl2pPr marL="685891" indent="0">
              <a:buNone/>
              <a:defRPr sz="4201"/>
            </a:lvl2pPr>
            <a:lvl3pPr marL="1371783" indent="0">
              <a:buNone/>
              <a:defRPr sz="3600"/>
            </a:lvl3pPr>
            <a:lvl4pPr marL="2057674" indent="0">
              <a:buNone/>
              <a:defRPr sz="3000"/>
            </a:lvl4pPr>
            <a:lvl5pPr marL="2743566" indent="0">
              <a:buNone/>
              <a:defRPr sz="3000"/>
            </a:lvl5pPr>
            <a:lvl6pPr marL="3429457" indent="0">
              <a:buNone/>
              <a:defRPr sz="3000"/>
            </a:lvl6pPr>
            <a:lvl7pPr marL="4115349" indent="0">
              <a:buNone/>
              <a:defRPr sz="3000"/>
            </a:lvl7pPr>
            <a:lvl8pPr marL="4801240" indent="0">
              <a:buNone/>
              <a:defRPr sz="3000"/>
            </a:lvl8pPr>
            <a:lvl9pPr marL="5487132" indent="0">
              <a:buNone/>
              <a:defRPr sz="3000"/>
            </a:lvl9pPr>
          </a:lstStyle>
          <a:p>
            <a:pPr lvl="0"/>
            <a:endParaRPr lang="en-US" noProof="0"/>
          </a:p>
        </p:txBody>
      </p:sp>
      <p:sp>
        <p:nvSpPr>
          <p:cNvPr id="4" name="Text Placeholder 3"/>
          <p:cNvSpPr>
            <a:spLocks noGrp="1"/>
          </p:cNvSpPr>
          <p:nvPr>
            <p:ph type="body" sz="half" idx="2"/>
          </p:nvPr>
        </p:nvSpPr>
        <p:spPr>
          <a:xfrm>
            <a:off x="3584575" y="8052250"/>
            <a:ext cx="10972800" cy="1207479"/>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915938944"/>
      </p:ext>
    </p:extLst>
  </p:cSld>
  <p:clrMapOvr>
    <a:masterClrMapping/>
  </p:clrMapOvr>
  <p:transition spd="slow">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0633541"/>
      </p:ext>
    </p:extLst>
  </p:cSld>
  <p:clrMapOvr>
    <a:masterClrMapping/>
  </p:clrMapOvr>
  <p:transition spd="slow">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487401" y="290558"/>
            <a:ext cx="4343400" cy="976939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90558"/>
            <a:ext cx="12725400" cy="976939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592846"/>
      </p:ext>
    </p:extLst>
  </p:cSld>
  <p:clrMapOvr>
    <a:masterClrMapping/>
  </p:clrMapOvr>
  <p:transition spd="slow">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4229754"/>
            <a:ext cx="14478000" cy="971536"/>
          </a:xfrm>
          <a:prstGeom prst="rect">
            <a:avLst/>
          </a:prstGeom>
        </p:spPr>
        <p:txBody>
          <a:bodyPr/>
          <a:lstStyle>
            <a:lvl1pPr algn="r">
              <a:defRPr b="1">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1981200" y="5830200"/>
            <a:ext cx="14478000" cy="3203126"/>
          </a:xfrm>
          <a:prstGeom prst="rect">
            <a:avLst/>
          </a:prstGeom>
        </p:spPr>
        <p:txBody>
          <a:bodyPr>
            <a:normAutofit/>
          </a:bodyPr>
          <a:lstStyle>
            <a:lvl1pPr marL="0" indent="0" algn="r">
              <a:buNone/>
              <a:defRPr sz="3600" b="1">
                <a:solidFill>
                  <a:srgbClr val="541818"/>
                </a:solidFill>
              </a:defRPr>
            </a:lvl1pPr>
            <a:lvl2pPr marL="685891" indent="0" algn="ctr">
              <a:buNone/>
              <a:defRPr>
                <a:solidFill>
                  <a:schemeClr val="tx1">
                    <a:tint val="75000"/>
                  </a:schemeClr>
                </a:solidFill>
              </a:defRPr>
            </a:lvl2pPr>
            <a:lvl3pPr marL="1371783" indent="0" algn="ctr">
              <a:buNone/>
              <a:defRPr>
                <a:solidFill>
                  <a:schemeClr val="tx1">
                    <a:tint val="75000"/>
                  </a:schemeClr>
                </a:solidFill>
              </a:defRPr>
            </a:lvl3pPr>
            <a:lvl4pPr marL="2057674" indent="0" algn="ctr">
              <a:buNone/>
              <a:defRPr>
                <a:solidFill>
                  <a:schemeClr val="tx1">
                    <a:tint val="75000"/>
                  </a:schemeClr>
                </a:solidFill>
              </a:defRPr>
            </a:lvl4pPr>
            <a:lvl5pPr marL="2743566" indent="0" algn="ctr">
              <a:buNone/>
              <a:defRPr>
                <a:solidFill>
                  <a:schemeClr val="tx1">
                    <a:tint val="75000"/>
                  </a:schemeClr>
                </a:solidFill>
              </a:defRPr>
            </a:lvl5pPr>
            <a:lvl6pPr marL="3429457" indent="0" algn="ctr">
              <a:buNone/>
              <a:defRPr>
                <a:solidFill>
                  <a:schemeClr val="tx1">
                    <a:tint val="75000"/>
                  </a:schemeClr>
                </a:solidFill>
              </a:defRPr>
            </a:lvl6pPr>
            <a:lvl7pPr marL="4115349" indent="0" algn="ctr">
              <a:buNone/>
              <a:defRPr>
                <a:solidFill>
                  <a:schemeClr val="tx1">
                    <a:tint val="75000"/>
                  </a:schemeClr>
                </a:solidFill>
              </a:defRPr>
            </a:lvl7pPr>
            <a:lvl8pPr marL="4801240" indent="0" algn="ctr">
              <a:buNone/>
              <a:defRPr>
                <a:solidFill>
                  <a:schemeClr val="tx1">
                    <a:tint val="75000"/>
                  </a:schemeClr>
                </a:solidFill>
              </a:defRPr>
            </a:lvl8pPr>
            <a:lvl9pPr marL="5487132" indent="0" algn="ctr">
              <a:buNone/>
              <a:defRPr>
                <a:solidFill>
                  <a:schemeClr val="tx1">
                    <a:tint val="75000"/>
                  </a:schemeClr>
                </a:solidFill>
              </a:defRPr>
            </a:lvl9pPr>
          </a:lstStyle>
          <a:p>
            <a:r>
              <a:rPr lang="en-US"/>
              <a:t>Click to edit Master subtitle style</a:t>
            </a:r>
            <a:endParaRPr lang="en-GB"/>
          </a:p>
        </p:txBody>
      </p:sp>
      <p:sp>
        <p:nvSpPr>
          <p:cNvPr id="9" name="Rectangle 8"/>
          <p:cNvSpPr/>
          <p:nvPr userDrawn="1"/>
        </p:nvSpPr>
        <p:spPr>
          <a:xfrm>
            <a:off x="304800" y="81513"/>
            <a:ext cx="17624176" cy="16058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 name="Image 9" descr="IFRC-Logo-RGB-Tagline-EN.jpg"/>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304800" y="5325"/>
            <a:ext cx="7691220" cy="1605864"/>
          </a:xfrm>
          <a:prstGeom prst="rect">
            <a:avLst/>
          </a:prstGeom>
        </p:spPr>
      </p:pic>
      <p:pic>
        <p:nvPicPr>
          <p:cNvPr id="6" name="Picture 5">
            <a:extLst>
              <a:ext uri="{FF2B5EF4-FFF2-40B4-BE49-F238E27FC236}">
                <a16:creationId xmlns:a16="http://schemas.microsoft.com/office/drawing/2014/main" id="{4C9075B1-4068-44D6-B39B-5E29AF368DF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912752" y="52381"/>
            <a:ext cx="2160240" cy="1620430"/>
          </a:xfrm>
          <a:prstGeom prst="rect">
            <a:avLst/>
          </a:prstGeom>
        </p:spPr>
      </p:pic>
    </p:spTree>
    <p:extLst>
      <p:ext uri="{BB962C8B-B14F-4D97-AF65-F5344CB8AC3E}">
        <p14:creationId xmlns:p14="http://schemas.microsoft.com/office/powerpoint/2010/main" val="28070082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26143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791072" y="3307807"/>
            <a:ext cx="6828928" cy="5941577"/>
          </a:xfrm>
          <a:prstGeom prst="rect">
            <a:avLst/>
          </a:prstGeom>
        </p:spPr>
        <p:txBody>
          <a:bodyPr rtlCol="0">
            <a:normAutofit/>
          </a:bodyPr>
          <a:lstStyle/>
          <a:p>
            <a:pPr lvl="0"/>
            <a:r>
              <a:rPr lang="en-US" noProof="0"/>
              <a:t>Click icon to add chart</a:t>
            </a:r>
            <a:endParaRPr lang="en-GB" noProof="0"/>
          </a:p>
        </p:txBody>
      </p:sp>
      <p:sp>
        <p:nvSpPr>
          <p:cNvPr id="7" name="Text Placeholder 6"/>
          <p:cNvSpPr>
            <a:spLocks noGrp="1"/>
          </p:cNvSpPr>
          <p:nvPr>
            <p:ph type="body" sz="quarter" idx="11"/>
          </p:nvPr>
        </p:nvSpPr>
        <p:spPr>
          <a:xfrm>
            <a:off x="7919540" y="3307807"/>
            <a:ext cx="9448800" cy="59415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8"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Tree>
    <p:extLst>
      <p:ext uri="{BB962C8B-B14F-4D97-AF65-F5344CB8AC3E}">
        <p14:creationId xmlns:p14="http://schemas.microsoft.com/office/powerpoint/2010/main" val="35507499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657600" y="5203901"/>
            <a:ext cx="13716000" cy="4134302"/>
          </a:xfrm>
          <a:prstGeom prst="rect">
            <a:avLst/>
          </a:prstGeom>
        </p:spPr>
        <p:txBody>
          <a:bodyPr rtlCol="0">
            <a:normAutofit/>
          </a:bodyPr>
          <a:lstStyle/>
          <a:p>
            <a:pPr lvl="0"/>
            <a:r>
              <a:rPr lang="en-US" noProof="0"/>
              <a:t>Click icon to add picture</a:t>
            </a:r>
            <a:endParaRPr lang="en-GB" noProof="0"/>
          </a:p>
        </p:txBody>
      </p:sp>
      <p:sp>
        <p:nvSpPr>
          <p:cNvPr id="6" name="Text Placeholder 5"/>
          <p:cNvSpPr>
            <a:spLocks noGrp="1"/>
          </p:cNvSpPr>
          <p:nvPr>
            <p:ph type="body" sz="quarter" idx="11"/>
          </p:nvPr>
        </p:nvSpPr>
        <p:spPr>
          <a:xfrm>
            <a:off x="3657600" y="3307806"/>
            <a:ext cx="13716000" cy="1714765"/>
          </a:xfrm>
          <a:prstGeom prst="rect">
            <a:avLst/>
          </a:prstGeom>
        </p:spPr>
        <p:txBody>
          <a:bodyPr/>
          <a:lstStyle/>
          <a:p>
            <a:pPr lvl="0"/>
            <a:r>
              <a:rPr lang="en-US"/>
              <a:t>Click to edit Master text styles</a:t>
            </a:r>
          </a:p>
        </p:txBody>
      </p: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cxnSp>
        <p:nvCxnSpPr>
          <p:cNvPr id="12"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3803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304800" y="228636"/>
            <a:ext cx="17678400" cy="9831317"/>
            <a:chOff x="152400" y="76200"/>
            <a:chExt cx="8839200" cy="6553200"/>
          </a:xfrm>
        </p:grpSpPr>
        <p:sp>
          <p:nvSpPr>
            <p:cNvPr id="3" name="Rectangle 2"/>
            <p:cNvSpPr/>
            <p:nvPr/>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7600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1918730" y="1753922"/>
              <a:ext cx="4724400" cy="923273"/>
            </a:xfrm>
            <a:prstGeom prst="rect">
              <a:avLst/>
            </a:prstGeom>
            <a:noFill/>
          </p:spPr>
          <p:txBody>
            <a:bodyPr lIns="0" tIns="0" rIns="0" bIns="0">
              <a:spAutoFit/>
            </a:bodyPr>
            <a:lstStyle/>
            <a:p>
              <a:pPr algn="ctr" fontAlgn="auto">
                <a:spcBef>
                  <a:spcPts val="0"/>
                </a:spcBef>
                <a:spcAft>
                  <a:spcPts val="0"/>
                </a:spcAft>
                <a:defRPr/>
              </a:pPr>
              <a:r>
                <a:rPr lang="en-US" sz="9001" b="1" baseline="0">
                  <a:solidFill>
                    <a:schemeClr val="bg1"/>
                  </a:solidFill>
                  <a:latin typeface="Arial" pitchFamily="34" charset="0"/>
                  <a:cs typeface="Arial" pitchFamily="34" charset="0"/>
                </a:rPr>
                <a:t>Questions?</a:t>
              </a:r>
              <a:endParaRPr lang="en-US" sz="9001" baseline="0">
                <a:solidFill>
                  <a:schemeClr val="bg1"/>
                </a:solidFill>
                <a:latin typeface="Arial" pitchFamily="34" charset="0"/>
                <a:cs typeface="Arial" pitchFamily="34" charset="0"/>
              </a:endParaRPr>
            </a:p>
          </p:txBody>
        </p:sp>
      </p:grpSp>
      <p:pic>
        <p:nvPicPr>
          <p:cNvPr id="11" name="Image 10" descr="IFRC-tagline-logo-EN.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025" y="8925297"/>
            <a:ext cx="4867238" cy="1184331"/>
          </a:xfrm>
          <a:prstGeom prst="rect">
            <a:avLst/>
          </a:prstGeom>
        </p:spPr>
      </p:pic>
      <p:pic>
        <p:nvPicPr>
          <p:cNvPr id="12" name="Image 11" descr="IFRC-tagline-logo-EN.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008096" y="8925297"/>
            <a:ext cx="8104640" cy="1184331"/>
          </a:xfrm>
          <a:prstGeom prst="rect">
            <a:avLst/>
          </a:prstGeom>
        </p:spPr>
      </p:pic>
    </p:spTree>
    <p:extLst>
      <p:ext uri="{BB962C8B-B14F-4D97-AF65-F5344CB8AC3E}">
        <p14:creationId xmlns:p14="http://schemas.microsoft.com/office/powerpoint/2010/main" val="13406410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F1C1498-C3F1-42FD-AA8C-DE9794CAB39A}"/>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5C5AB081-1405-4E97-8607-97DE757A3D89}"/>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ED3504E-5D00-4FE9-98EA-6479BD8E6CE9}"/>
              </a:ext>
            </a:extLst>
          </p:cNvPr>
          <p:cNvSpPr>
            <a:spLocks noGrp="1"/>
          </p:cNvSpPr>
          <p:nvPr>
            <p:ph type="dt" sz="half" idx="10"/>
          </p:nvPr>
        </p:nvSpPr>
        <p:spPr/>
        <p:txBody>
          <a:bodyPr/>
          <a:lstStyle/>
          <a:p>
            <a:fld id="{9A95A13F-09CD-48A3-A808-7FD61256C919}" type="datetimeFigureOut">
              <a:rPr lang="sv-SE" smtClean="0"/>
              <a:t>2023-01-05</a:t>
            </a:fld>
            <a:endParaRPr lang="sv-SE"/>
          </a:p>
        </p:txBody>
      </p:sp>
      <p:sp>
        <p:nvSpPr>
          <p:cNvPr id="5" name="Platshållare för sidfot 4">
            <a:extLst>
              <a:ext uri="{FF2B5EF4-FFF2-40B4-BE49-F238E27FC236}">
                <a16:creationId xmlns:a16="http://schemas.microsoft.com/office/drawing/2014/main" id="{CDCF5DE7-386E-42FF-8DDE-F850FDEDB42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8B476BE-CB65-4373-9036-589AFED4BF4A}"/>
              </a:ext>
            </a:extLst>
          </p:cNvPr>
          <p:cNvSpPr>
            <a:spLocks noGrp="1"/>
          </p:cNvSpPr>
          <p:nvPr>
            <p:ph type="sldNum" sz="quarter" idx="12"/>
          </p:nvPr>
        </p:nvSpPr>
        <p:spPr/>
        <p:txBody>
          <a:bodyPr/>
          <a:lstStyle/>
          <a:p>
            <a:fld id="{A4887F39-96EB-458C-B6A7-613CCAEC5B59}" type="slidenum">
              <a:rPr lang="sv-SE" smtClean="0"/>
              <a:t>‹#›</a:t>
            </a:fld>
            <a:endParaRPr lang="sv-SE"/>
          </a:p>
        </p:txBody>
      </p:sp>
    </p:spTree>
    <p:extLst>
      <p:ext uri="{BB962C8B-B14F-4D97-AF65-F5344CB8AC3E}">
        <p14:creationId xmlns:p14="http://schemas.microsoft.com/office/powerpoint/2010/main" val="379378094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 name="Picture 4">
            <a:extLst>
              <a:ext uri="{FF2B5EF4-FFF2-40B4-BE49-F238E27FC236}">
                <a16:creationId xmlns:a16="http://schemas.microsoft.com/office/drawing/2014/main" id="{55C269FA-68F5-C94D-86BB-8C60428693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669810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5"/>
        <p:cNvGrpSpPr/>
        <p:nvPr/>
      </p:nvGrpSpPr>
      <p:grpSpPr>
        <a:xfrm>
          <a:off x="0" y="0"/>
          <a:ext cx="0" cy="0"/>
          <a:chOff x="0" y="0"/>
          <a:chExt cx="0" cy="0"/>
        </a:xfrm>
      </p:grpSpPr>
      <p:sp>
        <p:nvSpPr>
          <p:cNvPr id="16" name="Google Shape;16;p24"/>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17" name="Google Shape;17;p2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2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AA5F15A4-DBA6-B140-B9DB-1E143F0E82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2966458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0"/>
        <p:cNvGrpSpPr/>
        <p:nvPr/>
      </p:nvGrpSpPr>
      <p:grpSpPr>
        <a:xfrm>
          <a:off x="0" y="0"/>
          <a:ext cx="0" cy="0"/>
          <a:chOff x="0" y="0"/>
          <a:chExt cx="0" cy="0"/>
        </a:xfrm>
      </p:grpSpPr>
      <p:sp>
        <p:nvSpPr>
          <p:cNvPr id="21" name="Google Shape;21;p2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lt2"/>
                </a:solidFill>
                <a:latin typeface="Open Sans"/>
                <a:ea typeface="Open Sans"/>
                <a:cs typeface="Open Sans"/>
                <a:sym typeface="Open Sans"/>
              </a:rPr>
              <a:t>‹#›</a:t>
            </a:fld>
            <a:endParaRPr sz="1600" b="0" i="0">
              <a:solidFill>
                <a:schemeClr val="lt2"/>
              </a:solidFill>
              <a:latin typeface="Open Sans"/>
              <a:ea typeface="Open Sans"/>
              <a:cs typeface="Open Sans"/>
              <a:sym typeface="Open Sans"/>
            </a:endParaRPr>
          </a:p>
        </p:txBody>
      </p:sp>
      <p:cxnSp>
        <p:nvCxnSpPr>
          <p:cNvPr id="22" name="Google Shape;22;p25"/>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37756515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28"/>
        <p:cNvGrpSpPr/>
        <p:nvPr/>
      </p:nvGrpSpPr>
      <p:grpSpPr>
        <a:xfrm>
          <a:off x="0" y="0"/>
          <a:ext cx="0" cy="0"/>
          <a:chOff x="0" y="0"/>
          <a:chExt cx="0" cy="0"/>
        </a:xfrm>
      </p:grpSpPr>
      <p:sp>
        <p:nvSpPr>
          <p:cNvPr id="29" name="Google Shape;29;p27"/>
          <p:cNvSpPr>
            <a:spLocks noGrp="1"/>
          </p:cNvSpPr>
          <p:nvPr>
            <p:ph type="pic" idx="2"/>
          </p:nvPr>
        </p:nvSpPr>
        <p:spPr>
          <a:xfrm>
            <a:off x="8180310" y="0"/>
            <a:ext cx="10107690" cy="10288588"/>
          </a:xfrm>
          <a:prstGeom prst="rect">
            <a:avLst/>
          </a:prstGeom>
          <a:solidFill>
            <a:srgbClr val="353535">
              <a:alpha val="11764"/>
            </a:srgbClr>
          </a:solidFill>
          <a:ln>
            <a:noFill/>
          </a:ln>
        </p:spPr>
      </p:sp>
    </p:spTree>
    <p:extLst>
      <p:ext uri="{BB962C8B-B14F-4D97-AF65-F5344CB8AC3E}">
        <p14:creationId xmlns:p14="http://schemas.microsoft.com/office/powerpoint/2010/main" val="42727016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0"/>
        <p:cNvGrpSpPr/>
        <p:nvPr/>
      </p:nvGrpSpPr>
      <p:grpSpPr>
        <a:xfrm>
          <a:off x="0" y="0"/>
          <a:ext cx="0" cy="0"/>
          <a:chOff x="0" y="0"/>
          <a:chExt cx="0" cy="0"/>
        </a:xfrm>
      </p:grpSpPr>
      <p:sp>
        <p:nvSpPr>
          <p:cNvPr id="31" name="Google Shape;31;p28"/>
          <p:cNvSpPr>
            <a:spLocks noGrp="1"/>
          </p:cNvSpPr>
          <p:nvPr>
            <p:ph type="pic" idx="2"/>
          </p:nvPr>
        </p:nvSpPr>
        <p:spPr>
          <a:xfrm>
            <a:off x="0" y="0"/>
            <a:ext cx="7942823" cy="10288588"/>
          </a:xfrm>
          <a:prstGeom prst="rect">
            <a:avLst/>
          </a:prstGeom>
          <a:solidFill>
            <a:srgbClr val="353535">
              <a:alpha val="11764"/>
            </a:srgbClr>
          </a:solidFill>
          <a:ln>
            <a:noFill/>
          </a:ln>
        </p:spPr>
      </p:sp>
      <p:sp>
        <p:nvSpPr>
          <p:cNvPr id="32" name="Google Shape;3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3" name="Google Shape;33;p2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5287536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34"/>
        <p:cNvGrpSpPr/>
        <p:nvPr/>
      </p:nvGrpSpPr>
      <p:grpSpPr>
        <a:xfrm>
          <a:off x="0" y="0"/>
          <a:ext cx="0" cy="0"/>
          <a:chOff x="0" y="0"/>
          <a:chExt cx="0" cy="0"/>
        </a:xfrm>
      </p:grpSpPr>
      <p:sp>
        <p:nvSpPr>
          <p:cNvPr id="35" name="Google Shape;35;p29"/>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36" name="Google Shape;36;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7" name="Google Shape;37;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62344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5 January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38"/>
        <p:cNvGrpSpPr/>
        <p:nvPr/>
      </p:nvGrpSpPr>
      <p:grpSpPr>
        <a:xfrm>
          <a:off x="0" y="0"/>
          <a:ext cx="0" cy="0"/>
          <a:chOff x="0" y="0"/>
          <a:chExt cx="0" cy="0"/>
        </a:xfrm>
      </p:grpSpPr>
      <p:sp>
        <p:nvSpPr>
          <p:cNvPr id="39" name="Google Shape;39;p30"/>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0" name="Google Shape;40;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1" name="Google Shape;41;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01C58B6D-D968-1C4C-B945-1F4B48D4FCA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4614804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43"/>
        <p:cNvGrpSpPr/>
        <p:nvPr/>
      </p:nvGrpSpPr>
      <p:grpSpPr>
        <a:xfrm>
          <a:off x="0" y="0"/>
          <a:ext cx="0" cy="0"/>
          <a:chOff x="0" y="0"/>
          <a:chExt cx="0" cy="0"/>
        </a:xfrm>
      </p:grpSpPr>
      <p:sp>
        <p:nvSpPr>
          <p:cNvPr id="44" name="Google Shape;44;p31"/>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45" name="Google Shape;45;p3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6" name="Google Shape;46;p3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642170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6275185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48"/>
        <p:cNvGrpSpPr/>
        <p:nvPr/>
      </p:nvGrpSpPr>
      <p:grpSpPr>
        <a:xfrm>
          <a:off x="0" y="0"/>
          <a:ext cx="0" cy="0"/>
          <a:chOff x="0" y="0"/>
          <a:chExt cx="0" cy="0"/>
        </a:xfrm>
      </p:grpSpPr>
      <p:pic>
        <p:nvPicPr>
          <p:cNvPr id="49" name="Google Shape;49;p3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241991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50"/>
        <p:cNvGrpSpPr/>
        <p:nvPr/>
      </p:nvGrpSpPr>
      <p:grpSpPr>
        <a:xfrm>
          <a:off x="0" y="0"/>
          <a:ext cx="0" cy="0"/>
          <a:chOff x="0" y="0"/>
          <a:chExt cx="0" cy="0"/>
        </a:xfrm>
      </p:grpSpPr>
      <p:sp>
        <p:nvSpPr>
          <p:cNvPr id="51" name="Google Shape;51;p34"/>
          <p:cNvSpPr>
            <a:spLocks noGrp="1"/>
          </p:cNvSpPr>
          <p:nvPr>
            <p:ph type="pic" idx="2"/>
          </p:nvPr>
        </p:nvSpPr>
        <p:spPr>
          <a:xfrm>
            <a:off x="0" y="0"/>
            <a:ext cx="18288000" cy="10288588"/>
          </a:xfrm>
          <a:prstGeom prst="rect">
            <a:avLst/>
          </a:prstGeom>
          <a:solidFill>
            <a:srgbClr val="353535">
              <a:alpha val="11764"/>
            </a:srgbClr>
          </a:solidFill>
          <a:ln>
            <a:noFill/>
          </a:ln>
        </p:spPr>
      </p:sp>
    </p:spTree>
    <p:extLst>
      <p:ext uri="{BB962C8B-B14F-4D97-AF65-F5344CB8AC3E}">
        <p14:creationId xmlns:p14="http://schemas.microsoft.com/office/powerpoint/2010/main" val="308165953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52"/>
        <p:cNvGrpSpPr/>
        <p:nvPr/>
      </p:nvGrpSpPr>
      <p:grpSpPr>
        <a:xfrm>
          <a:off x="0" y="0"/>
          <a:ext cx="0" cy="0"/>
          <a:chOff x="0" y="0"/>
          <a:chExt cx="0" cy="0"/>
        </a:xfrm>
      </p:grpSpPr>
      <p:sp>
        <p:nvSpPr>
          <p:cNvPr id="53" name="Google Shape;53;p35"/>
          <p:cNvSpPr>
            <a:spLocks noGrp="1"/>
          </p:cNvSpPr>
          <p:nvPr>
            <p:ph type="pic" idx="2"/>
          </p:nvPr>
        </p:nvSpPr>
        <p:spPr>
          <a:xfrm>
            <a:off x="0" y="0"/>
            <a:ext cx="18288000" cy="10288588"/>
          </a:xfrm>
          <a:prstGeom prst="rect">
            <a:avLst/>
          </a:prstGeom>
          <a:solidFill>
            <a:srgbClr val="353535">
              <a:alpha val="11764"/>
            </a:srgbClr>
          </a:solidFill>
          <a:ln>
            <a:noFill/>
          </a:ln>
        </p:spPr>
      </p:sp>
      <p:sp>
        <p:nvSpPr>
          <p:cNvPr id="54" name="Google Shape;54;p3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5" name="Google Shape;55;p3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6" name="Google Shape;56;p3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931742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7"/>
        <p:cNvGrpSpPr/>
        <p:nvPr/>
      </p:nvGrpSpPr>
      <p:grpSpPr>
        <a:xfrm>
          <a:off x="0" y="0"/>
          <a:ext cx="0" cy="0"/>
          <a:chOff x="0" y="0"/>
          <a:chExt cx="0" cy="0"/>
        </a:xfrm>
      </p:grpSpPr>
      <p:sp>
        <p:nvSpPr>
          <p:cNvPr id="58" name="Google Shape;58;p36"/>
          <p:cNvSpPr>
            <a:spLocks noGrp="1"/>
          </p:cNvSpPr>
          <p:nvPr>
            <p:ph type="pic" idx="2"/>
          </p:nvPr>
        </p:nvSpPr>
        <p:spPr>
          <a:xfrm>
            <a:off x="0" y="0"/>
            <a:ext cx="18288000" cy="10288588"/>
          </a:xfrm>
          <a:prstGeom prst="rect">
            <a:avLst/>
          </a:prstGeom>
          <a:solidFill>
            <a:srgbClr val="353535">
              <a:alpha val="11764"/>
            </a:srgbClr>
          </a:solidFill>
          <a:ln>
            <a:noFill/>
          </a:ln>
        </p:spPr>
      </p:sp>
      <p:sp>
        <p:nvSpPr>
          <p:cNvPr id="59" name="Google Shape;59;p36"/>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0" name="Google Shape;60;p36"/>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1" name="Google Shape;61;p3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62" name="Google Shape;62;p36"/>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3" name="Google Shape;63;p36"/>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27 March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3590246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64"/>
        <p:cNvGrpSpPr/>
        <p:nvPr/>
      </p:nvGrpSpPr>
      <p:grpSpPr>
        <a:xfrm>
          <a:off x="0" y="0"/>
          <a:ext cx="0" cy="0"/>
          <a:chOff x="0" y="0"/>
          <a:chExt cx="0" cy="0"/>
        </a:xfrm>
      </p:grpSpPr>
      <p:pic>
        <p:nvPicPr>
          <p:cNvPr id="65" name="Google Shape;65;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66" name="Google Shape;66;p37"/>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7"/>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chemeClr val="lt2"/>
                </a:solidFill>
                <a:latin typeface="Montserrat SemiBold"/>
                <a:ea typeface="Montserrat SemiBold"/>
                <a:cs typeface="Montserrat SemiBold"/>
                <a:sym typeface="Montserrat SemiBold"/>
              </a:rPr>
              <a:t>27 March 2022</a:t>
            </a:r>
            <a:endParaRPr sz="2400" b="1" i="0">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6296624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68"/>
        <p:cNvGrpSpPr/>
        <p:nvPr/>
      </p:nvGrpSpPr>
      <p:grpSpPr>
        <a:xfrm>
          <a:off x="0" y="0"/>
          <a:ext cx="0" cy="0"/>
          <a:chOff x="0" y="0"/>
          <a:chExt cx="0" cy="0"/>
        </a:xfrm>
      </p:grpSpPr>
      <p:sp>
        <p:nvSpPr>
          <p:cNvPr id="69" name="Google Shape;69;p38"/>
          <p:cNvSpPr>
            <a:spLocks noGrp="1"/>
          </p:cNvSpPr>
          <p:nvPr>
            <p:ph type="pic" idx="2"/>
          </p:nvPr>
        </p:nvSpPr>
        <p:spPr>
          <a:xfrm>
            <a:off x="0" y="0"/>
            <a:ext cx="18288000" cy="10288588"/>
          </a:xfrm>
          <a:prstGeom prst="rect">
            <a:avLst/>
          </a:prstGeom>
          <a:solidFill>
            <a:srgbClr val="353535">
              <a:alpha val="11764"/>
            </a:srgbClr>
          </a:solidFill>
          <a:ln>
            <a:noFill/>
          </a:ln>
        </p:spPr>
      </p:sp>
      <p:sp>
        <p:nvSpPr>
          <p:cNvPr id="70" name="Google Shape;70;p38"/>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1" name="Google Shape;71;p38"/>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2" name="Google Shape;72;p38"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73" name="Google Shape;73;p38"/>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4" name="Google Shape;74;p38"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5" name="Google Shape;75;p38"/>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Google Shape;76;p38"/>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27 March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9694646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77"/>
        <p:cNvGrpSpPr/>
        <p:nvPr/>
      </p:nvGrpSpPr>
      <p:grpSpPr>
        <a:xfrm>
          <a:off x="0" y="0"/>
          <a:ext cx="0" cy="0"/>
          <a:chOff x="0" y="0"/>
          <a:chExt cx="0" cy="0"/>
        </a:xfrm>
      </p:grpSpPr>
      <p:sp>
        <p:nvSpPr>
          <p:cNvPr id="78" name="Google Shape;78;p39"/>
          <p:cNvSpPr>
            <a:spLocks noGrp="1"/>
          </p:cNvSpPr>
          <p:nvPr>
            <p:ph type="pic" idx="2"/>
          </p:nvPr>
        </p:nvSpPr>
        <p:spPr>
          <a:xfrm>
            <a:off x="383056" y="338143"/>
            <a:ext cx="17521895" cy="9625008"/>
          </a:xfrm>
          <a:prstGeom prst="rect">
            <a:avLst/>
          </a:prstGeom>
          <a:solidFill>
            <a:srgbClr val="353535">
              <a:alpha val="11764"/>
            </a:srgbClr>
          </a:solidFill>
          <a:ln>
            <a:noFill/>
          </a:ln>
        </p:spPr>
      </p:sp>
    </p:spTree>
    <p:extLst>
      <p:ext uri="{BB962C8B-B14F-4D97-AF65-F5344CB8AC3E}">
        <p14:creationId xmlns:p14="http://schemas.microsoft.com/office/powerpoint/2010/main" val="4115406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5 January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79"/>
        <p:cNvGrpSpPr/>
        <p:nvPr/>
      </p:nvGrpSpPr>
      <p:grpSpPr>
        <a:xfrm>
          <a:off x="0" y="0"/>
          <a:ext cx="0" cy="0"/>
          <a:chOff x="0" y="0"/>
          <a:chExt cx="0" cy="0"/>
        </a:xfrm>
      </p:grpSpPr>
      <p:sp>
        <p:nvSpPr>
          <p:cNvPr id="80" name="Google Shape;80;p40"/>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81" name="Google Shape;81;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2" name="Google Shape;82;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3" name="Google Shape;83;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0335609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84"/>
        <p:cNvGrpSpPr/>
        <p:nvPr/>
      </p:nvGrpSpPr>
      <p:grpSpPr>
        <a:xfrm>
          <a:off x="0" y="0"/>
          <a:ext cx="0" cy="0"/>
          <a:chOff x="0" y="0"/>
          <a:chExt cx="0" cy="0"/>
        </a:xfrm>
      </p:grpSpPr>
      <p:sp>
        <p:nvSpPr>
          <p:cNvPr id="85" name="Google Shape;85;p41"/>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86" name="Google Shape;86;p4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7" name="Google Shape;87;p4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C22A251-D442-314A-81AA-91CCA71A51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591936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89"/>
        <p:cNvGrpSpPr/>
        <p:nvPr/>
      </p:nvGrpSpPr>
      <p:grpSpPr>
        <a:xfrm>
          <a:off x="0" y="0"/>
          <a:ext cx="0" cy="0"/>
          <a:chOff x="0" y="0"/>
          <a:chExt cx="0" cy="0"/>
        </a:xfrm>
      </p:grpSpPr>
      <p:sp>
        <p:nvSpPr>
          <p:cNvPr id="90" name="Google Shape;90;p42"/>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91" name="Google Shape;91;p4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2" name="Google Shape;92;p4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3" name="Google Shape;93;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073029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94"/>
        <p:cNvGrpSpPr/>
        <p:nvPr/>
      </p:nvGrpSpPr>
      <p:grpSpPr>
        <a:xfrm>
          <a:off x="0" y="0"/>
          <a:ext cx="0" cy="0"/>
          <a:chOff x="0" y="0"/>
          <a:chExt cx="0" cy="0"/>
        </a:xfrm>
      </p:grpSpPr>
      <p:sp>
        <p:nvSpPr>
          <p:cNvPr id="95" name="Google Shape;95;p43"/>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96" name="Google Shape;96;p4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7" name="Google Shape;97;p4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8" name="Google Shape;98;p4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3189062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99"/>
        <p:cNvGrpSpPr/>
        <p:nvPr/>
      </p:nvGrpSpPr>
      <p:grpSpPr>
        <a:xfrm>
          <a:off x="0" y="0"/>
          <a:ext cx="0" cy="0"/>
          <a:chOff x="0" y="0"/>
          <a:chExt cx="0" cy="0"/>
        </a:xfrm>
      </p:grpSpPr>
      <p:sp>
        <p:nvSpPr>
          <p:cNvPr id="100" name="Google Shape;100;p44"/>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C9423DAA-BFBD-8A40-872D-2D1E1D147D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3351151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04"/>
        <p:cNvGrpSpPr/>
        <p:nvPr/>
      </p:nvGrpSpPr>
      <p:grpSpPr>
        <a:xfrm>
          <a:off x="0" y="0"/>
          <a:ext cx="0" cy="0"/>
          <a:chOff x="0" y="0"/>
          <a:chExt cx="0" cy="0"/>
        </a:xfrm>
      </p:grpSpPr>
      <p:sp>
        <p:nvSpPr>
          <p:cNvPr id="105" name="Google Shape;105;p45"/>
          <p:cNvSpPr>
            <a:spLocks noGrp="1"/>
          </p:cNvSpPr>
          <p:nvPr>
            <p:ph type="pic" idx="2"/>
          </p:nvPr>
        </p:nvSpPr>
        <p:spPr>
          <a:xfrm>
            <a:off x="0" y="0"/>
            <a:ext cx="6698918" cy="6698919"/>
          </a:xfrm>
          <a:prstGeom prst="rect">
            <a:avLst/>
          </a:prstGeom>
          <a:solidFill>
            <a:srgbClr val="353535">
              <a:alpha val="11764"/>
            </a:srgbClr>
          </a:solidFill>
          <a:ln>
            <a:noFill/>
          </a:ln>
        </p:spPr>
      </p:sp>
      <p:sp>
        <p:nvSpPr>
          <p:cNvPr id="106" name="Google Shape;106;p45"/>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107" name="Google Shape;107;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8" name="Google Shape;108;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9" name="Google Shape;109;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03829198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0"/>
        <p:cNvGrpSpPr/>
        <p:nvPr/>
      </p:nvGrpSpPr>
      <p:grpSpPr>
        <a:xfrm>
          <a:off x="0" y="0"/>
          <a:ext cx="0" cy="0"/>
          <a:chOff x="0" y="0"/>
          <a:chExt cx="0" cy="0"/>
        </a:xfrm>
      </p:grpSpPr>
      <p:sp>
        <p:nvSpPr>
          <p:cNvPr id="111" name="Google Shape;111;p46"/>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112" name="Google Shape;112;p46"/>
          <p:cNvSpPr>
            <a:spLocks noGrp="1"/>
          </p:cNvSpPr>
          <p:nvPr>
            <p:ph type="pic" idx="3"/>
          </p:nvPr>
        </p:nvSpPr>
        <p:spPr>
          <a:xfrm>
            <a:off x="-24384" y="0"/>
            <a:ext cx="3466042" cy="3429529"/>
          </a:xfrm>
          <a:prstGeom prst="rect">
            <a:avLst/>
          </a:prstGeom>
          <a:solidFill>
            <a:srgbClr val="353535">
              <a:alpha val="11764"/>
            </a:srgbClr>
          </a:solidFill>
          <a:ln>
            <a:noFill/>
          </a:ln>
        </p:spPr>
      </p:sp>
      <p:sp>
        <p:nvSpPr>
          <p:cNvPr id="113" name="Google Shape;113;p46"/>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114" name="Google Shape;114;p46"/>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115" name="Google Shape;115;p46"/>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116" name="Google Shape;116;p46"/>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117" name="Google Shape;117;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18" name="Google Shape;118;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9" name="Google Shape;119;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508238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0"/>
        <p:cNvGrpSpPr/>
        <p:nvPr/>
      </p:nvGrpSpPr>
      <p:grpSpPr>
        <a:xfrm>
          <a:off x="0" y="0"/>
          <a:ext cx="0" cy="0"/>
          <a:chOff x="0" y="0"/>
          <a:chExt cx="0" cy="0"/>
        </a:xfrm>
      </p:grpSpPr>
      <p:sp>
        <p:nvSpPr>
          <p:cNvPr id="121" name="Google Shape;121;p47"/>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122" name="Google Shape;122;p47"/>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123" name="Google Shape;123;p47"/>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124" name="Google Shape;124;p47"/>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125" name="Google Shape;125;p47"/>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126" name="Google Shape;126;p47"/>
          <p:cNvSpPr>
            <a:spLocks noGrp="1"/>
          </p:cNvSpPr>
          <p:nvPr>
            <p:ph type="pic" idx="7"/>
          </p:nvPr>
        </p:nvSpPr>
        <p:spPr>
          <a:xfrm>
            <a:off x="0" y="0"/>
            <a:ext cx="2271834" cy="2247901"/>
          </a:xfrm>
          <a:prstGeom prst="rect">
            <a:avLst/>
          </a:prstGeom>
          <a:solidFill>
            <a:srgbClr val="353535">
              <a:alpha val="11764"/>
            </a:srgbClr>
          </a:solidFill>
          <a:ln>
            <a:noFill/>
          </a:ln>
        </p:spPr>
      </p:sp>
      <p:sp>
        <p:nvSpPr>
          <p:cNvPr id="127" name="Google Shape;127;p47"/>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128" name="Google Shape;128;p47"/>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129" name="Google Shape;129;p47"/>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130" name="Google Shape;130;p47"/>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131" name="Google Shape;131;p47"/>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132" name="Google Shape;132;p47"/>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133" name="Google Shape;133;p47"/>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134" name="Google Shape;134;p47"/>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135" name="Google Shape;135;p47"/>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136" name="Google Shape;136;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7" name="Google Shape;137;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38" name="Google Shape;138;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9013750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39"/>
        <p:cNvGrpSpPr/>
        <p:nvPr/>
      </p:nvGrpSpPr>
      <p:grpSpPr>
        <a:xfrm>
          <a:off x="0" y="0"/>
          <a:ext cx="0" cy="0"/>
          <a:chOff x="0" y="0"/>
          <a:chExt cx="0" cy="0"/>
        </a:xfrm>
      </p:grpSpPr>
      <p:sp>
        <p:nvSpPr>
          <p:cNvPr id="140" name="Google Shape;140;p48"/>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141" name="Google Shape;141;p48"/>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142" name="Google Shape;142;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3" name="Google Shape;143;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4" name="Google Shape;144;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220020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5"/>
        <p:cNvGrpSpPr/>
        <p:nvPr/>
      </p:nvGrpSpPr>
      <p:grpSpPr>
        <a:xfrm>
          <a:off x="0" y="0"/>
          <a:ext cx="0" cy="0"/>
          <a:chOff x="0" y="0"/>
          <a:chExt cx="0" cy="0"/>
        </a:xfrm>
      </p:grpSpPr>
      <p:sp>
        <p:nvSpPr>
          <p:cNvPr id="146" name="Google Shape;146;p49"/>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147" name="Google Shape;147;p49"/>
          <p:cNvSpPr>
            <a:spLocks noGrp="1"/>
          </p:cNvSpPr>
          <p:nvPr>
            <p:ph type="pic" idx="3"/>
          </p:nvPr>
        </p:nvSpPr>
        <p:spPr>
          <a:xfrm>
            <a:off x="0" y="0"/>
            <a:ext cx="2457448" cy="10288588"/>
          </a:xfrm>
          <a:prstGeom prst="rect">
            <a:avLst/>
          </a:prstGeom>
          <a:solidFill>
            <a:srgbClr val="353535">
              <a:alpha val="11764"/>
            </a:srgbClr>
          </a:solidFill>
          <a:ln>
            <a:noFill/>
          </a:ln>
        </p:spPr>
      </p:sp>
      <p:sp>
        <p:nvSpPr>
          <p:cNvPr id="148" name="Google Shape;148;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9" name="Google Shape;149;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0" name="Google Shape;150;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522891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51"/>
        <p:cNvGrpSpPr/>
        <p:nvPr/>
      </p:nvGrpSpPr>
      <p:grpSpPr>
        <a:xfrm>
          <a:off x="0" y="0"/>
          <a:ext cx="0" cy="0"/>
          <a:chOff x="0" y="0"/>
          <a:chExt cx="0" cy="0"/>
        </a:xfrm>
      </p:grpSpPr>
      <p:sp>
        <p:nvSpPr>
          <p:cNvPr id="152" name="Google Shape;152;p50"/>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4" name="Picture 3">
            <a:extLst>
              <a:ext uri="{FF2B5EF4-FFF2-40B4-BE49-F238E27FC236}">
                <a16:creationId xmlns:a16="http://schemas.microsoft.com/office/drawing/2014/main" id="{48AB7702-A03C-5544-AF49-3F43621D3A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4344543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54"/>
        <p:cNvGrpSpPr/>
        <p:nvPr/>
      </p:nvGrpSpPr>
      <p:grpSpPr>
        <a:xfrm>
          <a:off x="0" y="0"/>
          <a:ext cx="0" cy="0"/>
          <a:chOff x="0" y="0"/>
          <a:chExt cx="0" cy="0"/>
        </a:xfrm>
      </p:grpSpPr>
      <p:sp>
        <p:nvSpPr>
          <p:cNvPr id="155" name="Google Shape;155;p51"/>
          <p:cNvSpPr>
            <a:spLocks noGrp="1"/>
          </p:cNvSpPr>
          <p:nvPr>
            <p:ph type="pic" idx="2"/>
          </p:nvPr>
        </p:nvSpPr>
        <p:spPr>
          <a:xfrm>
            <a:off x="0" y="0"/>
            <a:ext cx="14831526" cy="10288588"/>
          </a:xfrm>
          <a:prstGeom prst="rect">
            <a:avLst/>
          </a:prstGeom>
          <a:solidFill>
            <a:srgbClr val="353535">
              <a:alpha val="11764"/>
            </a:srgbClr>
          </a:solidFill>
          <a:ln>
            <a:noFill/>
          </a:ln>
        </p:spPr>
      </p:sp>
      <p:sp>
        <p:nvSpPr>
          <p:cNvPr id="156" name="Google Shape;156;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7" name="Google Shape;157;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8" name="Google Shape;158;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8488384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59"/>
        <p:cNvGrpSpPr/>
        <p:nvPr/>
      </p:nvGrpSpPr>
      <p:grpSpPr>
        <a:xfrm>
          <a:off x="0" y="0"/>
          <a:ext cx="0" cy="0"/>
          <a:chOff x="0" y="0"/>
          <a:chExt cx="0" cy="0"/>
        </a:xfrm>
      </p:grpSpPr>
      <p:sp>
        <p:nvSpPr>
          <p:cNvPr id="160" name="Google Shape;160;p52"/>
          <p:cNvSpPr>
            <a:spLocks noGrp="1"/>
          </p:cNvSpPr>
          <p:nvPr>
            <p:ph type="pic" idx="2"/>
          </p:nvPr>
        </p:nvSpPr>
        <p:spPr>
          <a:xfrm>
            <a:off x="-1" y="0"/>
            <a:ext cx="11799269" cy="10288588"/>
          </a:xfrm>
          <a:prstGeom prst="rect">
            <a:avLst/>
          </a:prstGeom>
          <a:solidFill>
            <a:srgbClr val="353535">
              <a:alpha val="11764"/>
            </a:srgbClr>
          </a:solidFill>
          <a:ln>
            <a:noFill/>
          </a:ln>
        </p:spPr>
      </p:sp>
      <p:sp>
        <p:nvSpPr>
          <p:cNvPr id="161" name="Google Shape;16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2" name="Google Shape;16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3" name="Google Shape;16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062568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64"/>
        <p:cNvGrpSpPr/>
        <p:nvPr/>
      </p:nvGrpSpPr>
      <p:grpSpPr>
        <a:xfrm>
          <a:off x="0" y="0"/>
          <a:ext cx="0" cy="0"/>
          <a:chOff x="0" y="0"/>
          <a:chExt cx="0" cy="0"/>
        </a:xfrm>
      </p:grpSpPr>
      <p:sp>
        <p:nvSpPr>
          <p:cNvPr id="165" name="Google Shape;165;p53"/>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166" name="Google Shape;166;p53"/>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167" name="Google Shape;16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8" name="Google Shape;16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2489796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0"/>
        <p:cNvGrpSpPr/>
        <p:nvPr/>
      </p:nvGrpSpPr>
      <p:grpSpPr>
        <a:xfrm>
          <a:off x="0" y="0"/>
          <a:ext cx="0" cy="0"/>
          <a:chOff x="0" y="0"/>
          <a:chExt cx="0" cy="0"/>
        </a:xfrm>
      </p:grpSpPr>
      <p:sp>
        <p:nvSpPr>
          <p:cNvPr id="171" name="Google Shape;171;p54"/>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172" name="Google Shape;172;p54"/>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173" name="Google Shape;173;p5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4" name="Google Shape;174;p5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0940897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76"/>
        <p:cNvGrpSpPr/>
        <p:nvPr/>
      </p:nvGrpSpPr>
      <p:grpSpPr>
        <a:xfrm>
          <a:off x="0" y="0"/>
          <a:ext cx="0" cy="0"/>
          <a:chOff x="0" y="0"/>
          <a:chExt cx="0" cy="0"/>
        </a:xfrm>
      </p:grpSpPr>
      <p:sp>
        <p:nvSpPr>
          <p:cNvPr id="177" name="Google Shape;177;p55"/>
          <p:cNvSpPr>
            <a:spLocks noGrp="1"/>
          </p:cNvSpPr>
          <p:nvPr>
            <p:ph type="pic" idx="2"/>
          </p:nvPr>
        </p:nvSpPr>
        <p:spPr>
          <a:xfrm>
            <a:off x="0" y="0"/>
            <a:ext cx="13279983" cy="10288588"/>
          </a:xfrm>
          <a:prstGeom prst="rect">
            <a:avLst/>
          </a:prstGeom>
          <a:solidFill>
            <a:srgbClr val="353535">
              <a:alpha val="11764"/>
            </a:srgbClr>
          </a:solidFill>
          <a:ln>
            <a:noFill/>
          </a:ln>
        </p:spPr>
      </p:sp>
      <p:sp>
        <p:nvSpPr>
          <p:cNvPr id="178" name="Google Shape;178;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9" name="Google Shape;179;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0" name="Google Shape;180;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9903759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1"/>
        <p:cNvGrpSpPr/>
        <p:nvPr/>
      </p:nvGrpSpPr>
      <p:grpSpPr>
        <a:xfrm>
          <a:off x="0" y="0"/>
          <a:ext cx="0" cy="0"/>
          <a:chOff x="0" y="0"/>
          <a:chExt cx="0" cy="0"/>
        </a:xfrm>
      </p:grpSpPr>
      <p:sp>
        <p:nvSpPr>
          <p:cNvPr id="182" name="Google Shape;182;p56"/>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183" name="Google Shape;183;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4" name="Google Shape;184;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5" name="Google Shape;185;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6514017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6"/>
        <p:cNvGrpSpPr/>
        <p:nvPr/>
      </p:nvGrpSpPr>
      <p:grpSpPr>
        <a:xfrm>
          <a:off x="0" y="0"/>
          <a:ext cx="0" cy="0"/>
          <a:chOff x="0" y="0"/>
          <a:chExt cx="0" cy="0"/>
        </a:xfrm>
      </p:grpSpPr>
      <p:sp>
        <p:nvSpPr>
          <p:cNvPr id="187" name="Google Shape;187;p57"/>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188" name="Google Shape;188;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9" name="Google Shape;189;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0" name="Google Shape;190;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1195434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1"/>
        <p:cNvGrpSpPr/>
        <p:nvPr/>
      </p:nvGrpSpPr>
      <p:grpSpPr>
        <a:xfrm>
          <a:off x="0" y="0"/>
          <a:ext cx="0" cy="0"/>
          <a:chOff x="0" y="0"/>
          <a:chExt cx="0" cy="0"/>
        </a:xfrm>
      </p:grpSpPr>
      <p:sp>
        <p:nvSpPr>
          <p:cNvPr id="192" name="Google Shape;192;p58"/>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193" name="Google Shape;193;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4" name="Google Shape;194;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5" name="Google Shape;195;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09236298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96"/>
        <p:cNvGrpSpPr/>
        <p:nvPr/>
      </p:nvGrpSpPr>
      <p:grpSpPr>
        <a:xfrm>
          <a:off x="0" y="0"/>
          <a:ext cx="0" cy="0"/>
          <a:chOff x="0" y="0"/>
          <a:chExt cx="0" cy="0"/>
        </a:xfrm>
      </p:grpSpPr>
      <p:sp>
        <p:nvSpPr>
          <p:cNvPr id="197" name="Google Shape;197;p59"/>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198" name="Google Shape;198;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9" name="Google Shape;199;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0" name="Google Shape;200;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2740095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327.xml"/><Relationship Id="rId18" Type="http://schemas.openxmlformats.org/officeDocument/2006/relationships/slideLayout" Target="../slideLayouts/slideLayout332.xml"/><Relationship Id="rId26" Type="http://schemas.openxmlformats.org/officeDocument/2006/relationships/slideLayout" Target="../slideLayouts/slideLayout340.xml"/><Relationship Id="rId3" Type="http://schemas.openxmlformats.org/officeDocument/2006/relationships/slideLayout" Target="../slideLayouts/slideLayout317.xml"/><Relationship Id="rId21" Type="http://schemas.openxmlformats.org/officeDocument/2006/relationships/slideLayout" Target="../slideLayouts/slideLayout335.xml"/><Relationship Id="rId34" Type="http://schemas.openxmlformats.org/officeDocument/2006/relationships/slideLayout" Target="../slideLayouts/slideLayout348.xml"/><Relationship Id="rId7" Type="http://schemas.openxmlformats.org/officeDocument/2006/relationships/slideLayout" Target="../slideLayouts/slideLayout321.xml"/><Relationship Id="rId12" Type="http://schemas.openxmlformats.org/officeDocument/2006/relationships/slideLayout" Target="../slideLayouts/slideLayout326.xml"/><Relationship Id="rId17" Type="http://schemas.openxmlformats.org/officeDocument/2006/relationships/slideLayout" Target="../slideLayouts/slideLayout331.xml"/><Relationship Id="rId25" Type="http://schemas.openxmlformats.org/officeDocument/2006/relationships/slideLayout" Target="../slideLayouts/slideLayout339.xml"/><Relationship Id="rId33" Type="http://schemas.openxmlformats.org/officeDocument/2006/relationships/slideLayout" Target="../slideLayouts/slideLayout347.xml"/><Relationship Id="rId2" Type="http://schemas.openxmlformats.org/officeDocument/2006/relationships/slideLayout" Target="../slideLayouts/slideLayout316.xml"/><Relationship Id="rId16" Type="http://schemas.openxmlformats.org/officeDocument/2006/relationships/slideLayout" Target="../slideLayouts/slideLayout330.xml"/><Relationship Id="rId20" Type="http://schemas.openxmlformats.org/officeDocument/2006/relationships/slideLayout" Target="../slideLayouts/slideLayout334.xml"/><Relationship Id="rId29" Type="http://schemas.openxmlformats.org/officeDocument/2006/relationships/slideLayout" Target="../slideLayouts/slideLayout343.xml"/><Relationship Id="rId1" Type="http://schemas.openxmlformats.org/officeDocument/2006/relationships/slideLayout" Target="../slideLayouts/slideLayout315.xml"/><Relationship Id="rId6" Type="http://schemas.openxmlformats.org/officeDocument/2006/relationships/slideLayout" Target="../slideLayouts/slideLayout320.xml"/><Relationship Id="rId11" Type="http://schemas.openxmlformats.org/officeDocument/2006/relationships/slideLayout" Target="../slideLayouts/slideLayout325.xml"/><Relationship Id="rId24" Type="http://schemas.openxmlformats.org/officeDocument/2006/relationships/slideLayout" Target="../slideLayouts/slideLayout338.xml"/><Relationship Id="rId32" Type="http://schemas.openxmlformats.org/officeDocument/2006/relationships/slideLayout" Target="../slideLayouts/slideLayout346.xml"/><Relationship Id="rId5" Type="http://schemas.openxmlformats.org/officeDocument/2006/relationships/slideLayout" Target="../slideLayouts/slideLayout319.xml"/><Relationship Id="rId15" Type="http://schemas.openxmlformats.org/officeDocument/2006/relationships/slideLayout" Target="../slideLayouts/slideLayout329.xml"/><Relationship Id="rId23" Type="http://schemas.openxmlformats.org/officeDocument/2006/relationships/slideLayout" Target="../slideLayouts/slideLayout337.xml"/><Relationship Id="rId28" Type="http://schemas.openxmlformats.org/officeDocument/2006/relationships/slideLayout" Target="../slideLayouts/slideLayout342.xml"/><Relationship Id="rId36" Type="http://schemas.openxmlformats.org/officeDocument/2006/relationships/theme" Target="../theme/theme10.xml"/><Relationship Id="rId10" Type="http://schemas.openxmlformats.org/officeDocument/2006/relationships/slideLayout" Target="../slideLayouts/slideLayout324.xml"/><Relationship Id="rId19" Type="http://schemas.openxmlformats.org/officeDocument/2006/relationships/slideLayout" Target="../slideLayouts/slideLayout333.xml"/><Relationship Id="rId31" Type="http://schemas.openxmlformats.org/officeDocument/2006/relationships/slideLayout" Target="../slideLayouts/slideLayout345.xml"/><Relationship Id="rId4" Type="http://schemas.openxmlformats.org/officeDocument/2006/relationships/slideLayout" Target="../slideLayouts/slideLayout318.xml"/><Relationship Id="rId9" Type="http://schemas.openxmlformats.org/officeDocument/2006/relationships/slideLayout" Target="../slideLayouts/slideLayout323.xml"/><Relationship Id="rId14" Type="http://schemas.openxmlformats.org/officeDocument/2006/relationships/slideLayout" Target="../slideLayouts/slideLayout328.xml"/><Relationship Id="rId22" Type="http://schemas.openxmlformats.org/officeDocument/2006/relationships/slideLayout" Target="../slideLayouts/slideLayout336.xml"/><Relationship Id="rId27" Type="http://schemas.openxmlformats.org/officeDocument/2006/relationships/slideLayout" Target="../slideLayouts/slideLayout341.xml"/><Relationship Id="rId30" Type="http://schemas.openxmlformats.org/officeDocument/2006/relationships/slideLayout" Target="../slideLayouts/slideLayout344.xml"/><Relationship Id="rId35" Type="http://schemas.openxmlformats.org/officeDocument/2006/relationships/slideLayout" Target="../slideLayouts/slideLayout349.xml"/><Relationship Id="rId8" Type="http://schemas.openxmlformats.org/officeDocument/2006/relationships/slideLayout" Target="../slideLayouts/slideLayout32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357.xml"/><Relationship Id="rId3" Type="http://schemas.openxmlformats.org/officeDocument/2006/relationships/slideLayout" Target="../slideLayouts/slideLayout352.xml"/><Relationship Id="rId7" Type="http://schemas.openxmlformats.org/officeDocument/2006/relationships/slideLayout" Target="../slideLayouts/slideLayout356.xml"/><Relationship Id="rId12" Type="http://schemas.openxmlformats.org/officeDocument/2006/relationships/theme" Target="../theme/theme11.xml"/><Relationship Id="rId2" Type="http://schemas.openxmlformats.org/officeDocument/2006/relationships/slideLayout" Target="../slideLayouts/slideLayout351.xml"/><Relationship Id="rId1" Type="http://schemas.openxmlformats.org/officeDocument/2006/relationships/slideLayout" Target="../slideLayouts/slideLayout350.xml"/><Relationship Id="rId6" Type="http://schemas.openxmlformats.org/officeDocument/2006/relationships/slideLayout" Target="../slideLayouts/slideLayout355.xml"/><Relationship Id="rId11" Type="http://schemas.openxmlformats.org/officeDocument/2006/relationships/slideLayout" Target="../slideLayouts/slideLayout360.xml"/><Relationship Id="rId5" Type="http://schemas.openxmlformats.org/officeDocument/2006/relationships/slideLayout" Target="../slideLayouts/slideLayout354.xml"/><Relationship Id="rId10" Type="http://schemas.openxmlformats.org/officeDocument/2006/relationships/slideLayout" Target="../slideLayouts/slideLayout359.xml"/><Relationship Id="rId4" Type="http://schemas.openxmlformats.org/officeDocument/2006/relationships/slideLayout" Target="../slideLayouts/slideLayout353.xml"/><Relationship Id="rId9" Type="http://schemas.openxmlformats.org/officeDocument/2006/relationships/slideLayout" Target="../slideLayouts/slideLayout35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0.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2.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60.xml"/><Relationship Id="rId7" Type="http://schemas.openxmlformats.org/officeDocument/2006/relationships/theme" Target="../theme/theme3.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9" Type="http://schemas.openxmlformats.org/officeDocument/2006/relationships/image" Target="../media/image12.jpe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slideLayout" Target="../slideLayouts/slideLayout102.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42" Type="http://schemas.openxmlformats.org/officeDocument/2006/relationships/theme" Target="../theme/theme4.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29" Type="http://schemas.openxmlformats.org/officeDocument/2006/relationships/slideLayout" Target="../slideLayouts/slideLayout92.xml"/><Relationship Id="rId41" Type="http://schemas.openxmlformats.org/officeDocument/2006/relationships/slideLayout" Target="../slideLayouts/slideLayout104.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slideLayout" Target="../slideLayouts/slideLayout100.xml"/><Relationship Id="rId40" Type="http://schemas.openxmlformats.org/officeDocument/2006/relationships/slideLayout" Target="../slideLayouts/slideLayout103.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8" Type="http://schemas.openxmlformats.org/officeDocument/2006/relationships/slideLayout" Target="../slideLayouts/slideLayout71.xml"/><Relationship Id="rId3" Type="http://schemas.openxmlformats.org/officeDocument/2006/relationships/slideLayout" Target="../slideLayouts/slideLayout66.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slideLayout" Target="../slideLayouts/slideLayout101.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26" Type="http://schemas.openxmlformats.org/officeDocument/2006/relationships/slideLayout" Target="../slideLayouts/slideLayout130.xml"/><Relationship Id="rId39" Type="http://schemas.openxmlformats.org/officeDocument/2006/relationships/slideLayout" Target="../slideLayouts/slideLayout143.xml"/><Relationship Id="rId21" Type="http://schemas.openxmlformats.org/officeDocument/2006/relationships/slideLayout" Target="../slideLayouts/slideLayout125.xml"/><Relationship Id="rId34" Type="http://schemas.openxmlformats.org/officeDocument/2006/relationships/slideLayout" Target="../slideLayouts/slideLayout138.xml"/><Relationship Id="rId42" Type="http://schemas.openxmlformats.org/officeDocument/2006/relationships/slideLayout" Target="../slideLayouts/slideLayout146.xml"/><Relationship Id="rId47" Type="http://schemas.openxmlformats.org/officeDocument/2006/relationships/slideLayout" Target="../slideLayouts/slideLayout151.xml"/><Relationship Id="rId50" Type="http://schemas.openxmlformats.org/officeDocument/2006/relationships/theme" Target="../theme/theme5.xml"/><Relationship Id="rId7" Type="http://schemas.openxmlformats.org/officeDocument/2006/relationships/slideLayout" Target="../slideLayouts/slideLayout11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9" Type="http://schemas.openxmlformats.org/officeDocument/2006/relationships/slideLayout" Target="../slideLayouts/slideLayout133.xml"/><Relationship Id="rId11" Type="http://schemas.openxmlformats.org/officeDocument/2006/relationships/slideLayout" Target="../slideLayouts/slideLayout115.xml"/><Relationship Id="rId24" Type="http://schemas.openxmlformats.org/officeDocument/2006/relationships/slideLayout" Target="../slideLayouts/slideLayout128.xml"/><Relationship Id="rId32" Type="http://schemas.openxmlformats.org/officeDocument/2006/relationships/slideLayout" Target="../slideLayouts/slideLayout136.xml"/><Relationship Id="rId37" Type="http://schemas.openxmlformats.org/officeDocument/2006/relationships/slideLayout" Target="../slideLayouts/slideLayout141.xml"/><Relationship Id="rId40" Type="http://schemas.openxmlformats.org/officeDocument/2006/relationships/slideLayout" Target="../slideLayouts/slideLayout144.xml"/><Relationship Id="rId45" Type="http://schemas.openxmlformats.org/officeDocument/2006/relationships/slideLayout" Target="../slideLayouts/slideLayout149.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23" Type="http://schemas.openxmlformats.org/officeDocument/2006/relationships/slideLayout" Target="../slideLayouts/slideLayout127.xml"/><Relationship Id="rId28" Type="http://schemas.openxmlformats.org/officeDocument/2006/relationships/slideLayout" Target="../slideLayouts/slideLayout132.xml"/><Relationship Id="rId36" Type="http://schemas.openxmlformats.org/officeDocument/2006/relationships/slideLayout" Target="../slideLayouts/slideLayout140.xml"/><Relationship Id="rId49" Type="http://schemas.openxmlformats.org/officeDocument/2006/relationships/slideLayout" Target="../slideLayouts/slideLayout153.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31" Type="http://schemas.openxmlformats.org/officeDocument/2006/relationships/slideLayout" Target="../slideLayouts/slideLayout135.xml"/><Relationship Id="rId44" Type="http://schemas.openxmlformats.org/officeDocument/2006/relationships/slideLayout" Target="../slideLayouts/slideLayout148.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slideLayout" Target="../slideLayouts/slideLayout126.xml"/><Relationship Id="rId27" Type="http://schemas.openxmlformats.org/officeDocument/2006/relationships/slideLayout" Target="../slideLayouts/slideLayout131.xml"/><Relationship Id="rId30" Type="http://schemas.openxmlformats.org/officeDocument/2006/relationships/slideLayout" Target="../slideLayouts/slideLayout134.xml"/><Relationship Id="rId35" Type="http://schemas.openxmlformats.org/officeDocument/2006/relationships/slideLayout" Target="../slideLayouts/slideLayout139.xml"/><Relationship Id="rId43" Type="http://schemas.openxmlformats.org/officeDocument/2006/relationships/slideLayout" Target="../slideLayouts/slideLayout147.xml"/><Relationship Id="rId48" Type="http://schemas.openxmlformats.org/officeDocument/2006/relationships/slideLayout" Target="../slideLayouts/slideLayout152.xml"/><Relationship Id="rId8" Type="http://schemas.openxmlformats.org/officeDocument/2006/relationships/slideLayout" Target="../slideLayouts/slideLayout112.xml"/><Relationship Id="rId3" Type="http://schemas.openxmlformats.org/officeDocument/2006/relationships/slideLayout" Target="../slideLayouts/slideLayout107.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5" Type="http://schemas.openxmlformats.org/officeDocument/2006/relationships/slideLayout" Target="../slideLayouts/slideLayout129.xml"/><Relationship Id="rId33" Type="http://schemas.openxmlformats.org/officeDocument/2006/relationships/slideLayout" Target="../slideLayouts/slideLayout137.xml"/><Relationship Id="rId38" Type="http://schemas.openxmlformats.org/officeDocument/2006/relationships/slideLayout" Target="../slideLayouts/slideLayout142.xml"/><Relationship Id="rId46" Type="http://schemas.openxmlformats.org/officeDocument/2006/relationships/slideLayout" Target="../slideLayouts/slideLayout150.xml"/><Relationship Id="rId20" Type="http://schemas.openxmlformats.org/officeDocument/2006/relationships/slideLayout" Target="../slideLayouts/slideLayout124.xml"/><Relationship Id="rId41" Type="http://schemas.openxmlformats.org/officeDocument/2006/relationships/slideLayout" Target="../slideLayouts/slideLayout145.xml"/><Relationship Id="rId1" Type="http://schemas.openxmlformats.org/officeDocument/2006/relationships/slideLayout" Target="../slideLayouts/slideLayout105.xml"/><Relationship Id="rId6" Type="http://schemas.openxmlformats.org/officeDocument/2006/relationships/slideLayout" Target="../slideLayouts/slideLayout110.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26" Type="http://schemas.openxmlformats.org/officeDocument/2006/relationships/slideLayout" Target="../slideLayouts/slideLayout179.xml"/><Relationship Id="rId3" Type="http://schemas.openxmlformats.org/officeDocument/2006/relationships/slideLayout" Target="../slideLayouts/slideLayout156.xml"/><Relationship Id="rId21" Type="http://schemas.openxmlformats.org/officeDocument/2006/relationships/slideLayout" Target="../slideLayouts/slideLayout174.xml"/><Relationship Id="rId34" Type="http://schemas.openxmlformats.org/officeDocument/2006/relationships/slideLayout" Target="../slideLayouts/slideLayout187.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5" Type="http://schemas.openxmlformats.org/officeDocument/2006/relationships/slideLayout" Target="../slideLayouts/slideLayout178.xml"/><Relationship Id="rId33" Type="http://schemas.openxmlformats.org/officeDocument/2006/relationships/slideLayout" Target="../slideLayouts/slideLayout186.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0" Type="http://schemas.openxmlformats.org/officeDocument/2006/relationships/slideLayout" Target="../slideLayouts/slideLayout173.xml"/><Relationship Id="rId29" Type="http://schemas.openxmlformats.org/officeDocument/2006/relationships/slideLayout" Target="../slideLayouts/slideLayout182.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24" Type="http://schemas.openxmlformats.org/officeDocument/2006/relationships/slideLayout" Target="../slideLayouts/slideLayout177.xml"/><Relationship Id="rId32" Type="http://schemas.openxmlformats.org/officeDocument/2006/relationships/slideLayout" Target="../slideLayouts/slideLayout185.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23" Type="http://schemas.openxmlformats.org/officeDocument/2006/relationships/slideLayout" Target="../slideLayouts/slideLayout176.xml"/><Relationship Id="rId28" Type="http://schemas.openxmlformats.org/officeDocument/2006/relationships/slideLayout" Target="../slideLayouts/slideLayout181.xml"/><Relationship Id="rId36" Type="http://schemas.openxmlformats.org/officeDocument/2006/relationships/theme" Target="../theme/theme6.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31" Type="http://schemas.openxmlformats.org/officeDocument/2006/relationships/slideLayout" Target="../slideLayouts/slideLayout184.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 Id="rId22" Type="http://schemas.openxmlformats.org/officeDocument/2006/relationships/slideLayout" Target="../slideLayouts/slideLayout175.xml"/><Relationship Id="rId27" Type="http://schemas.openxmlformats.org/officeDocument/2006/relationships/slideLayout" Target="../slideLayouts/slideLayout180.xml"/><Relationship Id="rId30" Type="http://schemas.openxmlformats.org/officeDocument/2006/relationships/slideLayout" Target="../slideLayouts/slideLayout183.xml"/><Relationship Id="rId35" Type="http://schemas.openxmlformats.org/officeDocument/2006/relationships/slideLayout" Target="../slideLayouts/slideLayout188.xml"/><Relationship Id="rId8" Type="http://schemas.openxmlformats.org/officeDocument/2006/relationships/slideLayout" Target="../slideLayouts/slideLayout161.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201.xml"/><Relationship Id="rId18" Type="http://schemas.openxmlformats.org/officeDocument/2006/relationships/slideLayout" Target="../slideLayouts/slideLayout206.xml"/><Relationship Id="rId26" Type="http://schemas.openxmlformats.org/officeDocument/2006/relationships/slideLayout" Target="../slideLayouts/slideLayout214.xml"/><Relationship Id="rId39" Type="http://schemas.openxmlformats.org/officeDocument/2006/relationships/slideLayout" Target="../slideLayouts/slideLayout227.xml"/><Relationship Id="rId21" Type="http://schemas.openxmlformats.org/officeDocument/2006/relationships/slideLayout" Target="../slideLayouts/slideLayout209.xml"/><Relationship Id="rId34" Type="http://schemas.openxmlformats.org/officeDocument/2006/relationships/slideLayout" Target="../slideLayouts/slideLayout222.xml"/><Relationship Id="rId42" Type="http://schemas.openxmlformats.org/officeDocument/2006/relationships/slideLayout" Target="../slideLayouts/slideLayout230.xml"/><Relationship Id="rId7" Type="http://schemas.openxmlformats.org/officeDocument/2006/relationships/slideLayout" Target="../slideLayouts/slideLayout195.xml"/><Relationship Id="rId2" Type="http://schemas.openxmlformats.org/officeDocument/2006/relationships/slideLayout" Target="../slideLayouts/slideLayout190.xml"/><Relationship Id="rId16" Type="http://schemas.openxmlformats.org/officeDocument/2006/relationships/slideLayout" Target="../slideLayouts/slideLayout204.xml"/><Relationship Id="rId20" Type="http://schemas.openxmlformats.org/officeDocument/2006/relationships/slideLayout" Target="../slideLayouts/slideLayout208.xml"/><Relationship Id="rId29" Type="http://schemas.openxmlformats.org/officeDocument/2006/relationships/slideLayout" Target="../slideLayouts/slideLayout217.xml"/><Relationship Id="rId41" Type="http://schemas.openxmlformats.org/officeDocument/2006/relationships/slideLayout" Target="../slideLayouts/slideLayout229.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24" Type="http://schemas.openxmlformats.org/officeDocument/2006/relationships/slideLayout" Target="../slideLayouts/slideLayout212.xml"/><Relationship Id="rId32" Type="http://schemas.openxmlformats.org/officeDocument/2006/relationships/slideLayout" Target="../slideLayouts/slideLayout220.xml"/><Relationship Id="rId37" Type="http://schemas.openxmlformats.org/officeDocument/2006/relationships/slideLayout" Target="../slideLayouts/slideLayout225.xml"/><Relationship Id="rId40" Type="http://schemas.openxmlformats.org/officeDocument/2006/relationships/slideLayout" Target="../slideLayouts/slideLayout228.xml"/><Relationship Id="rId5" Type="http://schemas.openxmlformats.org/officeDocument/2006/relationships/slideLayout" Target="../slideLayouts/slideLayout193.xml"/><Relationship Id="rId15" Type="http://schemas.openxmlformats.org/officeDocument/2006/relationships/slideLayout" Target="../slideLayouts/slideLayout203.xml"/><Relationship Id="rId23" Type="http://schemas.openxmlformats.org/officeDocument/2006/relationships/slideLayout" Target="../slideLayouts/slideLayout211.xml"/><Relationship Id="rId28" Type="http://schemas.openxmlformats.org/officeDocument/2006/relationships/slideLayout" Target="../slideLayouts/slideLayout216.xml"/><Relationship Id="rId36" Type="http://schemas.openxmlformats.org/officeDocument/2006/relationships/slideLayout" Target="../slideLayouts/slideLayout224.xml"/><Relationship Id="rId10" Type="http://schemas.openxmlformats.org/officeDocument/2006/relationships/slideLayout" Target="../slideLayouts/slideLayout198.xml"/><Relationship Id="rId19" Type="http://schemas.openxmlformats.org/officeDocument/2006/relationships/slideLayout" Target="../slideLayouts/slideLayout207.xml"/><Relationship Id="rId31" Type="http://schemas.openxmlformats.org/officeDocument/2006/relationships/slideLayout" Target="../slideLayouts/slideLayout219.xml"/><Relationship Id="rId44" Type="http://schemas.openxmlformats.org/officeDocument/2006/relationships/theme" Target="../theme/theme7.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 Id="rId22" Type="http://schemas.openxmlformats.org/officeDocument/2006/relationships/slideLayout" Target="../slideLayouts/slideLayout210.xml"/><Relationship Id="rId27" Type="http://schemas.openxmlformats.org/officeDocument/2006/relationships/slideLayout" Target="../slideLayouts/slideLayout215.xml"/><Relationship Id="rId30" Type="http://schemas.openxmlformats.org/officeDocument/2006/relationships/slideLayout" Target="../slideLayouts/slideLayout218.xml"/><Relationship Id="rId35" Type="http://schemas.openxmlformats.org/officeDocument/2006/relationships/slideLayout" Target="../slideLayouts/slideLayout223.xml"/><Relationship Id="rId43" Type="http://schemas.openxmlformats.org/officeDocument/2006/relationships/slideLayout" Target="../slideLayouts/slideLayout231.xml"/><Relationship Id="rId8" Type="http://schemas.openxmlformats.org/officeDocument/2006/relationships/slideLayout" Target="../slideLayouts/slideLayout196.xml"/><Relationship Id="rId3" Type="http://schemas.openxmlformats.org/officeDocument/2006/relationships/slideLayout" Target="../slideLayouts/slideLayout191.xml"/><Relationship Id="rId12" Type="http://schemas.openxmlformats.org/officeDocument/2006/relationships/slideLayout" Target="../slideLayouts/slideLayout200.xml"/><Relationship Id="rId17" Type="http://schemas.openxmlformats.org/officeDocument/2006/relationships/slideLayout" Target="../slideLayouts/slideLayout205.xml"/><Relationship Id="rId25" Type="http://schemas.openxmlformats.org/officeDocument/2006/relationships/slideLayout" Target="../slideLayouts/slideLayout213.xml"/><Relationship Id="rId33" Type="http://schemas.openxmlformats.org/officeDocument/2006/relationships/slideLayout" Target="../slideLayouts/slideLayout221.xml"/><Relationship Id="rId38" Type="http://schemas.openxmlformats.org/officeDocument/2006/relationships/slideLayout" Target="../slideLayouts/slideLayout226.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44.xml"/><Relationship Id="rId18" Type="http://schemas.openxmlformats.org/officeDocument/2006/relationships/slideLayout" Target="../slideLayouts/slideLayout249.xml"/><Relationship Id="rId26" Type="http://schemas.openxmlformats.org/officeDocument/2006/relationships/slideLayout" Target="../slideLayouts/slideLayout257.xml"/><Relationship Id="rId39" Type="http://schemas.openxmlformats.org/officeDocument/2006/relationships/slideLayout" Target="../slideLayouts/slideLayout270.xml"/><Relationship Id="rId21" Type="http://schemas.openxmlformats.org/officeDocument/2006/relationships/slideLayout" Target="../slideLayouts/slideLayout252.xml"/><Relationship Id="rId34" Type="http://schemas.openxmlformats.org/officeDocument/2006/relationships/slideLayout" Target="../slideLayouts/slideLayout265.xml"/><Relationship Id="rId42" Type="http://schemas.openxmlformats.org/officeDocument/2006/relationships/theme" Target="../theme/theme8.xml"/><Relationship Id="rId7" Type="http://schemas.openxmlformats.org/officeDocument/2006/relationships/slideLayout" Target="../slideLayouts/slideLayout238.xml"/><Relationship Id="rId2" Type="http://schemas.openxmlformats.org/officeDocument/2006/relationships/slideLayout" Target="../slideLayouts/slideLayout233.xml"/><Relationship Id="rId16" Type="http://schemas.openxmlformats.org/officeDocument/2006/relationships/slideLayout" Target="../slideLayouts/slideLayout247.xml"/><Relationship Id="rId20" Type="http://schemas.openxmlformats.org/officeDocument/2006/relationships/slideLayout" Target="../slideLayouts/slideLayout251.xml"/><Relationship Id="rId29" Type="http://schemas.openxmlformats.org/officeDocument/2006/relationships/slideLayout" Target="../slideLayouts/slideLayout260.xml"/><Relationship Id="rId41" Type="http://schemas.openxmlformats.org/officeDocument/2006/relationships/slideLayout" Target="../slideLayouts/slideLayout272.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24" Type="http://schemas.openxmlformats.org/officeDocument/2006/relationships/slideLayout" Target="../slideLayouts/slideLayout255.xml"/><Relationship Id="rId32" Type="http://schemas.openxmlformats.org/officeDocument/2006/relationships/slideLayout" Target="../slideLayouts/slideLayout263.xml"/><Relationship Id="rId37" Type="http://schemas.openxmlformats.org/officeDocument/2006/relationships/slideLayout" Target="../slideLayouts/slideLayout268.xml"/><Relationship Id="rId40" Type="http://schemas.openxmlformats.org/officeDocument/2006/relationships/slideLayout" Target="../slideLayouts/slideLayout271.xml"/><Relationship Id="rId5" Type="http://schemas.openxmlformats.org/officeDocument/2006/relationships/slideLayout" Target="../slideLayouts/slideLayout236.xml"/><Relationship Id="rId15" Type="http://schemas.openxmlformats.org/officeDocument/2006/relationships/slideLayout" Target="../slideLayouts/slideLayout246.xml"/><Relationship Id="rId23" Type="http://schemas.openxmlformats.org/officeDocument/2006/relationships/slideLayout" Target="../slideLayouts/slideLayout254.xml"/><Relationship Id="rId28" Type="http://schemas.openxmlformats.org/officeDocument/2006/relationships/slideLayout" Target="../slideLayouts/slideLayout259.xml"/><Relationship Id="rId36" Type="http://schemas.openxmlformats.org/officeDocument/2006/relationships/slideLayout" Target="../slideLayouts/slideLayout267.xml"/><Relationship Id="rId10" Type="http://schemas.openxmlformats.org/officeDocument/2006/relationships/slideLayout" Target="../slideLayouts/slideLayout241.xml"/><Relationship Id="rId19" Type="http://schemas.openxmlformats.org/officeDocument/2006/relationships/slideLayout" Target="../slideLayouts/slideLayout250.xml"/><Relationship Id="rId31" Type="http://schemas.openxmlformats.org/officeDocument/2006/relationships/slideLayout" Target="../slideLayouts/slideLayout262.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slideLayout" Target="../slideLayouts/slideLayout245.xml"/><Relationship Id="rId22" Type="http://schemas.openxmlformats.org/officeDocument/2006/relationships/slideLayout" Target="../slideLayouts/slideLayout253.xml"/><Relationship Id="rId27" Type="http://schemas.openxmlformats.org/officeDocument/2006/relationships/slideLayout" Target="../slideLayouts/slideLayout258.xml"/><Relationship Id="rId30" Type="http://schemas.openxmlformats.org/officeDocument/2006/relationships/slideLayout" Target="../slideLayouts/slideLayout261.xml"/><Relationship Id="rId35" Type="http://schemas.openxmlformats.org/officeDocument/2006/relationships/slideLayout" Target="../slideLayouts/slideLayout266.xml"/><Relationship Id="rId8" Type="http://schemas.openxmlformats.org/officeDocument/2006/relationships/slideLayout" Target="../slideLayouts/slideLayout239.xml"/><Relationship Id="rId3" Type="http://schemas.openxmlformats.org/officeDocument/2006/relationships/slideLayout" Target="../slideLayouts/slideLayout234.xml"/><Relationship Id="rId12" Type="http://schemas.openxmlformats.org/officeDocument/2006/relationships/slideLayout" Target="../slideLayouts/slideLayout243.xml"/><Relationship Id="rId17" Type="http://schemas.openxmlformats.org/officeDocument/2006/relationships/slideLayout" Target="../slideLayouts/slideLayout248.xml"/><Relationship Id="rId25" Type="http://schemas.openxmlformats.org/officeDocument/2006/relationships/slideLayout" Target="../slideLayouts/slideLayout256.xml"/><Relationship Id="rId33" Type="http://schemas.openxmlformats.org/officeDocument/2006/relationships/slideLayout" Target="../slideLayouts/slideLayout264.xml"/><Relationship Id="rId38" Type="http://schemas.openxmlformats.org/officeDocument/2006/relationships/slideLayout" Target="../slideLayouts/slideLayout269.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85.xml"/><Relationship Id="rId18" Type="http://schemas.openxmlformats.org/officeDocument/2006/relationships/slideLayout" Target="../slideLayouts/slideLayout290.xml"/><Relationship Id="rId26" Type="http://schemas.openxmlformats.org/officeDocument/2006/relationships/slideLayout" Target="../slideLayouts/slideLayout298.xml"/><Relationship Id="rId39" Type="http://schemas.openxmlformats.org/officeDocument/2006/relationships/slideLayout" Target="../slideLayouts/slideLayout311.xml"/><Relationship Id="rId21" Type="http://schemas.openxmlformats.org/officeDocument/2006/relationships/slideLayout" Target="../slideLayouts/slideLayout293.xml"/><Relationship Id="rId34" Type="http://schemas.openxmlformats.org/officeDocument/2006/relationships/slideLayout" Target="../slideLayouts/slideLayout306.xml"/><Relationship Id="rId42" Type="http://schemas.openxmlformats.org/officeDocument/2006/relationships/slideLayout" Target="../slideLayouts/slideLayout314.xml"/><Relationship Id="rId7" Type="http://schemas.openxmlformats.org/officeDocument/2006/relationships/slideLayout" Target="../slideLayouts/slideLayout279.xml"/><Relationship Id="rId2" Type="http://schemas.openxmlformats.org/officeDocument/2006/relationships/slideLayout" Target="../slideLayouts/slideLayout274.xml"/><Relationship Id="rId16" Type="http://schemas.openxmlformats.org/officeDocument/2006/relationships/slideLayout" Target="../slideLayouts/slideLayout288.xml"/><Relationship Id="rId20" Type="http://schemas.openxmlformats.org/officeDocument/2006/relationships/slideLayout" Target="../slideLayouts/slideLayout292.xml"/><Relationship Id="rId29" Type="http://schemas.openxmlformats.org/officeDocument/2006/relationships/slideLayout" Target="../slideLayouts/slideLayout301.xml"/><Relationship Id="rId41" Type="http://schemas.openxmlformats.org/officeDocument/2006/relationships/slideLayout" Target="../slideLayouts/slideLayout313.xml"/><Relationship Id="rId1" Type="http://schemas.openxmlformats.org/officeDocument/2006/relationships/slideLayout" Target="../slideLayouts/slideLayout273.xml"/><Relationship Id="rId6" Type="http://schemas.openxmlformats.org/officeDocument/2006/relationships/slideLayout" Target="../slideLayouts/slideLayout278.xml"/><Relationship Id="rId11" Type="http://schemas.openxmlformats.org/officeDocument/2006/relationships/slideLayout" Target="../slideLayouts/slideLayout283.xml"/><Relationship Id="rId24" Type="http://schemas.openxmlformats.org/officeDocument/2006/relationships/slideLayout" Target="../slideLayouts/slideLayout296.xml"/><Relationship Id="rId32" Type="http://schemas.openxmlformats.org/officeDocument/2006/relationships/slideLayout" Target="../slideLayouts/slideLayout304.xml"/><Relationship Id="rId37" Type="http://schemas.openxmlformats.org/officeDocument/2006/relationships/slideLayout" Target="../slideLayouts/slideLayout309.xml"/><Relationship Id="rId40" Type="http://schemas.openxmlformats.org/officeDocument/2006/relationships/slideLayout" Target="../slideLayouts/slideLayout312.xml"/><Relationship Id="rId5" Type="http://schemas.openxmlformats.org/officeDocument/2006/relationships/slideLayout" Target="../slideLayouts/slideLayout277.xml"/><Relationship Id="rId15" Type="http://schemas.openxmlformats.org/officeDocument/2006/relationships/slideLayout" Target="../slideLayouts/slideLayout287.xml"/><Relationship Id="rId23" Type="http://schemas.openxmlformats.org/officeDocument/2006/relationships/slideLayout" Target="../slideLayouts/slideLayout295.xml"/><Relationship Id="rId28" Type="http://schemas.openxmlformats.org/officeDocument/2006/relationships/slideLayout" Target="../slideLayouts/slideLayout300.xml"/><Relationship Id="rId36" Type="http://schemas.openxmlformats.org/officeDocument/2006/relationships/slideLayout" Target="../slideLayouts/slideLayout308.xml"/><Relationship Id="rId10" Type="http://schemas.openxmlformats.org/officeDocument/2006/relationships/slideLayout" Target="../slideLayouts/slideLayout282.xml"/><Relationship Id="rId19" Type="http://schemas.openxmlformats.org/officeDocument/2006/relationships/slideLayout" Target="../slideLayouts/slideLayout291.xml"/><Relationship Id="rId31" Type="http://schemas.openxmlformats.org/officeDocument/2006/relationships/slideLayout" Target="../slideLayouts/slideLayout303.xml"/><Relationship Id="rId4" Type="http://schemas.openxmlformats.org/officeDocument/2006/relationships/slideLayout" Target="../slideLayouts/slideLayout276.xml"/><Relationship Id="rId9" Type="http://schemas.openxmlformats.org/officeDocument/2006/relationships/slideLayout" Target="../slideLayouts/slideLayout281.xml"/><Relationship Id="rId14" Type="http://schemas.openxmlformats.org/officeDocument/2006/relationships/slideLayout" Target="../slideLayouts/slideLayout286.xml"/><Relationship Id="rId22" Type="http://schemas.openxmlformats.org/officeDocument/2006/relationships/slideLayout" Target="../slideLayouts/slideLayout294.xml"/><Relationship Id="rId27" Type="http://schemas.openxmlformats.org/officeDocument/2006/relationships/slideLayout" Target="../slideLayouts/slideLayout299.xml"/><Relationship Id="rId30" Type="http://schemas.openxmlformats.org/officeDocument/2006/relationships/slideLayout" Target="../slideLayouts/slideLayout302.xml"/><Relationship Id="rId35" Type="http://schemas.openxmlformats.org/officeDocument/2006/relationships/slideLayout" Target="../slideLayouts/slideLayout307.xml"/><Relationship Id="rId43" Type="http://schemas.openxmlformats.org/officeDocument/2006/relationships/theme" Target="../theme/theme9.xml"/><Relationship Id="rId8" Type="http://schemas.openxmlformats.org/officeDocument/2006/relationships/slideLayout" Target="../slideLayouts/slideLayout280.xml"/><Relationship Id="rId3" Type="http://schemas.openxmlformats.org/officeDocument/2006/relationships/slideLayout" Target="../slideLayouts/slideLayout275.xml"/><Relationship Id="rId12" Type="http://schemas.openxmlformats.org/officeDocument/2006/relationships/slideLayout" Target="../slideLayouts/slideLayout284.xml"/><Relationship Id="rId17" Type="http://schemas.openxmlformats.org/officeDocument/2006/relationships/slideLayout" Target="../slideLayouts/slideLayout289.xml"/><Relationship Id="rId25" Type="http://schemas.openxmlformats.org/officeDocument/2006/relationships/slideLayout" Target="../slideLayouts/slideLayout297.xml"/><Relationship Id="rId33" Type="http://schemas.openxmlformats.org/officeDocument/2006/relationships/slideLayout" Target="../slideLayouts/slideLayout305.xml"/><Relationship Id="rId38" Type="http://schemas.openxmlformats.org/officeDocument/2006/relationships/slideLayout" Target="../slideLayouts/slideLayout3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5" r:id="rId43"/>
    <p:sldLayoutId id="2147484626" r:id="rId44"/>
    <p:sldLayoutId id="2147484913" r:id="rId45"/>
    <p:sldLayoutId id="2147484914" r:id="rId46"/>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69774EAD-4358-421C-8205-E7D91C013818}"/>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625262865"/>
      </p:ext>
    </p:extLst>
  </p:cSld>
  <p:clrMap bg1="lt1" tx1="dk1" bg2="dk2" tx2="lt2" accent1="accent1" accent2="accent2" accent3="accent3" accent4="accent4" accent5="accent5" accent6="accent6" hlink="hlink" folHlink="folHlink"/>
  <p:sldLayoutIdLst>
    <p:sldLayoutId id="2147484916" r:id="rId1"/>
    <p:sldLayoutId id="2147484917" r:id="rId2"/>
    <p:sldLayoutId id="2147484918" r:id="rId3"/>
    <p:sldLayoutId id="2147484919" r:id="rId4"/>
    <p:sldLayoutId id="2147484920" r:id="rId5"/>
    <p:sldLayoutId id="2147484921" r:id="rId6"/>
    <p:sldLayoutId id="2147484922" r:id="rId7"/>
    <p:sldLayoutId id="2147484923" r:id="rId8"/>
    <p:sldLayoutId id="2147484924" r:id="rId9"/>
    <p:sldLayoutId id="2147484925" r:id="rId10"/>
    <p:sldLayoutId id="2147484926" r:id="rId11"/>
    <p:sldLayoutId id="2147484927" r:id="rId12"/>
    <p:sldLayoutId id="2147484928" r:id="rId13"/>
    <p:sldLayoutId id="2147484929" r:id="rId14"/>
    <p:sldLayoutId id="2147484930" r:id="rId15"/>
    <p:sldLayoutId id="2147484931" r:id="rId16"/>
    <p:sldLayoutId id="2147484932" r:id="rId17"/>
    <p:sldLayoutId id="2147484933" r:id="rId18"/>
    <p:sldLayoutId id="2147484934" r:id="rId19"/>
    <p:sldLayoutId id="2147484935" r:id="rId20"/>
    <p:sldLayoutId id="2147484936" r:id="rId21"/>
    <p:sldLayoutId id="2147484937" r:id="rId22"/>
    <p:sldLayoutId id="2147484938" r:id="rId23"/>
    <p:sldLayoutId id="2147484939" r:id="rId24"/>
    <p:sldLayoutId id="2147484940" r:id="rId25"/>
    <p:sldLayoutId id="2147484941" r:id="rId26"/>
    <p:sldLayoutId id="2147484942" r:id="rId27"/>
    <p:sldLayoutId id="2147484943" r:id="rId28"/>
    <p:sldLayoutId id="2147484944" r:id="rId29"/>
    <p:sldLayoutId id="2147484945" r:id="rId30"/>
    <p:sldLayoutId id="2147484946" r:id="rId31"/>
    <p:sldLayoutId id="2147484947" r:id="rId32"/>
    <p:sldLayoutId id="2147484948" r:id="rId33"/>
    <p:sldLayoutId id="2147484949" r:id="rId34"/>
    <p:sldLayoutId id="2147484950"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1"/>
            <a:ext cx="15773400" cy="652801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9"/>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D79CCE1-2B2F-994A-B8C1-C7E3FDAF76D3}" type="datetimeFigureOut">
              <a:rPr lang="en-US" smtClean="0"/>
              <a:t>1/5/23</a:t>
            </a:fld>
            <a:endParaRPr lang="en-US"/>
          </a:p>
        </p:txBody>
      </p:sp>
      <p:sp>
        <p:nvSpPr>
          <p:cNvPr id="5" name="Footer Placeholder 4"/>
          <p:cNvSpPr>
            <a:spLocks noGrp="1"/>
          </p:cNvSpPr>
          <p:nvPr>
            <p:ph type="ftr" sz="quarter" idx="3"/>
          </p:nvPr>
        </p:nvSpPr>
        <p:spPr>
          <a:xfrm>
            <a:off x="6057900" y="9535999"/>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9"/>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8A9545E5-D6A7-8148-9FF5-E4C81F40FF87}" type="slidenum">
              <a:rPr lang="en-US" smtClean="0"/>
              <a:t>‹#›</a:t>
            </a:fld>
            <a:endParaRPr lang="en-US"/>
          </a:p>
        </p:txBody>
      </p:sp>
    </p:spTree>
    <p:extLst>
      <p:ext uri="{BB962C8B-B14F-4D97-AF65-F5344CB8AC3E}">
        <p14:creationId xmlns:p14="http://schemas.microsoft.com/office/powerpoint/2010/main" val="933316356"/>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A1E56BE-CE13-4FDF-A211-62F804076DAE}"/>
              </a:ext>
            </a:extLst>
          </p:cNvPr>
          <p:cNvSpPr>
            <a:spLocks noGrp="1" noChangeArrowheads="1"/>
          </p:cNvSpPr>
          <p:nvPr>
            <p:ph type="title"/>
          </p:nvPr>
        </p:nvSpPr>
        <p:spPr bwMode="auto">
          <a:xfrm>
            <a:off x="457200" y="290560"/>
            <a:ext cx="14935200" cy="14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D951BED-6416-4477-916A-48BF63BE34E8}"/>
              </a:ext>
            </a:extLst>
          </p:cNvPr>
          <p:cNvSpPr>
            <a:spLocks noGrp="1" noChangeArrowheads="1"/>
          </p:cNvSpPr>
          <p:nvPr>
            <p:ph type="body" idx="1"/>
          </p:nvPr>
        </p:nvSpPr>
        <p:spPr bwMode="auto">
          <a:xfrm>
            <a:off x="457200" y="1943400"/>
            <a:ext cx="17373600" cy="811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Line 5">
            <a:extLst>
              <a:ext uri="{FF2B5EF4-FFF2-40B4-BE49-F238E27FC236}">
                <a16:creationId xmlns:a16="http://schemas.microsoft.com/office/drawing/2014/main" id="{33F09BEB-646E-451C-AE69-39E20CBAB94B}"/>
              </a:ext>
            </a:extLst>
          </p:cNvPr>
          <p:cNvSpPr>
            <a:spLocks noChangeShapeType="1"/>
          </p:cNvSpPr>
          <p:nvPr/>
        </p:nvSpPr>
        <p:spPr bwMode="auto">
          <a:xfrm>
            <a:off x="0" y="1729054"/>
            <a:ext cx="18288000" cy="0"/>
          </a:xfrm>
          <a:prstGeom prst="line">
            <a:avLst/>
          </a:prstGeom>
          <a:noFill/>
          <a:ln w="3810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1030" name="Line 6">
            <a:extLst>
              <a:ext uri="{FF2B5EF4-FFF2-40B4-BE49-F238E27FC236}">
                <a16:creationId xmlns:a16="http://schemas.microsoft.com/office/drawing/2014/main" id="{D588D5C2-D02C-4369-AB88-F83575A3984D}"/>
              </a:ext>
            </a:extLst>
          </p:cNvPr>
          <p:cNvSpPr>
            <a:spLocks noChangeShapeType="1"/>
          </p:cNvSpPr>
          <p:nvPr/>
        </p:nvSpPr>
        <p:spPr bwMode="auto">
          <a:xfrm>
            <a:off x="0" y="10124257"/>
            <a:ext cx="18288000" cy="0"/>
          </a:xfrm>
          <a:prstGeom prst="line">
            <a:avLst/>
          </a:prstGeom>
          <a:noFill/>
          <a:ln w="2857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pic>
        <p:nvPicPr>
          <p:cNvPr id="7" name="Picture 4" descr="Kenya Red Cross Society Logo_small">
            <a:extLst>
              <a:ext uri="{FF2B5EF4-FFF2-40B4-BE49-F238E27FC236}">
                <a16:creationId xmlns:a16="http://schemas.microsoft.com/office/drawing/2014/main" id="{76C47401-C5B3-F94D-BF6F-9FB1F7E709C6}"/>
              </a:ext>
            </a:extLst>
          </p:cNvP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15540227" y="290560"/>
            <a:ext cx="2392065" cy="124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Tree>
    <p:extLst>
      <p:ext uri="{BB962C8B-B14F-4D97-AF65-F5344CB8AC3E}">
        <p14:creationId xmlns:p14="http://schemas.microsoft.com/office/powerpoint/2010/main" val="4238174051"/>
      </p:ext>
    </p:extLst>
  </p:cSld>
  <p:clrMap bg1="lt1" tx1="dk1" bg2="lt2" tx2="dk2" accent1="accent1" accent2="accent2" accent3="accent3" accent4="accent4" accent5="accent5" accent6="accent6" hlink="hlink" folHlink="folHlink"/>
  <p:sldLayoutIdLst>
    <p:sldLayoutId id="2147484614"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Lst>
  <p:transition spd="slow">
    <p:fade/>
  </p:transition>
  <p:txStyles>
    <p:titleStyle>
      <a:lvl1pPr algn="l" rtl="0" eaLnBrk="0" fontAlgn="base" hangingPunct="0">
        <a:spcBef>
          <a:spcPct val="0"/>
        </a:spcBef>
        <a:spcAft>
          <a:spcPct val="0"/>
        </a:spcAft>
        <a:defRPr sz="5401" b="1">
          <a:solidFill>
            <a:schemeClr val="tx2"/>
          </a:solidFill>
          <a:latin typeface="+mj-lt"/>
          <a:ea typeface="+mj-ea"/>
          <a:cs typeface="+mj-cs"/>
        </a:defRPr>
      </a:lvl1pPr>
      <a:lvl2pPr algn="l" rtl="0" eaLnBrk="0" fontAlgn="base" hangingPunct="0">
        <a:spcBef>
          <a:spcPct val="0"/>
        </a:spcBef>
        <a:spcAft>
          <a:spcPct val="0"/>
        </a:spcAft>
        <a:defRPr sz="5401" b="1">
          <a:solidFill>
            <a:schemeClr val="tx2"/>
          </a:solidFill>
          <a:latin typeface="Calibri" pitchFamily="34" charset="0"/>
        </a:defRPr>
      </a:lvl2pPr>
      <a:lvl3pPr algn="l" rtl="0" eaLnBrk="0" fontAlgn="base" hangingPunct="0">
        <a:spcBef>
          <a:spcPct val="0"/>
        </a:spcBef>
        <a:spcAft>
          <a:spcPct val="0"/>
        </a:spcAft>
        <a:defRPr sz="5401" b="1">
          <a:solidFill>
            <a:schemeClr val="tx2"/>
          </a:solidFill>
          <a:latin typeface="Calibri" pitchFamily="34" charset="0"/>
        </a:defRPr>
      </a:lvl3pPr>
      <a:lvl4pPr algn="l" rtl="0" eaLnBrk="0" fontAlgn="base" hangingPunct="0">
        <a:spcBef>
          <a:spcPct val="0"/>
        </a:spcBef>
        <a:spcAft>
          <a:spcPct val="0"/>
        </a:spcAft>
        <a:defRPr sz="5401" b="1">
          <a:solidFill>
            <a:schemeClr val="tx2"/>
          </a:solidFill>
          <a:latin typeface="Calibri" pitchFamily="34" charset="0"/>
        </a:defRPr>
      </a:lvl4pPr>
      <a:lvl5pPr algn="l" rtl="0" eaLnBrk="0" fontAlgn="base" hangingPunct="0">
        <a:spcBef>
          <a:spcPct val="0"/>
        </a:spcBef>
        <a:spcAft>
          <a:spcPct val="0"/>
        </a:spcAft>
        <a:defRPr sz="5401" b="1">
          <a:solidFill>
            <a:schemeClr val="tx2"/>
          </a:solidFill>
          <a:latin typeface="Calibri" pitchFamily="34" charset="0"/>
        </a:defRPr>
      </a:lvl5pPr>
      <a:lvl6pPr marL="685891" algn="l" rtl="0" fontAlgn="base">
        <a:spcBef>
          <a:spcPct val="0"/>
        </a:spcBef>
        <a:spcAft>
          <a:spcPct val="0"/>
        </a:spcAft>
        <a:defRPr sz="5401" b="1">
          <a:solidFill>
            <a:schemeClr val="tx2"/>
          </a:solidFill>
          <a:latin typeface="Calibri" pitchFamily="34" charset="0"/>
        </a:defRPr>
      </a:lvl6pPr>
      <a:lvl7pPr marL="1371783" algn="l" rtl="0" fontAlgn="base">
        <a:spcBef>
          <a:spcPct val="0"/>
        </a:spcBef>
        <a:spcAft>
          <a:spcPct val="0"/>
        </a:spcAft>
        <a:defRPr sz="5401" b="1">
          <a:solidFill>
            <a:schemeClr val="tx2"/>
          </a:solidFill>
          <a:latin typeface="Calibri" pitchFamily="34" charset="0"/>
        </a:defRPr>
      </a:lvl7pPr>
      <a:lvl8pPr marL="2057674" algn="l" rtl="0" fontAlgn="base">
        <a:spcBef>
          <a:spcPct val="0"/>
        </a:spcBef>
        <a:spcAft>
          <a:spcPct val="0"/>
        </a:spcAft>
        <a:defRPr sz="5401" b="1">
          <a:solidFill>
            <a:schemeClr val="tx2"/>
          </a:solidFill>
          <a:latin typeface="Calibri" pitchFamily="34" charset="0"/>
        </a:defRPr>
      </a:lvl8pPr>
      <a:lvl9pPr marL="2743566" algn="l" rtl="0" fontAlgn="base">
        <a:spcBef>
          <a:spcPct val="0"/>
        </a:spcBef>
        <a:spcAft>
          <a:spcPct val="0"/>
        </a:spcAft>
        <a:defRPr sz="5401" b="1">
          <a:solidFill>
            <a:schemeClr val="tx2"/>
          </a:solidFill>
          <a:latin typeface="Calibri" pitchFamily="34" charset="0"/>
        </a:defRPr>
      </a:lvl9pPr>
    </p:titleStyle>
    <p:bodyStyle>
      <a:lvl1pPr marL="514419" indent="-514419" algn="l" rtl="0" eaLnBrk="0" fontAlgn="base" hangingPunct="0">
        <a:spcBef>
          <a:spcPct val="35000"/>
        </a:spcBef>
        <a:spcAft>
          <a:spcPct val="35000"/>
        </a:spcAft>
        <a:buClr>
          <a:schemeClr val="tx2"/>
        </a:buClr>
        <a:buSzPct val="70000"/>
        <a:buFont typeface="Wingdings" panose="05000000000000000000" pitchFamily="2" charset="2"/>
        <a:buChar char="l"/>
        <a:defRPr sz="3600">
          <a:solidFill>
            <a:schemeClr val="tx1"/>
          </a:solidFill>
          <a:latin typeface="+mn-lt"/>
          <a:ea typeface="+mn-ea"/>
          <a:cs typeface="+mn-cs"/>
        </a:defRPr>
      </a:lvl1pPr>
      <a:lvl2pPr marL="1038363" indent="-521564" algn="l" rtl="0" eaLnBrk="0" fontAlgn="base" hangingPunct="0">
        <a:spcBef>
          <a:spcPct val="35000"/>
        </a:spcBef>
        <a:spcAft>
          <a:spcPct val="35000"/>
        </a:spcAft>
        <a:buClr>
          <a:schemeClr val="accent2"/>
        </a:buClr>
        <a:buSzPct val="70000"/>
        <a:buFont typeface="Wingdings" panose="05000000000000000000" pitchFamily="2" charset="2"/>
        <a:buChar char="l"/>
        <a:defRPr sz="3150">
          <a:solidFill>
            <a:schemeClr val="tx1"/>
          </a:solidFill>
          <a:latin typeface="+mn-lt"/>
        </a:defRPr>
      </a:lvl2pPr>
      <a:lvl3pPr marL="1481335" indent="-440591" algn="l" rtl="0" eaLnBrk="0" fontAlgn="base" hangingPunct="0">
        <a:spcBef>
          <a:spcPct val="20000"/>
        </a:spcBef>
        <a:spcAft>
          <a:spcPct val="0"/>
        </a:spcAft>
        <a:buClr>
          <a:schemeClr val="accent1"/>
        </a:buClr>
        <a:buSzPct val="70000"/>
        <a:buFont typeface="Wingdings" panose="05000000000000000000" pitchFamily="2" charset="2"/>
        <a:buChar char="l"/>
        <a:defRPr sz="2850">
          <a:solidFill>
            <a:schemeClr val="tx1"/>
          </a:solidFill>
          <a:latin typeface="+mn-lt"/>
        </a:defRPr>
      </a:lvl3pPr>
      <a:lvl4pPr marL="1921926" indent="-438208" algn="l" rtl="0" eaLnBrk="0" fontAlgn="base" hangingPunct="0">
        <a:spcBef>
          <a:spcPct val="20000"/>
        </a:spcBef>
        <a:spcAft>
          <a:spcPct val="0"/>
        </a:spcAft>
        <a:buClr>
          <a:schemeClr val="tx2"/>
        </a:buClr>
        <a:buSzPct val="75000"/>
        <a:buFont typeface="Wingdings" panose="05000000000000000000" pitchFamily="2" charset="2"/>
        <a:buChar char="§"/>
        <a:defRPr sz="2400">
          <a:solidFill>
            <a:schemeClr val="tx1"/>
          </a:solidFill>
          <a:latin typeface="+mn-lt"/>
        </a:defRPr>
      </a:lvl4pPr>
      <a:lvl5pPr marL="2398239" indent="-473933" algn="l" rtl="0" eaLnBrk="0" fontAlgn="base" hangingPunct="0">
        <a:spcBef>
          <a:spcPct val="20000"/>
        </a:spcBef>
        <a:spcAft>
          <a:spcPct val="0"/>
        </a:spcAft>
        <a:buClr>
          <a:schemeClr val="folHlink"/>
        </a:buClr>
        <a:buSzPct val="80000"/>
        <a:buFont typeface="Wingdings" panose="05000000000000000000" pitchFamily="2" charset="2"/>
        <a:buChar char="§"/>
        <a:defRPr sz="2400">
          <a:solidFill>
            <a:schemeClr val="tx1"/>
          </a:solidFill>
          <a:latin typeface="+mn-lt"/>
        </a:defRPr>
      </a:lvl5pPr>
      <a:lvl6pPr marL="3084131"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6pPr>
      <a:lvl7pPr marL="3770022"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7pPr>
      <a:lvl8pPr marL="4455914"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8pPr>
      <a:lvl9pPr marL="5141805"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18" name="Text Placeholder 2"/>
          <p:cNvSpPr>
            <a:spLocks noGrp="1"/>
          </p:cNvSpPr>
          <p:nvPr>
            <p:ph type="body"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Box 18"/>
          <p:cNvSpPr txBox="1"/>
          <p:nvPr userDrawn="1"/>
        </p:nvSpPr>
        <p:spPr bwMode="auto">
          <a:xfrm>
            <a:off x="791072" y="607090"/>
            <a:ext cx="9217024" cy="276999"/>
          </a:xfrm>
          <a:prstGeom prst="rect">
            <a:avLst/>
          </a:prstGeom>
          <a:noFill/>
        </p:spPr>
        <p:txBody>
          <a:bodyPr wrap="square" lIns="0" tIns="0" rIns="0" bIns="0">
            <a:spAutoFit/>
          </a:bodyPr>
          <a:lstStyle/>
          <a:p>
            <a:pPr algn="l" fontAlgn="auto">
              <a:spcBef>
                <a:spcPts val="0"/>
              </a:spcBef>
              <a:spcAft>
                <a:spcPts val="0"/>
              </a:spcAft>
              <a:defRPr/>
            </a:pPr>
            <a:r>
              <a:rPr lang="en-US" sz="1800" b="1">
                <a:solidFill>
                  <a:schemeClr val="tx1"/>
                </a:solidFill>
                <a:latin typeface="Arial" pitchFamily="34" charset="0"/>
                <a:cs typeface="Arial" pitchFamily="34" charset="0"/>
              </a:rPr>
              <a:t>Recovery to Resilience</a:t>
            </a:r>
          </a:p>
        </p:txBody>
      </p:sp>
      <p:cxnSp>
        <p:nvCxnSpPr>
          <p:cNvPr id="3" name="Connecteur droit 2"/>
          <p:cNvCxnSpPr/>
          <p:nvPr userDrawn="1"/>
        </p:nvCxnSpPr>
        <p:spPr>
          <a:xfrm>
            <a:off x="791072" y="499061"/>
            <a:ext cx="6912768"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CFEE2D8-1259-469D-861F-36CC95C4F9B2}"/>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3549344" y="-372"/>
            <a:ext cx="1934772" cy="1451305"/>
          </a:xfrm>
          <a:prstGeom prst="rect">
            <a:avLst/>
          </a:prstGeom>
        </p:spPr>
      </p:pic>
      <p:pic>
        <p:nvPicPr>
          <p:cNvPr id="6" name="Picture 5">
            <a:extLst>
              <a:ext uri="{FF2B5EF4-FFF2-40B4-BE49-F238E27FC236}">
                <a16:creationId xmlns:a16="http://schemas.microsoft.com/office/drawing/2014/main" id="{D75E9BD0-9A5B-4FA2-AFBD-94EB5A289486}"/>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6299510" y="50749"/>
            <a:ext cx="1868796" cy="1401813"/>
          </a:xfrm>
          <a:prstGeom prst="rect">
            <a:avLst/>
          </a:prstGeom>
        </p:spPr>
      </p:pic>
    </p:spTree>
    <p:extLst>
      <p:ext uri="{BB962C8B-B14F-4D97-AF65-F5344CB8AC3E}">
        <p14:creationId xmlns:p14="http://schemas.microsoft.com/office/powerpoint/2010/main" val="3812809095"/>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53" r:id="rId6"/>
  </p:sldLayoutIdLst>
  <p:txStyles>
    <p:titleStyle>
      <a:lvl1pPr algn="l" rtl="0" eaLnBrk="1" fontAlgn="base" hangingPunct="1">
        <a:spcBef>
          <a:spcPct val="0"/>
        </a:spcBef>
        <a:spcAft>
          <a:spcPct val="0"/>
        </a:spcAft>
        <a:defRPr sz="3901" b="1" i="1" kern="1200">
          <a:solidFill>
            <a:schemeClr val="tx1"/>
          </a:solidFill>
          <a:latin typeface="Arial" pitchFamily="34" charset="0"/>
          <a:ea typeface="+mj-ea"/>
          <a:cs typeface="Arial" pitchFamily="34" charset="0"/>
        </a:defRPr>
      </a:lvl1pPr>
      <a:lvl2pPr algn="l" rtl="0" eaLnBrk="1" fontAlgn="base" hangingPunct="1">
        <a:spcBef>
          <a:spcPct val="0"/>
        </a:spcBef>
        <a:spcAft>
          <a:spcPct val="0"/>
        </a:spcAft>
        <a:defRPr sz="3901" b="1" i="1">
          <a:solidFill>
            <a:schemeClr val="tx1"/>
          </a:solidFill>
          <a:latin typeface="Arial" pitchFamily="34" charset="0"/>
          <a:cs typeface="Arial" pitchFamily="34" charset="0"/>
        </a:defRPr>
      </a:lvl2pPr>
      <a:lvl3pPr algn="l" rtl="0" eaLnBrk="1" fontAlgn="base" hangingPunct="1">
        <a:spcBef>
          <a:spcPct val="0"/>
        </a:spcBef>
        <a:spcAft>
          <a:spcPct val="0"/>
        </a:spcAft>
        <a:defRPr sz="3901" b="1" i="1">
          <a:solidFill>
            <a:schemeClr val="tx1"/>
          </a:solidFill>
          <a:latin typeface="Arial" pitchFamily="34" charset="0"/>
          <a:cs typeface="Arial" pitchFamily="34" charset="0"/>
        </a:defRPr>
      </a:lvl3pPr>
      <a:lvl4pPr algn="l" rtl="0" eaLnBrk="1" fontAlgn="base" hangingPunct="1">
        <a:spcBef>
          <a:spcPct val="0"/>
        </a:spcBef>
        <a:spcAft>
          <a:spcPct val="0"/>
        </a:spcAft>
        <a:defRPr sz="3901" b="1" i="1">
          <a:solidFill>
            <a:schemeClr val="tx1"/>
          </a:solidFill>
          <a:latin typeface="Arial" pitchFamily="34" charset="0"/>
          <a:cs typeface="Arial" pitchFamily="34" charset="0"/>
        </a:defRPr>
      </a:lvl4pPr>
      <a:lvl5pPr algn="l" rtl="0" eaLnBrk="1" fontAlgn="base" hangingPunct="1">
        <a:spcBef>
          <a:spcPct val="0"/>
        </a:spcBef>
        <a:spcAft>
          <a:spcPct val="0"/>
        </a:spcAft>
        <a:defRPr sz="3901" b="1" i="1">
          <a:solidFill>
            <a:schemeClr val="tx1"/>
          </a:solidFill>
          <a:latin typeface="Arial" pitchFamily="34" charset="0"/>
          <a:cs typeface="Arial" pitchFamily="34" charset="0"/>
        </a:defRPr>
      </a:lvl5pPr>
      <a:lvl6pPr marL="685891" algn="l" rtl="0" eaLnBrk="1" fontAlgn="base" hangingPunct="1">
        <a:spcBef>
          <a:spcPct val="0"/>
        </a:spcBef>
        <a:spcAft>
          <a:spcPct val="0"/>
        </a:spcAft>
        <a:defRPr sz="3901" b="1" i="1">
          <a:solidFill>
            <a:schemeClr val="tx1"/>
          </a:solidFill>
          <a:latin typeface="Arial" pitchFamily="34" charset="0"/>
          <a:cs typeface="Arial" pitchFamily="34" charset="0"/>
        </a:defRPr>
      </a:lvl6pPr>
      <a:lvl7pPr marL="1371783" algn="l" rtl="0" eaLnBrk="1" fontAlgn="base" hangingPunct="1">
        <a:spcBef>
          <a:spcPct val="0"/>
        </a:spcBef>
        <a:spcAft>
          <a:spcPct val="0"/>
        </a:spcAft>
        <a:defRPr sz="3901" b="1" i="1">
          <a:solidFill>
            <a:schemeClr val="tx1"/>
          </a:solidFill>
          <a:latin typeface="Arial" pitchFamily="34" charset="0"/>
          <a:cs typeface="Arial" pitchFamily="34" charset="0"/>
        </a:defRPr>
      </a:lvl7pPr>
      <a:lvl8pPr marL="2057674" algn="l" rtl="0" eaLnBrk="1" fontAlgn="base" hangingPunct="1">
        <a:spcBef>
          <a:spcPct val="0"/>
        </a:spcBef>
        <a:spcAft>
          <a:spcPct val="0"/>
        </a:spcAft>
        <a:defRPr sz="3901" b="1" i="1">
          <a:solidFill>
            <a:schemeClr val="tx1"/>
          </a:solidFill>
          <a:latin typeface="Arial" pitchFamily="34" charset="0"/>
          <a:cs typeface="Arial" pitchFamily="34" charset="0"/>
        </a:defRPr>
      </a:lvl8pPr>
      <a:lvl9pPr marL="2743566" algn="l" rtl="0" eaLnBrk="1" fontAlgn="base" hangingPunct="1">
        <a:spcBef>
          <a:spcPct val="0"/>
        </a:spcBef>
        <a:spcAft>
          <a:spcPct val="0"/>
        </a:spcAft>
        <a:defRPr sz="3901" b="1" i="1">
          <a:solidFill>
            <a:schemeClr val="tx1"/>
          </a:solidFill>
          <a:latin typeface="Arial" pitchFamily="34" charset="0"/>
          <a:cs typeface="Arial" pitchFamily="34" charset="0"/>
        </a:defRPr>
      </a:lvl9pPr>
    </p:titleStyle>
    <p:bodyStyle>
      <a:lvl1pPr marL="409630" indent="-409630" algn="l" rtl="0" eaLnBrk="1" fontAlgn="base" hangingPunct="1">
        <a:spcBef>
          <a:spcPct val="20000"/>
        </a:spcBef>
        <a:spcAft>
          <a:spcPct val="0"/>
        </a:spcAft>
        <a:buClr>
          <a:srgbClr val="CF1C21"/>
        </a:buClr>
        <a:buSzPct val="80000"/>
        <a:buFont typeface="Wingdings" pitchFamily="2" charset="2"/>
        <a:buChar char="§"/>
        <a:defRPr sz="3300" kern="1200">
          <a:solidFill>
            <a:schemeClr val="tx1"/>
          </a:solidFill>
          <a:latin typeface="Arial" pitchFamily="34" charset="0"/>
          <a:ea typeface="+mn-ea"/>
          <a:cs typeface="Arial" pitchFamily="34" charset="0"/>
        </a:defRPr>
      </a:lvl1pPr>
      <a:lvl2pPr marL="676365" indent="-266736"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2pPr>
      <a:lvl3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3pPr>
      <a:lvl4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4pPr>
      <a:lvl5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5pPr>
      <a:lvl6pPr marL="3772403"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8294"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4186"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30077"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96B7DD85-E56B-4BEA-9677-9866E7FAB396}"/>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8650691"/>
      </p:ext>
    </p:extLst>
  </p:cSld>
  <p:clrMap bg1="lt1" tx1="dk1" bg2="dk2" tx2="lt2" accent1="accent1" accent2="accent2" accent3="accent3" accent4="accent4" accent5="accent5" accent6="accent6" hlink="hlink" folHlink="folHlink"/>
  <p:sldLayoutIdLst>
    <p:sldLayoutId id="2147484655" r:id="rId1"/>
    <p:sldLayoutId id="2147484656" r:id="rId2"/>
    <p:sldLayoutId id="2147484657" r:id="rId3"/>
    <p:sldLayoutId id="2147484658" r:id="rId4"/>
    <p:sldLayoutId id="2147484659" r:id="rId5"/>
    <p:sldLayoutId id="2147484660" r:id="rId6"/>
    <p:sldLayoutId id="2147484661" r:id="rId7"/>
    <p:sldLayoutId id="2147484662" r:id="rId8"/>
    <p:sldLayoutId id="2147484663" r:id="rId9"/>
    <p:sldLayoutId id="2147484664" r:id="rId10"/>
    <p:sldLayoutId id="2147484665" r:id="rId11"/>
    <p:sldLayoutId id="2147484666" r:id="rId12"/>
    <p:sldLayoutId id="2147484667" r:id="rId13"/>
    <p:sldLayoutId id="2147484668" r:id="rId14"/>
    <p:sldLayoutId id="2147484669" r:id="rId15"/>
    <p:sldLayoutId id="2147484670" r:id="rId16"/>
    <p:sldLayoutId id="2147484671" r:id="rId17"/>
    <p:sldLayoutId id="2147484672" r:id="rId18"/>
    <p:sldLayoutId id="2147484673" r:id="rId19"/>
    <p:sldLayoutId id="2147484674" r:id="rId20"/>
    <p:sldLayoutId id="2147484675" r:id="rId21"/>
    <p:sldLayoutId id="2147484676" r:id="rId22"/>
    <p:sldLayoutId id="2147484677" r:id="rId23"/>
    <p:sldLayoutId id="2147484678" r:id="rId24"/>
    <p:sldLayoutId id="2147484679" r:id="rId25"/>
    <p:sldLayoutId id="2147484680" r:id="rId26"/>
    <p:sldLayoutId id="2147484681" r:id="rId27"/>
    <p:sldLayoutId id="2147484682" r:id="rId28"/>
    <p:sldLayoutId id="2147484683" r:id="rId29"/>
    <p:sldLayoutId id="2147484684" r:id="rId30"/>
    <p:sldLayoutId id="2147484685" r:id="rId31"/>
    <p:sldLayoutId id="2147484686" r:id="rId32"/>
    <p:sldLayoutId id="2147484687" r:id="rId33"/>
    <p:sldLayoutId id="2147484688" r:id="rId34"/>
    <p:sldLayoutId id="2147484689" r:id="rId35"/>
    <p:sldLayoutId id="2147484690" r:id="rId36"/>
    <p:sldLayoutId id="2147484691" r:id="rId37"/>
    <p:sldLayoutId id="2147484692" r:id="rId38"/>
    <p:sldLayoutId id="2147484693" r:id="rId39"/>
    <p:sldLayoutId id="2147484694" r:id="rId40"/>
    <p:sldLayoutId id="2147484695"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1" y="10136189"/>
            <a:ext cx="338138" cy="154017"/>
          </a:xfrm>
          <a:prstGeom prst="rect">
            <a:avLst/>
          </a:prstGeom>
        </p:spPr>
        <p:txBody>
          <a:bodyPr horzOverflow="overflow" lIns="0" tIns="0" rIns="0" bIns="0">
            <a:spAutoFit/>
          </a:bodyPr>
          <a:lstStyle/>
          <a:p>
            <a:pPr algn="l"/>
            <a:r>
              <a:rPr lang="en-FR" sz="1001">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10577887"/>
      </p:ext>
    </p:extLst>
  </p:cSld>
  <p:clrMap bg1="lt1" tx1="dk1" bg2="lt2" tx2="dk2" accent1="accent1" accent2="accent2" accent3="accent3" accent4="accent4" accent5="accent5" accent6="accent6" hlink="hlink" folHlink="folHlink"/>
  <p:sldLayoutIdLst>
    <p:sldLayoutId id="2147484697" r:id="rId1"/>
    <p:sldLayoutId id="2147484698" r:id="rId2"/>
    <p:sldLayoutId id="2147484699" r:id="rId3"/>
    <p:sldLayoutId id="2147484700" r:id="rId4"/>
    <p:sldLayoutId id="2147484701" r:id="rId5"/>
    <p:sldLayoutId id="2147484702" r:id="rId6"/>
    <p:sldLayoutId id="2147484703" r:id="rId7"/>
    <p:sldLayoutId id="2147484704" r:id="rId8"/>
    <p:sldLayoutId id="2147484705" r:id="rId9"/>
    <p:sldLayoutId id="2147484706" r:id="rId10"/>
    <p:sldLayoutId id="2147484707" r:id="rId11"/>
    <p:sldLayoutId id="2147484708" r:id="rId12"/>
    <p:sldLayoutId id="2147484709" r:id="rId13"/>
    <p:sldLayoutId id="2147484710" r:id="rId14"/>
    <p:sldLayoutId id="2147484711" r:id="rId15"/>
    <p:sldLayoutId id="2147484712" r:id="rId16"/>
    <p:sldLayoutId id="2147484713" r:id="rId17"/>
    <p:sldLayoutId id="2147484714" r:id="rId18"/>
    <p:sldLayoutId id="2147484715" r:id="rId19"/>
    <p:sldLayoutId id="2147484716" r:id="rId20"/>
    <p:sldLayoutId id="2147484717" r:id="rId21"/>
    <p:sldLayoutId id="2147484718" r:id="rId22"/>
    <p:sldLayoutId id="2147484719" r:id="rId23"/>
    <p:sldLayoutId id="2147484720" r:id="rId24"/>
    <p:sldLayoutId id="2147484721" r:id="rId25"/>
    <p:sldLayoutId id="2147484722" r:id="rId26"/>
    <p:sldLayoutId id="2147484723" r:id="rId27"/>
    <p:sldLayoutId id="2147484724" r:id="rId28"/>
    <p:sldLayoutId id="2147484725" r:id="rId29"/>
    <p:sldLayoutId id="2147484726" r:id="rId30"/>
    <p:sldLayoutId id="2147484727" r:id="rId31"/>
    <p:sldLayoutId id="2147484728" r:id="rId32"/>
    <p:sldLayoutId id="2147484729" r:id="rId33"/>
    <p:sldLayoutId id="2147484730" r:id="rId34"/>
    <p:sldLayoutId id="2147484731" r:id="rId35"/>
    <p:sldLayoutId id="2147484732" r:id="rId36"/>
    <p:sldLayoutId id="2147484733" r:id="rId37"/>
    <p:sldLayoutId id="2147484734" r:id="rId38"/>
    <p:sldLayoutId id="2147484735" r:id="rId39"/>
    <p:sldLayoutId id="2147484736" r:id="rId40"/>
    <p:sldLayoutId id="2147484737" r:id="rId41"/>
    <p:sldLayoutId id="2147484738" r:id="rId42"/>
    <p:sldLayoutId id="2147484739" r:id="rId43"/>
    <p:sldLayoutId id="2147484740" r:id="rId44"/>
    <p:sldLayoutId id="2147484741" r:id="rId45"/>
    <p:sldLayoutId id="2147484742" r:id="rId46"/>
    <p:sldLayoutId id="2147484743" r:id="rId47"/>
    <p:sldLayoutId id="2147484744" r:id="rId48"/>
    <p:sldLayoutId id="2147484745" r:id="rId49"/>
  </p:sldLayoutIdLst>
  <p:hf sldNum="0" hdr="0" ftr="0"/>
  <p:txStyles>
    <p:titleStyle>
      <a:lvl1pPr algn="l" defTabSz="1371464"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66" indent="-342866" algn="l" defTabSz="1371464"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597" indent="-342866" algn="l" defTabSz="1371464"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29" indent="-342866" algn="l" defTabSz="1371464"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060"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791"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524"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255"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986"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717"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64" rtl="0" eaLnBrk="1" latinLnBrk="0" hangingPunct="1">
        <a:defRPr sz="2700" kern="1200">
          <a:solidFill>
            <a:schemeClr val="tx1"/>
          </a:solidFill>
          <a:latin typeface="+mn-lt"/>
          <a:ea typeface="+mn-ea"/>
          <a:cs typeface="+mn-cs"/>
        </a:defRPr>
      </a:lvl1pPr>
      <a:lvl2pPr marL="685731" algn="l" defTabSz="1371464" rtl="0" eaLnBrk="1" latinLnBrk="0" hangingPunct="1">
        <a:defRPr sz="2700" kern="1200">
          <a:solidFill>
            <a:schemeClr val="tx1"/>
          </a:solidFill>
          <a:latin typeface="+mn-lt"/>
          <a:ea typeface="+mn-ea"/>
          <a:cs typeface="+mn-cs"/>
        </a:defRPr>
      </a:lvl2pPr>
      <a:lvl3pPr marL="1371464" algn="l" defTabSz="1371464" rtl="0" eaLnBrk="1" latinLnBrk="0" hangingPunct="1">
        <a:defRPr sz="2700" kern="1200">
          <a:solidFill>
            <a:schemeClr val="tx1"/>
          </a:solidFill>
          <a:latin typeface="+mn-lt"/>
          <a:ea typeface="+mn-ea"/>
          <a:cs typeface="+mn-cs"/>
        </a:defRPr>
      </a:lvl3pPr>
      <a:lvl4pPr marL="2057195" algn="l" defTabSz="1371464" rtl="0" eaLnBrk="1" latinLnBrk="0" hangingPunct="1">
        <a:defRPr sz="2700" kern="1200">
          <a:solidFill>
            <a:schemeClr val="tx1"/>
          </a:solidFill>
          <a:latin typeface="+mn-lt"/>
          <a:ea typeface="+mn-ea"/>
          <a:cs typeface="+mn-cs"/>
        </a:defRPr>
      </a:lvl4pPr>
      <a:lvl5pPr marL="2742926" algn="l" defTabSz="1371464" rtl="0" eaLnBrk="1" latinLnBrk="0" hangingPunct="1">
        <a:defRPr sz="2700" kern="1200">
          <a:solidFill>
            <a:schemeClr val="tx1"/>
          </a:solidFill>
          <a:latin typeface="+mn-lt"/>
          <a:ea typeface="+mn-ea"/>
          <a:cs typeface="+mn-cs"/>
        </a:defRPr>
      </a:lvl5pPr>
      <a:lvl6pPr marL="3428657" algn="l" defTabSz="1371464" rtl="0" eaLnBrk="1" latinLnBrk="0" hangingPunct="1">
        <a:defRPr sz="2700" kern="1200">
          <a:solidFill>
            <a:schemeClr val="tx1"/>
          </a:solidFill>
          <a:latin typeface="+mn-lt"/>
          <a:ea typeface="+mn-ea"/>
          <a:cs typeface="+mn-cs"/>
        </a:defRPr>
      </a:lvl6pPr>
      <a:lvl7pPr marL="4114389" algn="l" defTabSz="1371464" rtl="0" eaLnBrk="1" latinLnBrk="0" hangingPunct="1">
        <a:defRPr sz="2700" kern="1200">
          <a:solidFill>
            <a:schemeClr val="tx1"/>
          </a:solidFill>
          <a:latin typeface="+mn-lt"/>
          <a:ea typeface="+mn-ea"/>
          <a:cs typeface="+mn-cs"/>
        </a:defRPr>
      </a:lvl7pPr>
      <a:lvl8pPr marL="4800120" algn="l" defTabSz="1371464" rtl="0" eaLnBrk="1" latinLnBrk="0" hangingPunct="1">
        <a:defRPr sz="2700" kern="1200">
          <a:solidFill>
            <a:schemeClr val="tx1"/>
          </a:solidFill>
          <a:latin typeface="+mn-lt"/>
          <a:ea typeface="+mn-ea"/>
          <a:cs typeface="+mn-cs"/>
        </a:defRPr>
      </a:lvl8pPr>
      <a:lvl9pPr marL="5485851" algn="l" defTabSz="1371464"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5"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7"/>
            <a:ext cx="660401" cy="312843"/>
          </a:xfrm>
          <a:prstGeom prst="rect">
            <a:avLst/>
          </a:prstGeom>
          <a:noFill/>
        </p:spPr>
        <p:txBody>
          <a:bodyPr wrap="square" rtlCol="0">
            <a:spAutoFit/>
          </a:bodyPr>
          <a:lstStyle/>
          <a:p>
            <a:pPr algn="r"/>
            <a:fld id="{293ABEDF-2FD4-CE41-BE6E-C03412F0A819}" type="slidenum">
              <a:rPr lang="en-US" sz="1433" b="0" smtClean="0">
                <a:latin typeface="Montserrat" pitchFamily="2" charset="77"/>
                <a:ea typeface="Open Sans" panose="020B0606030504020204" pitchFamily="34" charset="0"/>
                <a:cs typeface="Open Sans" panose="020B0606030504020204" pitchFamily="34" charset="0"/>
              </a:rPr>
              <a:pPr algn="r"/>
              <a:t>‹#›</a:t>
            </a:fld>
            <a:endParaRPr lang="en-US" sz="1433" b="0">
              <a:latin typeface="Montserrat" pitchFamily="2" charset="77"/>
              <a:ea typeface="Open Sans" panose="020B0606030504020204" pitchFamily="34" charset="0"/>
              <a:cs typeface="Open Sans" panose="020B0606030504020204" pitchFamily="34" charset="0"/>
            </a:endParaRPr>
          </a:p>
        </p:txBody>
      </p:sp>
      <p:sp>
        <p:nvSpPr>
          <p:cNvPr id="4" name="MSIPCMContentMarking" descr="{&quot;HashCode&quot;:-45436510,&quot;Placement&quot;:&quot;Footer&quot;,&quot;Top&quot;:645.343,&quot;Left&quot;:0.0,&quot;SlideWidth&quot;:1185,&quot;SlideHeight&quot;:666}">
            <a:extLst>
              <a:ext uri="{FF2B5EF4-FFF2-40B4-BE49-F238E27FC236}">
                <a16:creationId xmlns:a16="http://schemas.microsoft.com/office/drawing/2014/main" id="{B5F61B85-CC89-4277-8199-06E2A1A5D5DB}"/>
              </a:ext>
            </a:extLst>
          </p:cNvPr>
          <p:cNvSpPr txBox="1"/>
          <p:nvPr userDrawn="1"/>
        </p:nvSpPr>
        <p:spPr>
          <a:xfrm>
            <a:off x="1" y="10035544"/>
            <a:ext cx="706178" cy="186974"/>
          </a:xfrm>
          <a:prstGeom prst="rect">
            <a:avLst/>
          </a:prstGeom>
          <a:noFill/>
        </p:spPr>
        <p:txBody>
          <a:bodyPr vert="horz" wrap="square" lIns="0" tIns="0" rIns="0" bIns="0" rtlCol="0" anchor="ctr" anchorCtr="1">
            <a:spAutoFit/>
          </a:bodyPr>
          <a:lstStyle/>
          <a:p>
            <a:pPr algn="l">
              <a:spcBef>
                <a:spcPts val="0"/>
              </a:spcBef>
              <a:spcAft>
                <a:spcPts val="0"/>
              </a:spcAft>
            </a:pPr>
            <a:r>
              <a:rPr lang="en-GB" sz="1215">
                <a:solidFill>
                  <a:srgbClr val="000000"/>
                </a:solidFill>
                <a:latin typeface="Calibri" panose="020F0502020204030204" pitchFamily="34" charset="0"/>
              </a:rPr>
              <a:t>Public</a:t>
            </a:r>
          </a:p>
        </p:txBody>
      </p:sp>
    </p:spTree>
    <p:extLst>
      <p:ext uri="{BB962C8B-B14F-4D97-AF65-F5344CB8AC3E}">
        <p14:creationId xmlns:p14="http://schemas.microsoft.com/office/powerpoint/2010/main" val="3572310481"/>
      </p:ext>
    </p:extLst>
  </p:cSld>
  <p:clrMap bg1="lt1" tx1="dk1" bg2="lt2" tx2="dk2" accent1="accent1" accent2="accent2" accent3="accent3" accent4="accent4" accent5="accent5" accent6="accent6" hlink="hlink" folHlink="folHlink"/>
  <p:sldLayoutIdLst>
    <p:sldLayoutId id="2147484747" r:id="rId1"/>
    <p:sldLayoutId id="2147484748" r:id="rId2"/>
    <p:sldLayoutId id="2147484749" r:id="rId3"/>
    <p:sldLayoutId id="2147484750" r:id="rId4"/>
    <p:sldLayoutId id="2147484751" r:id="rId5"/>
    <p:sldLayoutId id="2147484752" r:id="rId6"/>
    <p:sldLayoutId id="2147484753" r:id="rId7"/>
    <p:sldLayoutId id="2147484754" r:id="rId8"/>
    <p:sldLayoutId id="2147484755" r:id="rId9"/>
    <p:sldLayoutId id="2147484756" r:id="rId10"/>
    <p:sldLayoutId id="2147484757" r:id="rId11"/>
    <p:sldLayoutId id="2147484758" r:id="rId12"/>
    <p:sldLayoutId id="2147484759" r:id="rId13"/>
    <p:sldLayoutId id="2147484760" r:id="rId14"/>
    <p:sldLayoutId id="2147484761" r:id="rId15"/>
    <p:sldLayoutId id="2147484762" r:id="rId16"/>
    <p:sldLayoutId id="2147484763" r:id="rId17"/>
    <p:sldLayoutId id="2147484764" r:id="rId18"/>
    <p:sldLayoutId id="2147484765" r:id="rId19"/>
    <p:sldLayoutId id="2147484766" r:id="rId20"/>
    <p:sldLayoutId id="2147484767" r:id="rId21"/>
    <p:sldLayoutId id="2147484768" r:id="rId22"/>
    <p:sldLayoutId id="2147484769" r:id="rId23"/>
    <p:sldLayoutId id="2147484770" r:id="rId24"/>
    <p:sldLayoutId id="2147484771" r:id="rId25"/>
    <p:sldLayoutId id="2147484772" r:id="rId26"/>
    <p:sldLayoutId id="2147484773" r:id="rId27"/>
    <p:sldLayoutId id="2147484774" r:id="rId28"/>
    <p:sldLayoutId id="2147484775" r:id="rId29"/>
    <p:sldLayoutId id="2147484776" r:id="rId30"/>
    <p:sldLayoutId id="2147484777" r:id="rId31"/>
    <p:sldLayoutId id="2147484778" r:id="rId32"/>
    <p:sldLayoutId id="2147484779" r:id="rId33"/>
    <p:sldLayoutId id="2147484780" r:id="rId34"/>
    <p:sldLayoutId id="2147484781" r:id="rId35"/>
  </p:sldLayoutIdLst>
  <p:hf sldNum="0" hdr="0" ftr="0"/>
  <p:txStyles>
    <p:titleStyle>
      <a:lvl1pPr algn="l" defTabSz="1226838" rtl="0" eaLnBrk="1" latinLnBrk="0" hangingPunct="1">
        <a:lnSpc>
          <a:spcPct val="90000"/>
        </a:lnSpc>
        <a:spcBef>
          <a:spcPct val="0"/>
        </a:spcBef>
        <a:buNone/>
        <a:defRPr sz="5904" kern="1200">
          <a:solidFill>
            <a:schemeClr val="tx1"/>
          </a:solidFill>
          <a:latin typeface="+mj-lt"/>
          <a:ea typeface="+mj-ea"/>
          <a:cs typeface="+mj-cs"/>
        </a:defRPr>
      </a:lvl1pPr>
    </p:titleStyle>
    <p:bodyStyle>
      <a:lvl1pPr marL="306710" indent="-306710" algn="l" defTabSz="1226838" rtl="0" eaLnBrk="1" latinLnBrk="0" hangingPunct="1">
        <a:lnSpc>
          <a:spcPct val="90000"/>
        </a:lnSpc>
        <a:spcBef>
          <a:spcPts val="1343"/>
        </a:spcBef>
        <a:buFont typeface="Arial" panose="020B0604020202020204" pitchFamily="34" charset="0"/>
        <a:buChar char="•"/>
        <a:defRPr sz="3756" kern="1200">
          <a:solidFill>
            <a:schemeClr val="tx1"/>
          </a:solidFill>
          <a:latin typeface="+mn-lt"/>
          <a:ea typeface="+mn-ea"/>
          <a:cs typeface="+mn-cs"/>
        </a:defRPr>
      </a:lvl1pPr>
      <a:lvl2pPr marL="920129" indent="-306710" algn="l" defTabSz="1226838" rtl="0" eaLnBrk="1" latinLnBrk="0" hangingPunct="1">
        <a:lnSpc>
          <a:spcPct val="90000"/>
        </a:lnSpc>
        <a:spcBef>
          <a:spcPts val="671"/>
        </a:spcBef>
        <a:buFont typeface="Arial" panose="020B0604020202020204" pitchFamily="34" charset="0"/>
        <a:buChar char="•"/>
        <a:defRPr sz="3219" kern="1200">
          <a:solidFill>
            <a:schemeClr val="tx1"/>
          </a:solidFill>
          <a:latin typeface="+mn-lt"/>
          <a:ea typeface="+mn-ea"/>
          <a:cs typeface="+mn-cs"/>
        </a:defRPr>
      </a:lvl2pPr>
      <a:lvl3pPr marL="1533546" indent="-306710" algn="l" defTabSz="1226838" rtl="0" eaLnBrk="1" latinLnBrk="0" hangingPunct="1">
        <a:lnSpc>
          <a:spcPct val="90000"/>
        </a:lnSpc>
        <a:spcBef>
          <a:spcPts val="671"/>
        </a:spcBef>
        <a:buFont typeface="Arial" panose="020B0604020202020204" pitchFamily="34" charset="0"/>
        <a:buChar char="•"/>
        <a:defRPr sz="2682" kern="1200">
          <a:solidFill>
            <a:schemeClr val="tx1"/>
          </a:solidFill>
          <a:latin typeface="+mn-lt"/>
          <a:ea typeface="+mn-ea"/>
          <a:cs typeface="+mn-cs"/>
        </a:defRPr>
      </a:lvl3pPr>
      <a:lvl4pPr marL="2146968"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4pPr>
      <a:lvl5pPr marL="276038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5pPr>
      <a:lvl6pPr marL="337380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6pPr>
      <a:lvl7pPr marL="3987224"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7pPr>
      <a:lvl8pPr marL="4600643"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8pPr>
      <a:lvl9pPr marL="5214060"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9pPr>
    </p:bodyStyle>
    <p:otherStyle>
      <a:defPPr>
        <a:defRPr lang="en-US"/>
      </a:defPPr>
      <a:lvl1pPr marL="0" algn="l" defTabSz="1226838" rtl="0" eaLnBrk="1" latinLnBrk="0" hangingPunct="1">
        <a:defRPr sz="2415" kern="1200">
          <a:solidFill>
            <a:schemeClr val="tx1"/>
          </a:solidFill>
          <a:latin typeface="+mn-lt"/>
          <a:ea typeface="+mn-ea"/>
          <a:cs typeface="+mn-cs"/>
        </a:defRPr>
      </a:lvl1pPr>
      <a:lvl2pPr marL="613419" algn="l" defTabSz="1226838" rtl="0" eaLnBrk="1" latinLnBrk="0" hangingPunct="1">
        <a:defRPr sz="2415" kern="1200">
          <a:solidFill>
            <a:schemeClr val="tx1"/>
          </a:solidFill>
          <a:latin typeface="+mn-lt"/>
          <a:ea typeface="+mn-ea"/>
          <a:cs typeface="+mn-cs"/>
        </a:defRPr>
      </a:lvl2pPr>
      <a:lvl3pPr marL="1226838" algn="l" defTabSz="1226838" rtl="0" eaLnBrk="1" latinLnBrk="0" hangingPunct="1">
        <a:defRPr sz="2415" kern="1200">
          <a:solidFill>
            <a:schemeClr val="tx1"/>
          </a:solidFill>
          <a:latin typeface="+mn-lt"/>
          <a:ea typeface="+mn-ea"/>
          <a:cs typeface="+mn-cs"/>
        </a:defRPr>
      </a:lvl3pPr>
      <a:lvl4pPr marL="1840257" algn="l" defTabSz="1226838" rtl="0" eaLnBrk="1" latinLnBrk="0" hangingPunct="1">
        <a:defRPr sz="2415" kern="1200">
          <a:solidFill>
            <a:schemeClr val="tx1"/>
          </a:solidFill>
          <a:latin typeface="+mn-lt"/>
          <a:ea typeface="+mn-ea"/>
          <a:cs typeface="+mn-cs"/>
        </a:defRPr>
      </a:lvl4pPr>
      <a:lvl5pPr marL="2453676" algn="l" defTabSz="1226838" rtl="0" eaLnBrk="1" latinLnBrk="0" hangingPunct="1">
        <a:defRPr sz="2415" kern="1200">
          <a:solidFill>
            <a:schemeClr val="tx1"/>
          </a:solidFill>
          <a:latin typeface="+mn-lt"/>
          <a:ea typeface="+mn-ea"/>
          <a:cs typeface="+mn-cs"/>
        </a:defRPr>
      </a:lvl5pPr>
      <a:lvl6pPr marL="3067095" algn="l" defTabSz="1226838" rtl="0" eaLnBrk="1" latinLnBrk="0" hangingPunct="1">
        <a:defRPr sz="2415" kern="1200">
          <a:solidFill>
            <a:schemeClr val="tx1"/>
          </a:solidFill>
          <a:latin typeface="+mn-lt"/>
          <a:ea typeface="+mn-ea"/>
          <a:cs typeface="+mn-cs"/>
        </a:defRPr>
      </a:lvl6pPr>
      <a:lvl7pPr marL="3680514" algn="l" defTabSz="1226838" rtl="0" eaLnBrk="1" latinLnBrk="0" hangingPunct="1">
        <a:defRPr sz="2415" kern="1200">
          <a:solidFill>
            <a:schemeClr val="tx1"/>
          </a:solidFill>
          <a:latin typeface="+mn-lt"/>
          <a:ea typeface="+mn-ea"/>
          <a:cs typeface="+mn-cs"/>
        </a:defRPr>
      </a:lvl7pPr>
      <a:lvl8pPr marL="4293933" algn="l" defTabSz="1226838" rtl="0" eaLnBrk="1" latinLnBrk="0" hangingPunct="1">
        <a:defRPr sz="2415" kern="1200">
          <a:solidFill>
            <a:schemeClr val="tx1"/>
          </a:solidFill>
          <a:latin typeface="+mn-lt"/>
          <a:ea typeface="+mn-ea"/>
          <a:cs typeface="+mn-cs"/>
        </a:defRPr>
      </a:lvl8pPr>
      <a:lvl9pPr marL="4907352" algn="l" defTabSz="1226838" rtl="0" eaLnBrk="1" latinLnBrk="0" hangingPunct="1">
        <a:defRPr sz="24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815909028"/>
      </p:ext>
    </p:extLst>
  </p:cSld>
  <p:clrMap bg1="lt1" tx1="dk1" bg2="lt2" tx2="dk2" accent1="accent1" accent2="accent2" accent3="accent3" accent4="accent4" accent5="accent5" accent6="accent6" hlink="hlink" folHlink="folHlink"/>
  <p:sldLayoutIdLst>
    <p:sldLayoutId id="2147484784" r:id="rId1"/>
    <p:sldLayoutId id="2147484785" r:id="rId2"/>
    <p:sldLayoutId id="2147484786" r:id="rId3"/>
    <p:sldLayoutId id="2147484787" r:id="rId4"/>
    <p:sldLayoutId id="2147484788" r:id="rId5"/>
    <p:sldLayoutId id="2147484789" r:id="rId6"/>
    <p:sldLayoutId id="2147484790" r:id="rId7"/>
    <p:sldLayoutId id="2147484791" r:id="rId8"/>
    <p:sldLayoutId id="2147484792" r:id="rId9"/>
    <p:sldLayoutId id="2147484793" r:id="rId10"/>
    <p:sldLayoutId id="2147484794" r:id="rId11"/>
    <p:sldLayoutId id="2147484795" r:id="rId12"/>
    <p:sldLayoutId id="2147484796" r:id="rId13"/>
    <p:sldLayoutId id="2147484797" r:id="rId14"/>
    <p:sldLayoutId id="2147484798" r:id="rId15"/>
    <p:sldLayoutId id="2147484799" r:id="rId16"/>
    <p:sldLayoutId id="2147484800" r:id="rId17"/>
    <p:sldLayoutId id="2147484801" r:id="rId18"/>
    <p:sldLayoutId id="2147484802" r:id="rId19"/>
    <p:sldLayoutId id="2147484803" r:id="rId20"/>
    <p:sldLayoutId id="2147484804" r:id="rId21"/>
    <p:sldLayoutId id="2147484805" r:id="rId22"/>
    <p:sldLayoutId id="2147484806" r:id="rId23"/>
    <p:sldLayoutId id="2147484807" r:id="rId24"/>
    <p:sldLayoutId id="2147484808" r:id="rId25"/>
    <p:sldLayoutId id="2147484809" r:id="rId26"/>
    <p:sldLayoutId id="2147484810" r:id="rId27"/>
    <p:sldLayoutId id="2147484811" r:id="rId28"/>
    <p:sldLayoutId id="2147484812" r:id="rId29"/>
    <p:sldLayoutId id="2147484813" r:id="rId30"/>
    <p:sldLayoutId id="2147484814" r:id="rId31"/>
    <p:sldLayoutId id="2147484815" r:id="rId32"/>
    <p:sldLayoutId id="2147484816" r:id="rId33"/>
    <p:sldLayoutId id="2147484817" r:id="rId34"/>
    <p:sldLayoutId id="2147484818" r:id="rId35"/>
    <p:sldLayoutId id="2147484819" r:id="rId36"/>
    <p:sldLayoutId id="2147484820" r:id="rId37"/>
    <p:sldLayoutId id="2147484821" r:id="rId38"/>
    <p:sldLayoutId id="2147484822" r:id="rId39"/>
    <p:sldLayoutId id="2147484823" r:id="rId40"/>
    <p:sldLayoutId id="2147484824" r:id="rId41"/>
    <p:sldLayoutId id="2147484825" r:id="rId42"/>
    <p:sldLayoutId id="2147484826" r:id="rId43"/>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1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Tree>
    <p:extLst>
      <p:ext uri="{BB962C8B-B14F-4D97-AF65-F5344CB8AC3E}">
        <p14:creationId xmlns:p14="http://schemas.microsoft.com/office/powerpoint/2010/main" val="505976938"/>
      </p:ext>
    </p:extLst>
  </p:cSld>
  <p:clrMap bg1="lt1" tx1="dk1" bg2="dk2" tx2="lt2" accent1="accent1" accent2="accent2" accent3="accent3" accent4="accent4" accent5="accent5" accent6="accent6" hlink="hlink" folHlink="folHlink"/>
  <p:sldLayoutIdLst>
    <p:sldLayoutId id="2147484829" r:id="rId1"/>
    <p:sldLayoutId id="2147484830" r:id="rId2"/>
    <p:sldLayoutId id="2147484831" r:id="rId3"/>
    <p:sldLayoutId id="2147484832" r:id="rId4"/>
    <p:sldLayoutId id="2147484833" r:id="rId5"/>
    <p:sldLayoutId id="2147484834" r:id="rId6"/>
    <p:sldLayoutId id="2147484835" r:id="rId7"/>
    <p:sldLayoutId id="2147484836" r:id="rId8"/>
    <p:sldLayoutId id="2147484837" r:id="rId9"/>
    <p:sldLayoutId id="2147484838" r:id="rId10"/>
    <p:sldLayoutId id="2147484839" r:id="rId11"/>
    <p:sldLayoutId id="2147484840" r:id="rId12"/>
    <p:sldLayoutId id="2147484841" r:id="rId13"/>
    <p:sldLayoutId id="2147484842" r:id="rId14"/>
    <p:sldLayoutId id="2147484843" r:id="rId15"/>
    <p:sldLayoutId id="2147484844" r:id="rId16"/>
    <p:sldLayoutId id="2147484845" r:id="rId17"/>
    <p:sldLayoutId id="2147484846" r:id="rId18"/>
    <p:sldLayoutId id="2147484847" r:id="rId19"/>
    <p:sldLayoutId id="2147484848" r:id="rId20"/>
    <p:sldLayoutId id="2147484849" r:id="rId21"/>
    <p:sldLayoutId id="2147484850" r:id="rId22"/>
    <p:sldLayoutId id="2147484851" r:id="rId23"/>
    <p:sldLayoutId id="2147484852" r:id="rId24"/>
    <p:sldLayoutId id="2147484853" r:id="rId25"/>
    <p:sldLayoutId id="2147484854" r:id="rId26"/>
    <p:sldLayoutId id="2147484855" r:id="rId27"/>
    <p:sldLayoutId id="2147484856" r:id="rId28"/>
    <p:sldLayoutId id="2147484857" r:id="rId29"/>
    <p:sldLayoutId id="2147484858" r:id="rId30"/>
    <p:sldLayoutId id="2147484859" r:id="rId31"/>
    <p:sldLayoutId id="2147484860" r:id="rId32"/>
    <p:sldLayoutId id="2147484861" r:id="rId33"/>
    <p:sldLayoutId id="2147484862" r:id="rId34"/>
    <p:sldLayoutId id="2147484863" r:id="rId35"/>
    <p:sldLayoutId id="2147484864" r:id="rId36"/>
    <p:sldLayoutId id="2147484865" r:id="rId37"/>
    <p:sldLayoutId id="2147484866" r:id="rId38"/>
    <p:sldLayoutId id="2147484867" r:id="rId39"/>
    <p:sldLayoutId id="2147484868" r:id="rId40"/>
    <p:sldLayoutId id="2147484869"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921047373"/>
      </p:ext>
    </p:extLst>
  </p:cSld>
  <p:clrMap bg1="lt1" tx1="dk1" bg2="dk2" tx2="lt2" accent1="accent1" accent2="accent2" accent3="accent3" accent4="accent4" accent5="accent5" accent6="accent6" hlink="hlink" folHlink="folHlink"/>
  <p:sldLayoutIdLst>
    <p:sldLayoutId id="2147484871" r:id="rId1"/>
    <p:sldLayoutId id="2147484872" r:id="rId2"/>
    <p:sldLayoutId id="2147484873" r:id="rId3"/>
    <p:sldLayoutId id="2147484874" r:id="rId4"/>
    <p:sldLayoutId id="2147484875" r:id="rId5"/>
    <p:sldLayoutId id="2147484876" r:id="rId6"/>
    <p:sldLayoutId id="2147484877" r:id="rId7"/>
    <p:sldLayoutId id="2147484878" r:id="rId8"/>
    <p:sldLayoutId id="2147484879" r:id="rId9"/>
    <p:sldLayoutId id="2147484880" r:id="rId10"/>
    <p:sldLayoutId id="2147484881" r:id="rId11"/>
    <p:sldLayoutId id="2147484882" r:id="rId12"/>
    <p:sldLayoutId id="2147484883" r:id="rId13"/>
    <p:sldLayoutId id="2147484884" r:id="rId14"/>
    <p:sldLayoutId id="2147484885" r:id="rId15"/>
    <p:sldLayoutId id="2147484886" r:id="rId16"/>
    <p:sldLayoutId id="2147484887" r:id="rId17"/>
    <p:sldLayoutId id="2147484888" r:id="rId18"/>
    <p:sldLayoutId id="2147484889" r:id="rId19"/>
    <p:sldLayoutId id="2147484890" r:id="rId20"/>
    <p:sldLayoutId id="2147484891" r:id="rId21"/>
    <p:sldLayoutId id="2147484892" r:id="rId22"/>
    <p:sldLayoutId id="2147484893" r:id="rId23"/>
    <p:sldLayoutId id="2147484894" r:id="rId24"/>
    <p:sldLayoutId id="2147484895" r:id="rId25"/>
    <p:sldLayoutId id="2147484896" r:id="rId26"/>
    <p:sldLayoutId id="2147484897" r:id="rId27"/>
    <p:sldLayoutId id="2147484898" r:id="rId28"/>
    <p:sldLayoutId id="2147484899" r:id="rId29"/>
    <p:sldLayoutId id="2147484900" r:id="rId30"/>
    <p:sldLayoutId id="2147484901" r:id="rId31"/>
    <p:sldLayoutId id="2147484902" r:id="rId32"/>
    <p:sldLayoutId id="2147484903" r:id="rId33"/>
    <p:sldLayoutId id="2147484904" r:id="rId34"/>
    <p:sldLayoutId id="2147484905" r:id="rId35"/>
    <p:sldLayoutId id="2147484906" r:id="rId36"/>
    <p:sldLayoutId id="2147484907" r:id="rId37"/>
    <p:sldLayoutId id="2147484908" r:id="rId38"/>
    <p:sldLayoutId id="2147484909" r:id="rId39"/>
    <p:sldLayoutId id="2147484910" r:id="rId40"/>
    <p:sldLayoutId id="2147484911" r:id="rId41"/>
    <p:sldLayoutId id="2147484912"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2.xml"/><Relationship Id="rId1" Type="http://schemas.openxmlformats.org/officeDocument/2006/relationships/slideLayout" Target="../slideLayouts/slideLayout21.xml"/></Relationships>
</file>

<file path=ppt/slides/_rels/slide10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3.xml"/><Relationship Id="rId1" Type="http://schemas.openxmlformats.org/officeDocument/2006/relationships/slideLayout" Target="../slideLayouts/slideLayout317.xml"/></Relationships>
</file>

<file path=ppt/slides/_rels/slide10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04.xml"/><Relationship Id="rId1" Type="http://schemas.openxmlformats.org/officeDocument/2006/relationships/slideLayout" Target="../slideLayouts/slideLayout32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16.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5.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28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83.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8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5.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76.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4.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8.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191.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53.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158.xml"/><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45.xml"/><Relationship Id="rId5" Type="http://schemas.openxmlformats.org/officeDocument/2006/relationships/hyperlink" Target="https://communityengagementhub.org/" TargetMode="Externa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1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66.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8.xml"/><Relationship Id="rId1" Type="http://schemas.openxmlformats.org/officeDocument/2006/relationships/slideLayout" Target="../slideLayouts/slideLayout21.xml"/><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8" Type="http://schemas.openxmlformats.org/officeDocument/2006/relationships/hyperlink" Target="https://aap-inclusion-psea.alnap.org/resources-iasc" TargetMode="External"/><Relationship Id="rId13" Type="http://schemas.openxmlformats.org/officeDocument/2006/relationships/image" Target="../media/image70.png"/><Relationship Id="rId18" Type="http://schemas.openxmlformats.org/officeDocument/2006/relationships/image" Target="../media/image75.png"/><Relationship Id="rId3" Type="http://schemas.openxmlformats.org/officeDocument/2006/relationships/hyperlink" Target="https://go.ifrc.org/" TargetMode="External"/><Relationship Id="rId7" Type="http://schemas.openxmlformats.org/officeDocument/2006/relationships/hyperlink" Target="https://www.cdacnetwork.org/media-landscape-guides" TargetMode="External"/><Relationship Id="rId12" Type="http://schemas.openxmlformats.org/officeDocument/2006/relationships/image" Target="../media/image69.png"/><Relationship Id="rId17" Type="http://schemas.openxmlformats.org/officeDocument/2006/relationships/image" Target="../media/image74.png"/><Relationship Id="rId2" Type="http://schemas.openxmlformats.org/officeDocument/2006/relationships/notesSlide" Target="../notesSlides/notesSlide39.xml"/><Relationship Id="rId16" Type="http://schemas.openxmlformats.org/officeDocument/2006/relationships/image" Target="../media/image73.png"/><Relationship Id="rId1" Type="http://schemas.openxmlformats.org/officeDocument/2006/relationships/slideLayout" Target="../slideLayouts/slideLayout3.xml"/><Relationship Id="rId6" Type="http://schemas.openxmlformats.org/officeDocument/2006/relationships/hyperlink" Target="https://www.communityengagementhub.org/" TargetMode="External"/><Relationship Id="rId11" Type="http://schemas.openxmlformats.org/officeDocument/2006/relationships/hyperlink" Target="https://www.dhsprogram.com/" TargetMode="External"/><Relationship Id="rId5" Type="http://schemas.openxmlformats.org/officeDocument/2006/relationships/hyperlink" Target="https://www.ifrc.org/documents/all" TargetMode="External"/><Relationship Id="rId15" Type="http://schemas.openxmlformats.org/officeDocument/2006/relationships/image" Target="../media/image72.png"/><Relationship Id="rId10" Type="http://schemas.openxmlformats.org/officeDocument/2006/relationships/hyperlink" Target="https://reliefweb.int/" TargetMode="External"/><Relationship Id="rId19" Type="http://schemas.openxmlformats.org/officeDocument/2006/relationships/image" Target="../media/image76.png"/><Relationship Id="rId4" Type="http://schemas.openxmlformats.org/officeDocument/2006/relationships/hyperlink" Target="https://go.ifrc.org/preparedness#operational-learning" TargetMode="External"/><Relationship Id="rId9" Type="http://schemas.openxmlformats.org/officeDocument/2006/relationships/hyperlink" Target="https://www.acaps.org/" TargetMode="External"/><Relationship Id="rId14"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3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7.xml"/></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80.png"/><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6.xml"/><Relationship Id="rId1" Type="http://schemas.openxmlformats.org/officeDocument/2006/relationships/slideLayout" Target="../slideLayouts/slideLayout22.xml"/><Relationship Id="rId6" Type="http://schemas.openxmlformats.org/officeDocument/2006/relationships/image" Target="../media/image86.png"/><Relationship Id="rId5" Type="http://schemas.openxmlformats.org/officeDocument/2006/relationships/image" Target="../media/image68.pn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68.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3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2.png"/><Relationship Id="rId2" Type="http://schemas.openxmlformats.org/officeDocument/2006/relationships/notesSlide" Target="../notesSlides/notesSlide54.xml"/><Relationship Id="rId1" Type="http://schemas.openxmlformats.org/officeDocument/2006/relationships/slideLayout" Target="../slideLayouts/slideLayout36.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7.png"/></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5.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95.jpeg"/></Relationships>
</file>

<file path=ppt/slides/_rels/slide5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62.xml"/><Relationship Id="rId1" Type="http://schemas.openxmlformats.org/officeDocument/2006/relationships/slideLayout" Target="../slideLayouts/slideLayout26.xml"/><Relationship Id="rId6" Type="http://schemas.openxmlformats.org/officeDocument/2006/relationships/image" Target="../media/image99.png"/><Relationship Id="rId5" Type="http://schemas.openxmlformats.org/officeDocument/2006/relationships/image" Target="../media/image92.png"/><Relationship Id="rId4" Type="http://schemas.openxmlformats.org/officeDocument/2006/relationships/image" Target="../media/image98.png"/></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3.xml"/><Relationship Id="rId1" Type="http://schemas.openxmlformats.org/officeDocument/2006/relationships/slideLayout" Target="../slideLayouts/slideLayout6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microsoft.com/office/2007/relationships/hdphoto" Target="../media/hdphoto1.wdp"/></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60.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8.xml"/><Relationship Id="rId1" Type="http://schemas.openxmlformats.org/officeDocument/2006/relationships/slideLayout" Target="../slideLayouts/slideLayout15.xml"/><Relationship Id="rId6" Type="http://schemas.openxmlformats.org/officeDocument/2006/relationships/image" Target="../media/image103.png"/><Relationship Id="rId5" Type="http://schemas.openxmlformats.org/officeDocument/2006/relationships/image" Target="../media/image49.png"/><Relationship Id="rId4" Type="http://schemas.openxmlformats.org/officeDocument/2006/relationships/image" Target="../media/image102.png"/></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5.xml"/><Relationship Id="rId1" Type="http://schemas.openxmlformats.org/officeDocument/2006/relationships/slideLayout" Target="../slideLayouts/slideLayout44.xml"/><Relationship Id="rId5" Type="http://schemas.openxmlformats.org/officeDocument/2006/relationships/image" Target="../media/image86.png"/><Relationship Id="rId4" Type="http://schemas.openxmlformats.org/officeDocument/2006/relationships/image" Target="../media/image90.png"/></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6.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77.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111.png"/></Relationships>
</file>

<file path=ppt/slides/_rels/slide7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9.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86.png"/><Relationship Id="rId4" Type="http://schemas.openxmlformats.org/officeDocument/2006/relationships/image" Target="../media/image90.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7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81.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82.xml"/><Relationship Id="rId1" Type="http://schemas.openxmlformats.org/officeDocument/2006/relationships/slideLayout" Target="../slideLayouts/slideLayout37.xml"/></Relationships>
</file>

<file path=ppt/slides/_rels/slide8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3.xml"/><Relationship Id="rId1" Type="http://schemas.openxmlformats.org/officeDocument/2006/relationships/slideLayout" Target="../slideLayouts/slideLayout3.xml"/><Relationship Id="rId5" Type="http://schemas.openxmlformats.org/officeDocument/2006/relationships/image" Target="../media/image91.png"/><Relationship Id="rId4" Type="http://schemas.openxmlformats.org/officeDocument/2006/relationships/image" Target="../media/image90.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8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87.xml"/><Relationship Id="rId1" Type="http://schemas.openxmlformats.org/officeDocument/2006/relationships/slideLayout" Target="../slideLayouts/slideLayout22.xml"/><Relationship Id="rId5" Type="http://schemas.openxmlformats.org/officeDocument/2006/relationships/image" Target="../media/image91.png"/><Relationship Id="rId4" Type="http://schemas.openxmlformats.org/officeDocument/2006/relationships/image" Target="../media/image92.png"/></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8.xml"/><Relationship Id="rId1" Type="http://schemas.openxmlformats.org/officeDocument/2006/relationships/slideLayout" Target="../slideLayouts/slideLayout46.xml"/><Relationship Id="rId4" Type="http://schemas.openxmlformats.org/officeDocument/2006/relationships/image" Target="../media/image119.png"/></Relationships>
</file>

<file path=ppt/slides/_rels/slide8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50.xml"/></Relationships>
</file>

<file path=ppt/slides/_rels/slide90.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22.tiff"/><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123.png"/><Relationship Id="rId2" Type="http://schemas.openxmlformats.org/officeDocument/2006/relationships/notesSlide" Target="../notesSlides/notesSlide92.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92.png"/><Relationship Id="rId4" Type="http://schemas.openxmlformats.org/officeDocument/2006/relationships/image" Target="../media/image102.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6.xml"/><Relationship Id="rId1" Type="http://schemas.openxmlformats.org/officeDocument/2006/relationships/slideLayout" Target="../slideLayouts/slideLayout34.xml"/><Relationship Id="rId5" Type="http://schemas.openxmlformats.org/officeDocument/2006/relationships/image" Target="../media/image102.png"/><Relationship Id="rId4" Type="http://schemas.openxmlformats.org/officeDocument/2006/relationships/image" Target="../media/image91.png"/></Relationships>
</file>

<file path=ppt/slides/_rels/slide9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7.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3" Type="http://schemas.openxmlformats.org/officeDocument/2006/relationships/hyperlink" Target="https://www.youtube.com/watch?v=KUh6WJ87a44" TargetMode="External"/><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9.xml"/><Relationship Id="rId1" Type="http://schemas.openxmlformats.org/officeDocument/2006/relationships/slideLayout" Target="../slideLayouts/slideLayout3.xml"/><Relationship Id="rId5" Type="http://schemas.openxmlformats.org/officeDocument/2006/relationships/image" Target="../media/image126.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8CF5D7-931A-E34A-8DFA-F704EDEFB466}"/>
              </a:ext>
            </a:extLst>
          </p:cNvPr>
          <p:cNvPicPr>
            <a:picLocks noChangeAspect="1"/>
          </p:cNvPicPr>
          <p:nvPr/>
        </p:nvPicPr>
        <p:blipFill>
          <a:blip r:embed="rId3"/>
          <a:stretch>
            <a:fillRect/>
          </a:stretch>
        </p:blipFill>
        <p:spPr>
          <a:xfrm>
            <a:off x="0" y="0"/>
            <a:ext cx="10288588" cy="10288588"/>
          </a:xfrm>
          <a:prstGeom prst="rect">
            <a:avLst/>
          </a:prstGeom>
        </p:spPr>
      </p:pic>
      <p:sp>
        <p:nvSpPr>
          <p:cNvPr id="5" name="Google Shape;278;p1">
            <a:extLst>
              <a:ext uri="{FF2B5EF4-FFF2-40B4-BE49-F238E27FC236}">
                <a16:creationId xmlns:a16="http://schemas.microsoft.com/office/drawing/2014/main" id="{5C16D500-E3B0-A149-A45C-A50B29AEA9CC}"/>
              </a:ext>
            </a:extLst>
          </p:cNvPr>
          <p:cNvSpPr/>
          <p:nvPr/>
        </p:nvSpPr>
        <p:spPr>
          <a:xfrm>
            <a:off x="10784097" y="2672742"/>
            <a:ext cx="6442170" cy="55091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b="1" i="0" u="none" strike="noStrike" cap="none" dirty="0">
                <a:solidFill>
                  <a:srgbClr val="F5333F"/>
                </a:solidFill>
                <a:latin typeface="Montserrat"/>
                <a:ea typeface="Montserrat"/>
                <a:cs typeface="Montserrat"/>
                <a:sym typeface="Montserrat"/>
              </a:rPr>
              <a:t>Community Engagement and Accountability in Emergencies</a:t>
            </a:r>
            <a:br>
              <a:rPr lang="en-GB" sz="3600" b="1" i="0" u="none" strike="noStrike" cap="none" dirty="0">
                <a:solidFill>
                  <a:schemeClr val="dk1"/>
                </a:solidFill>
                <a:latin typeface="Montserrat"/>
                <a:ea typeface="Montserrat"/>
                <a:cs typeface="Montserrat"/>
                <a:sym typeface="Montserrat"/>
              </a:rPr>
            </a:br>
            <a:endParaRPr sz="3600" b="1" dirty="0">
              <a:solidFill>
                <a:schemeClr val="dk1"/>
              </a:solidFill>
              <a:latin typeface="Montserrat"/>
              <a:ea typeface="Montserrat"/>
              <a:cs typeface="Montserrat"/>
              <a:sym typeface="Montserrat"/>
            </a:endParaRPr>
          </a:p>
          <a:p>
            <a:pPr marL="0" marR="0" lvl="0" indent="0" algn="l" rtl="0">
              <a:spcBef>
                <a:spcPts val="0"/>
              </a:spcBef>
              <a:spcAft>
                <a:spcPts val="0"/>
              </a:spcAft>
              <a:buNone/>
            </a:pPr>
            <a:r>
              <a:rPr lang="en-GB" sz="3600" b="1" dirty="0">
                <a:solidFill>
                  <a:srgbClr val="0F2042"/>
                </a:solidFill>
                <a:latin typeface="Montserrat"/>
                <a:ea typeface="Montserrat"/>
                <a:cs typeface="Montserrat"/>
                <a:sym typeface="Montserrat"/>
              </a:rPr>
              <a:t>One-day training</a:t>
            </a:r>
            <a:endParaRPr lang="en-GB" sz="3600" dirty="0">
              <a:solidFill>
                <a:srgbClr val="0F2042"/>
              </a:solidFill>
              <a:latin typeface="Montserrat"/>
              <a:ea typeface="Montserrat"/>
              <a:cs typeface="Montserrat"/>
              <a:sym typeface="Montserrat"/>
            </a:endParaRPr>
          </a:p>
          <a:p>
            <a:pPr marL="0" marR="0" lvl="0" indent="0" algn="l" rtl="0">
              <a:spcBef>
                <a:spcPts val="0"/>
              </a:spcBef>
              <a:spcAft>
                <a:spcPts val="0"/>
              </a:spcAft>
              <a:buNone/>
            </a:pPr>
            <a:endParaRPr lang="en-GB" sz="3600" dirty="0">
              <a:solidFill>
                <a:srgbClr val="0F2042"/>
              </a:solidFill>
              <a:latin typeface="Montserrat"/>
              <a:ea typeface="Montserrat"/>
              <a:cs typeface="Montserrat"/>
              <a:sym typeface="Montserrat"/>
            </a:endParaRPr>
          </a:p>
          <a:p>
            <a:pPr marL="0" marR="0" lvl="0" indent="0" algn="l" rtl="0">
              <a:spcBef>
                <a:spcPts val="0"/>
              </a:spcBef>
              <a:spcAft>
                <a:spcPts val="0"/>
              </a:spcAft>
              <a:buNone/>
            </a:pPr>
            <a:r>
              <a:rPr lang="en-GB" sz="2800" dirty="0">
                <a:solidFill>
                  <a:srgbClr val="0F2042"/>
                </a:solidFill>
                <a:latin typeface="Montserrat"/>
                <a:ea typeface="Montserrat"/>
                <a:cs typeface="Montserrat"/>
                <a:sym typeface="Montserrat"/>
              </a:rPr>
              <a:t>Online</a:t>
            </a:r>
            <a:endParaRPr sz="2800" dirty="0">
              <a:solidFill>
                <a:srgbClr val="0F2042"/>
              </a:solidFill>
              <a:latin typeface="Montserrat"/>
              <a:ea typeface="Montserrat"/>
              <a:cs typeface="Montserrat"/>
              <a:sym typeface="Montserrat"/>
            </a:endParaRPr>
          </a:p>
        </p:txBody>
      </p:sp>
    </p:spTree>
    <p:extLst>
      <p:ext uri="{BB962C8B-B14F-4D97-AF65-F5344CB8AC3E}">
        <p14:creationId xmlns:p14="http://schemas.microsoft.com/office/powerpoint/2010/main" val="3311713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en-GB" sz="4800" b="1" i="0" u="none" strike="noStrike" cap="none">
                <a:solidFill>
                  <a:schemeClr val="lt2"/>
                </a:solidFill>
                <a:latin typeface="Montserrat"/>
                <a:ea typeface="Montserrat"/>
                <a:cs typeface="Montserrat"/>
                <a:sym typeface="Montserrat"/>
              </a:rPr>
              <a:t>Different name – same aims</a:t>
            </a:r>
            <a:endParaRPr sz="1400" b="0" i="0" u="none" strike="noStrike" cap="none">
              <a:solidFill>
                <a:srgbClr val="000000"/>
              </a:solidFill>
              <a:latin typeface="Arial"/>
              <a:ea typeface="Arial"/>
              <a:cs typeface="Arial"/>
              <a:sym typeface="Arial"/>
            </a:endParaRP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1" i="0" u="none" strike="noStrike" kern="0" cap="none" spc="0" normalizeH="0" baseline="0" noProof="0">
                <a:ln>
                  <a:noFill/>
                </a:ln>
                <a:solidFill>
                  <a:srgbClr val="01C8C3"/>
                </a:solidFill>
                <a:effectLst/>
                <a:uLnTx/>
                <a:uFillTx/>
                <a:latin typeface="Open Sans"/>
                <a:ea typeface="Open Sans"/>
                <a:cs typeface="Open Sans"/>
                <a:sym typeface="Open Sans"/>
              </a:rPr>
              <a:t>Community engagement and accountability (CEA)</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01C8C3"/>
              </a:solidFill>
              <a:effectLst/>
              <a:uLnTx/>
              <a:uFillTx/>
              <a:latin typeface="Open Sans"/>
              <a:ea typeface="Open Sans"/>
              <a:cs typeface="Open Sans"/>
              <a:sym typeface="Open Sans"/>
            </a:endParaRPr>
          </a:p>
        </p:txBody>
      </p:sp>
      <p:sp>
        <p:nvSpPr>
          <p:cNvPr id="521" name="Google Shape;521;p7"/>
          <p:cNvSpPr txBox="1"/>
          <p:nvPr/>
        </p:nvSpPr>
        <p:spPr>
          <a:xfrm>
            <a:off x="593921" y="3825877"/>
            <a:ext cx="8618160" cy="1292662"/>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1" i="0" u="none" strike="noStrike" kern="0" cap="none" spc="0" normalizeH="0" baseline="0" noProof="0">
                <a:ln>
                  <a:noFill/>
                </a:ln>
                <a:solidFill>
                  <a:srgbClr val="01C8C3"/>
                </a:solidFill>
                <a:effectLst/>
                <a:uLnTx/>
                <a:uFillTx/>
                <a:latin typeface="Open Sans"/>
                <a:ea typeface="Open Sans"/>
                <a:cs typeface="Open Sans"/>
                <a:sym typeface="Open Sans"/>
              </a:rPr>
              <a:t>Accountability to Affected People/Populations (AAP)</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01C8C3"/>
              </a:solidFill>
              <a:effectLst/>
              <a:uLnTx/>
              <a:uFillTx/>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1" i="0" u="none" strike="noStrike" kern="0" cap="none" spc="0" normalizeH="0" baseline="0" noProof="0">
                <a:ln>
                  <a:noFill/>
                </a:ln>
                <a:solidFill>
                  <a:srgbClr val="F5333F"/>
                </a:solidFill>
                <a:effectLst/>
                <a:uLnTx/>
                <a:uFillTx/>
                <a:latin typeface="Open Sans"/>
                <a:ea typeface="Open Sans"/>
                <a:cs typeface="Open Sans"/>
                <a:sym typeface="Open Sans"/>
              </a:rPr>
              <a:t>Communication for development (C4D)</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F5333F"/>
              </a:solidFill>
              <a:effectLst/>
              <a:uLnTx/>
              <a:uFillTx/>
              <a:latin typeface="Open Sans"/>
              <a:ea typeface="Open Sans"/>
              <a:cs typeface="Open Sans"/>
              <a:sym typeface="Open Sans"/>
            </a:endParaRPr>
          </a:p>
        </p:txBody>
      </p:sp>
      <p:sp>
        <p:nvSpPr>
          <p:cNvPr id="523" name="Google Shape;523;p7"/>
          <p:cNvSpPr txBox="1"/>
          <p:nvPr/>
        </p:nvSpPr>
        <p:spPr>
          <a:xfrm>
            <a:off x="621546" y="6122600"/>
            <a:ext cx="9017000" cy="1292662"/>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1" i="0" u="none" strike="noStrike" kern="0" cap="none" spc="0" normalizeH="0" baseline="0" noProof="0">
                <a:ln>
                  <a:noFill/>
                </a:ln>
                <a:solidFill>
                  <a:srgbClr val="F5333F"/>
                </a:solidFill>
                <a:effectLst/>
                <a:uLnTx/>
                <a:uFillTx/>
                <a:latin typeface="Open Sans"/>
                <a:ea typeface="Open Sans"/>
                <a:cs typeface="Open Sans"/>
                <a:sym typeface="Open Sans"/>
              </a:rPr>
              <a:t>Risk communication and community engagement (RCCE)</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F5333F"/>
              </a:solidFill>
              <a:effectLst/>
              <a:uLnTx/>
              <a:uFillTx/>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1" i="0" u="none" strike="noStrike" kern="0" cap="none" spc="0" normalizeH="0" baseline="0" noProof="0">
                <a:ln>
                  <a:noFill/>
                </a:ln>
                <a:solidFill>
                  <a:srgbClr val="01C8C3"/>
                </a:solidFill>
                <a:effectLst/>
                <a:uLnTx/>
                <a:uFillTx/>
                <a:latin typeface="Open Sans"/>
                <a:ea typeface="Open Sans"/>
                <a:cs typeface="Open Sans"/>
                <a:sym typeface="Open Sans"/>
              </a:rPr>
              <a:t>Communication with communities (CWC)</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01C8C3"/>
              </a:solidFill>
              <a:effectLst/>
              <a:uLnTx/>
              <a:uFillTx/>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526" name="Google Shape;526;p7"/>
          <p:cNvSpPr txBox="1"/>
          <p:nvPr/>
        </p:nvSpPr>
        <p:spPr>
          <a:xfrm>
            <a:off x="10978691" y="3244788"/>
            <a:ext cx="6110867" cy="2492950"/>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0" i="0" u="none" strike="noStrike" kern="0" cap="none" spc="0" normalizeH="0" baseline="0" noProof="0">
                <a:ln>
                  <a:noFill/>
                </a:ln>
                <a:solidFill>
                  <a:srgbClr val="01C8C3"/>
                </a:solidFill>
                <a:effectLst/>
                <a:uLnTx/>
                <a:uFillTx/>
                <a:latin typeface="Open Sans"/>
                <a:ea typeface="Open Sans"/>
                <a:cs typeface="Open Sans"/>
                <a:sym typeface="Open Sans"/>
              </a:rPr>
              <a:t>Using meaningful community participation, open and honest communication, and mechanisms to listen to and act on feedback to improve accountability to the people we serve</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2600" b="0" i="0"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528" name="Google Shape;528;p7"/>
          <p:cNvSpPr txBox="1"/>
          <p:nvPr/>
        </p:nvSpPr>
        <p:spPr>
          <a:xfrm>
            <a:off x="10942693" y="6428726"/>
            <a:ext cx="6110867" cy="2092840"/>
          </a:xfrm>
          <a:prstGeom prst="rect">
            <a:avLst/>
          </a:prstGeom>
          <a:no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GB" sz="2600" b="0" i="0" u="none" strike="noStrike" kern="0" cap="none" spc="0" normalizeH="0" baseline="0" noProof="0">
                <a:ln>
                  <a:noFill/>
                </a:ln>
                <a:solidFill>
                  <a:srgbClr val="F5333F"/>
                </a:solidFill>
                <a:effectLst/>
                <a:uLnTx/>
                <a:uFillTx/>
                <a:latin typeface="Open Sans"/>
                <a:ea typeface="Open Sans"/>
                <a:cs typeface="Open Sans"/>
                <a:sym typeface="Open Sans"/>
              </a:rPr>
              <a:t>As above, with a focus on using communication and participatory approaches to encourage positive and healthy behaviours in health programmes or epidemics</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22987622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886" y="6415097"/>
            <a:ext cx="8488589" cy="2490076"/>
          </a:xfrm>
        </p:spPr>
        <p:txBody>
          <a:bodyPr/>
          <a:lstStyle/>
          <a:p>
            <a:r>
              <a:rPr lang="en-GB" dirty="0"/>
              <a:t>ACTION PLANNING &amp; CLOSE</a:t>
            </a:r>
            <a:br>
              <a:rPr lang="en-GB" dirty="0"/>
            </a:br>
            <a:r>
              <a:rPr lang="en-GB" dirty="0">
                <a:solidFill>
                  <a:schemeClr val="tx1"/>
                </a:solidFill>
              </a:rPr>
              <a:t>SESSION 7</a:t>
            </a:r>
            <a:br>
              <a:rPr lang="en-GB" dirty="0"/>
            </a:br>
            <a:endParaRPr lang="en-GB" sz="4400" dirty="0">
              <a:solidFill>
                <a:schemeClr val="tx1"/>
              </a:solidFill>
            </a:endParaRPr>
          </a:p>
        </p:txBody>
      </p:sp>
    </p:spTree>
    <p:extLst>
      <p:ext uri="{BB962C8B-B14F-4D97-AF65-F5344CB8AC3E}">
        <p14:creationId xmlns:p14="http://schemas.microsoft.com/office/powerpoint/2010/main" val="45334592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21CF06F-6278-C84F-B912-2210AE423503}"/>
              </a:ext>
            </a:extLst>
          </p:cNvPr>
          <p:cNvSpPr txBox="1"/>
          <p:nvPr/>
        </p:nvSpPr>
        <p:spPr>
          <a:xfrm>
            <a:off x="8621486" y="2744234"/>
            <a:ext cx="8977197" cy="6590202"/>
          </a:xfrm>
          <a:prstGeom prst="rect">
            <a:avLst/>
          </a:prstGeom>
          <a:noFill/>
        </p:spPr>
        <p:txBody>
          <a:bodyPr wrap="square" rtlCol="0">
            <a:spAutoFit/>
          </a:bodyPr>
          <a:lstStyle/>
          <a:p>
            <a:pPr marL="342900" lvl="1" indent="-342900" defTabSz="360000">
              <a:lnSpc>
                <a:spcPts val="3780"/>
              </a:lnSpc>
              <a:spcAft>
                <a:spcPts val="18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Although it can seem difficult, not engaging with communities in emergencies can waste time and resources, and damage community trust </a:t>
            </a:r>
          </a:p>
          <a:p>
            <a:pPr marL="342900" lvl="1" indent="-342900" defTabSz="360000">
              <a:lnSpc>
                <a:spcPts val="3780"/>
              </a:lnSpc>
              <a:spcAft>
                <a:spcPts val="18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The most effective way to ensure good community engagement in emergencies is to institutionalize CEA</a:t>
            </a:r>
          </a:p>
          <a:p>
            <a:pPr marL="342900" lvl="1" indent="-342900" defTabSz="360000">
              <a:lnSpc>
                <a:spcPts val="3780"/>
              </a:lnSpc>
              <a:spcAft>
                <a:spcPts val="18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There are 10 minimum actions all emergency response operations should meet to achieve an acceptable level of accountability to communities</a:t>
            </a:r>
          </a:p>
          <a:p>
            <a:pPr marL="342900" lvl="1" indent="-342900" defTabSz="360000">
              <a:lnSpc>
                <a:spcPts val="3780"/>
              </a:lnSpc>
              <a:spcAft>
                <a:spcPts val="18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In a nutshell – these ensure operations share information regularly with communities, provide opportunities for participation in decision-making, listen and act on feedback, and build trust – at all stages of the response</a:t>
            </a:r>
          </a:p>
        </p:txBody>
      </p:sp>
      <p:sp>
        <p:nvSpPr>
          <p:cNvPr id="24" name="TextBox 23">
            <a:extLst>
              <a:ext uri="{FF2B5EF4-FFF2-40B4-BE49-F238E27FC236}">
                <a16:creationId xmlns:a16="http://schemas.microsoft.com/office/drawing/2014/main" id="{64A17D6F-3574-E440-A610-5C467F8262A2}"/>
              </a:ext>
            </a:extLst>
          </p:cNvPr>
          <p:cNvSpPr txBox="1"/>
          <p:nvPr/>
        </p:nvSpPr>
        <p:spPr>
          <a:xfrm>
            <a:off x="8621486" y="954152"/>
            <a:ext cx="8535983" cy="1503232"/>
          </a:xfrm>
          <a:prstGeom prst="rect">
            <a:avLst/>
          </a:prstGeom>
          <a:noFill/>
        </p:spPr>
        <p:txBody>
          <a:bodyPr wrap="square" rtlCol="0" anchor="t">
            <a:spAutoFit/>
          </a:bodyPr>
          <a:lstStyle/>
          <a:p>
            <a:pPr>
              <a:spcBef>
                <a:spcPts val="600"/>
              </a:spcBef>
              <a:spcAft>
                <a:spcPts val="600"/>
              </a:spcAft>
            </a:pPr>
            <a:r>
              <a:rPr lang="en-US" sz="4800" b="1">
                <a:solidFill>
                  <a:schemeClr val="tx2"/>
                </a:solidFill>
                <a:latin typeface="Montserrat" pitchFamily="2" charset="77"/>
                <a:ea typeface="Roboto Black" panose="02000000000000000000" pitchFamily="2" charset="0"/>
                <a:cs typeface="Open Sans Light" panose="020B0306030504020204" pitchFamily="34" charset="0"/>
              </a:rPr>
              <a:t>CEA in Emergencies</a:t>
            </a:r>
          </a:p>
          <a:p>
            <a:pPr>
              <a:lnSpc>
                <a:spcPct val="80000"/>
              </a:lnSpc>
            </a:pPr>
            <a:r>
              <a:rPr lang="en-US" sz="4800">
                <a:solidFill>
                  <a:schemeClr val="accent3"/>
                </a:solidFill>
                <a:latin typeface="Montserrat" pitchFamily="2" charset="77"/>
                <a:ea typeface="Arial"/>
                <a:cs typeface="Arial"/>
                <a:sym typeface="Arial"/>
              </a:rPr>
              <a:t>Key takeaways</a:t>
            </a:r>
            <a:endParaRPr lang="en-US" sz="4800">
              <a:solidFill>
                <a:schemeClr val="accent3"/>
              </a:solidFill>
              <a:latin typeface="Montserrat" pitchFamily="2" charset="77"/>
              <a:ea typeface="Roboto Black" panose="02000000000000000000" pitchFamily="2" charset="0"/>
              <a:cs typeface="Open Sans Light" panose="020B0306030504020204" pitchFamily="34" charset="0"/>
            </a:endParaRPr>
          </a:p>
        </p:txBody>
      </p:sp>
      <p:pic>
        <p:nvPicPr>
          <p:cNvPr id="5" name="Picture Placeholder 4">
            <a:extLst>
              <a:ext uri="{FF2B5EF4-FFF2-40B4-BE49-F238E27FC236}">
                <a16:creationId xmlns:a16="http://schemas.microsoft.com/office/drawing/2014/main" id="{B04DD11E-934C-7349-909A-382A8C0A27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0"/>
            <a:ext cx="7942823" cy="10288588"/>
          </a:xfrm>
        </p:spPr>
      </p:pic>
    </p:spTree>
    <p:extLst>
      <p:ext uri="{BB962C8B-B14F-4D97-AF65-F5344CB8AC3E}">
        <p14:creationId xmlns:p14="http://schemas.microsoft.com/office/powerpoint/2010/main" val="2365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3075885" y="569764"/>
            <a:ext cx="10155420" cy="15696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Next steps (15 mins)</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What will you do differently?</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98" name="Google Shape;398;p12"/>
          <p:cNvSpPr txBox="1"/>
          <p:nvPr/>
        </p:nvSpPr>
        <p:spPr>
          <a:xfrm>
            <a:off x="3075885" y="2542042"/>
            <a:ext cx="13816452" cy="2489359"/>
          </a:xfrm>
          <a:prstGeom prst="rect">
            <a:avLst/>
          </a:prstGeom>
          <a:noFill/>
          <a:ln>
            <a:noFill/>
          </a:ln>
        </p:spPr>
        <p:txBody>
          <a:bodyPr spcFirstLastPara="1" wrap="square" lIns="91425" tIns="45700" rIns="91425" bIns="45700" anchor="t" anchorCtr="0">
            <a:spAutoFit/>
          </a:bodyPr>
          <a:lstStyle/>
          <a:p>
            <a:pPr marL="514350" marR="0" lvl="0" indent="-514350" algn="l" defTabSz="914400" rtl="0" eaLnBrk="1" fontAlgn="auto" latinLnBrk="0" hangingPunct="1">
              <a:lnSpc>
                <a:spcPct val="130714"/>
              </a:lnSpc>
              <a:spcBef>
                <a:spcPts val="0"/>
              </a:spcBef>
              <a:spcAft>
                <a:spcPts val="1200"/>
              </a:spcAft>
              <a:buClr>
                <a:srgbClr val="FF0000"/>
              </a:buClr>
              <a:buSzPts val="2800"/>
              <a:buFont typeface="Calibri"/>
              <a:buAutoNum type="arabicPeriod"/>
              <a:tabLst/>
              <a:defRPr/>
            </a:pPr>
            <a:r>
              <a:rPr kumimoji="0" lang="en-GB" sz="2400" b="1" i="0" u="none" strike="noStrike" kern="0" cap="none" spc="0" normalizeH="0" baseline="0" noProof="0" dirty="0">
                <a:ln>
                  <a:noFill/>
                </a:ln>
                <a:solidFill>
                  <a:srgbClr val="3F3F3F"/>
                </a:solidFill>
                <a:effectLst/>
                <a:uLnTx/>
                <a:uFillTx/>
                <a:latin typeface="Open Sans"/>
                <a:ea typeface="Open Sans"/>
                <a:cs typeface="Open Sans"/>
                <a:sym typeface="Open Sans"/>
              </a:rPr>
              <a:t>Prepare an action plan with at least three activities you will do to improve CEA in your programme or organization over the next six months</a:t>
            </a:r>
            <a:endParaRPr kumimoji="0" sz="2400" b="0" i="0" u="none" strike="noStrike" kern="0" cap="none" spc="0" normalizeH="0" baseline="0" noProof="0" dirty="0">
              <a:ln>
                <a:noFill/>
              </a:ln>
              <a:solidFill>
                <a:srgbClr val="000000"/>
              </a:solidFill>
              <a:effectLst/>
              <a:uLnTx/>
              <a:uFillTx/>
              <a:latin typeface="Arial"/>
              <a:cs typeface="Arial"/>
              <a:sym typeface="Arial"/>
            </a:endParaRPr>
          </a:p>
          <a:p>
            <a:pPr marL="514350" marR="0" lvl="0" indent="-514350" algn="l" defTabSz="914400" rtl="0" eaLnBrk="1" fontAlgn="auto" latinLnBrk="0" hangingPunct="1">
              <a:lnSpc>
                <a:spcPct val="130714"/>
              </a:lnSpc>
              <a:spcBef>
                <a:spcPts val="0"/>
              </a:spcBef>
              <a:spcAft>
                <a:spcPts val="1200"/>
              </a:spcAft>
              <a:buClr>
                <a:srgbClr val="FF0000"/>
              </a:buClr>
              <a:buSzPts val="2800"/>
              <a:buFont typeface="Calibri"/>
              <a:buAutoNum type="arabicPeriod"/>
              <a:tabLst/>
              <a:defRPr/>
            </a:pPr>
            <a:r>
              <a:rPr kumimoji="0" lang="en-GB" sz="2400" b="1" i="0" u="none" strike="noStrike" kern="0" cap="none" spc="0" normalizeH="0" baseline="0" noProof="0" dirty="0">
                <a:ln>
                  <a:noFill/>
                </a:ln>
                <a:solidFill>
                  <a:srgbClr val="3F3F3F"/>
                </a:solidFill>
                <a:effectLst/>
                <a:uLnTx/>
                <a:uFillTx/>
                <a:latin typeface="Open Sans"/>
                <a:ea typeface="Open Sans"/>
                <a:cs typeface="Open Sans"/>
                <a:sym typeface="Open Sans"/>
              </a:rPr>
              <a:t>Do this in groups or individually</a:t>
            </a:r>
          </a:p>
          <a:p>
            <a:pPr marL="514350" marR="0" lvl="0" indent="-514350" algn="l" defTabSz="914400" rtl="0" eaLnBrk="1" fontAlgn="auto" latinLnBrk="0" hangingPunct="1">
              <a:lnSpc>
                <a:spcPct val="130714"/>
              </a:lnSpc>
              <a:spcBef>
                <a:spcPts val="0"/>
              </a:spcBef>
              <a:spcAft>
                <a:spcPts val="1200"/>
              </a:spcAft>
              <a:buClr>
                <a:srgbClr val="FF0000"/>
              </a:buClr>
              <a:buSzPts val="2800"/>
              <a:buFont typeface="Calibri"/>
              <a:buAutoNum type="arabicPeriod"/>
              <a:tabLst/>
              <a:defRPr/>
            </a:pPr>
            <a:r>
              <a:rPr kumimoji="0" lang="en-GB" sz="2400" b="1" i="0" u="none" strike="noStrike" kern="0" cap="none" spc="0" normalizeH="0" baseline="0" noProof="0" dirty="0">
                <a:ln>
                  <a:noFill/>
                </a:ln>
                <a:solidFill>
                  <a:srgbClr val="3F3F3F"/>
                </a:solidFill>
                <a:effectLst/>
                <a:uLnTx/>
                <a:uFillTx/>
                <a:latin typeface="Open Sans"/>
                <a:ea typeface="Open Sans"/>
                <a:cs typeface="Open Sans"/>
                <a:sym typeface="Open Sans"/>
              </a:rPr>
              <a:t>Share your plan in the chat for others to see</a:t>
            </a:r>
            <a:endParaRPr kumimoji="0" sz="2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399" name="Google Shape;399;p12"/>
          <p:cNvGrpSpPr/>
          <p:nvPr/>
        </p:nvGrpSpPr>
        <p:grpSpPr>
          <a:xfrm>
            <a:off x="0" y="-103427"/>
            <a:ext cx="324470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graphicFrame>
        <p:nvGraphicFramePr>
          <p:cNvPr id="4" name="Table 3">
            <a:extLst>
              <a:ext uri="{FF2B5EF4-FFF2-40B4-BE49-F238E27FC236}">
                <a16:creationId xmlns:a16="http://schemas.microsoft.com/office/drawing/2014/main" id="{8D86DF61-EA85-174D-A2C5-0E857C5C01D9}"/>
              </a:ext>
            </a:extLst>
          </p:cNvPr>
          <p:cNvGraphicFramePr>
            <a:graphicFrameLocks noGrp="1"/>
          </p:cNvGraphicFramePr>
          <p:nvPr>
            <p:extLst>
              <p:ext uri="{D42A27DB-BD31-4B8C-83A1-F6EECF244321}">
                <p14:modId xmlns:p14="http://schemas.microsoft.com/office/powerpoint/2010/main" val="2340582210"/>
              </p:ext>
            </p:extLst>
          </p:nvPr>
        </p:nvGraphicFramePr>
        <p:xfrm>
          <a:off x="1622352" y="5257188"/>
          <a:ext cx="15562556" cy="4652745"/>
        </p:xfrm>
        <a:graphic>
          <a:graphicData uri="http://schemas.openxmlformats.org/drawingml/2006/table">
            <a:tbl>
              <a:tblPr firstRow="1" firstCol="1" bandRow="1"/>
              <a:tblGrid>
                <a:gridCol w="618978">
                  <a:extLst>
                    <a:ext uri="{9D8B030D-6E8A-4147-A177-3AD203B41FA5}">
                      <a16:colId xmlns:a16="http://schemas.microsoft.com/office/drawing/2014/main" val="1440172449"/>
                    </a:ext>
                  </a:extLst>
                </a:gridCol>
                <a:gridCol w="5061641">
                  <a:extLst>
                    <a:ext uri="{9D8B030D-6E8A-4147-A177-3AD203B41FA5}">
                      <a16:colId xmlns:a16="http://schemas.microsoft.com/office/drawing/2014/main" val="720051473"/>
                    </a:ext>
                  </a:extLst>
                </a:gridCol>
                <a:gridCol w="2374232">
                  <a:extLst>
                    <a:ext uri="{9D8B030D-6E8A-4147-A177-3AD203B41FA5}">
                      <a16:colId xmlns:a16="http://schemas.microsoft.com/office/drawing/2014/main" val="3372540985"/>
                    </a:ext>
                  </a:extLst>
                </a:gridCol>
                <a:gridCol w="1443789">
                  <a:extLst>
                    <a:ext uri="{9D8B030D-6E8A-4147-A177-3AD203B41FA5}">
                      <a16:colId xmlns:a16="http://schemas.microsoft.com/office/drawing/2014/main" val="11607187"/>
                    </a:ext>
                  </a:extLst>
                </a:gridCol>
                <a:gridCol w="2326105">
                  <a:extLst>
                    <a:ext uri="{9D8B030D-6E8A-4147-A177-3AD203B41FA5}">
                      <a16:colId xmlns:a16="http://schemas.microsoft.com/office/drawing/2014/main" val="4196579128"/>
                    </a:ext>
                  </a:extLst>
                </a:gridCol>
                <a:gridCol w="3737811">
                  <a:extLst>
                    <a:ext uri="{9D8B030D-6E8A-4147-A177-3AD203B41FA5}">
                      <a16:colId xmlns:a16="http://schemas.microsoft.com/office/drawing/2014/main" val="185417766"/>
                    </a:ext>
                  </a:extLst>
                </a:gridCol>
              </a:tblGrid>
              <a:tr h="932942">
                <a:tc gridSpan="6">
                  <a:txBody>
                    <a:bodyPr/>
                    <a:lstStyle/>
                    <a:p>
                      <a:pPr marL="342900" lvl="0" indent="-342900">
                        <a:lnSpc>
                          <a:spcPct val="115000"/>
                        </a:lnSpc>
                        <a:spcBef>
                          <a:spcPts val="600"/>
                        </a:spcBef>
                        <a:spcAft>
                          <a:spcPts val="800"/>
                        </a:spcAft>
                        <a:buClr>
                          <a:srgbClr val="000000"/>
                        </a:buClr>
                        <a:buFont typeface="+mj-lt"/>
                        <a:buAutoNum type="arabicPeriod"/>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W</a:t>
                      </a:r>
                      <a:r>
                        <a:rPr lang="en-GB" sz="18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hat is your role or sector’s responsibility to CEA? </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p>
                      <a:pPr marL="60960">
                        <a:lnSpc>
                          <a:spcPct val="115000"/>
                        </a:lnSpc>
                        <a:spcAft>
                          <a:spcPts val="600"/>
                        </a:spcAft>
                        <a:tabLst>
                          <a:tab pos="4050665" algn="l"/>
                        </a:tabLst>
                      </a:pPr>
                      <a:r>
                        <a:rPr lang="en-GB" sz="1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Thinking about the contribution your sector or role can make to strengthening community engagement and accountability in emergencies</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0512302"/>
                  </a:ext>
                </a:extLst>
              </a:tr>
              <a:tr h="700548">
                <a:tc gridSpan="6">
                  <a:txBody>
                    <a:bodyPr/>
                    <a:lstStyle/>
                    <a:p>
                      <a:pPr>
                        <a:lnSpc>
                          <a:spcPct val="115000"/>
                        </a:lnSpc>
                        <a:spcAft>
                          <a:spcPts val="4200"/>
                        </a:spcAft>
                        <a:tabLst>
                          <a:tab pos="4050665" algn="l"/>
                        </a:tabLst>
                      </a:pPr>
                      <a:r>
                        <a:rPr lang="en-GB" sz="1800" dirty="0">
                          <a:effectLst/>
                          <a:latin typeface="Open Sans" panose="020B0606030504020204" pitchFamily="34" charset="0"/>
                          <a:ea typeface="Open Sans" panose="020B0606030504020204" pitchFamily="34" charset="0"/>
                          <a:cs typeface="Open Sans" panose="020B0606030504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3205301"/>
                  </a:ext>
                </a:extLst>
              </a:tr>
              <a:tr h="959810">
                <a:tc gridSpan="6">
                  <a:txBody>
                    <a:bodyPr/>
                    <a:lstStyle/>
                    <a:p>
                      <a:pPr marL="342900" lvl="0" indent="-342900">
                        <a:lnSpc>
                          <a:spcPct val="115000"/>
                        </a:lnSpc>
                        <a:spcBef>
                          <a:spcPts val="600"/>
                        </a:spcBef>
                        <a:spcAft>
                          <a:spcPts val="800"/>
                        </a:spcAft>
                        <a:buClr>
                          <a:srgbClr val="000000"/>
                        </a:buClr>
                        <a:buFont typeface="+mj-lt"/>
                        <a:buAutoNum type="arabicPeriod"/>
                        <a:tabLst>
                          <a:tab pos="4050665" algn="l"/>
                        </a:tabLst>
                      </a:pPr>
                      <a:r>
                        <a:rPr lang="en-GB" sz="18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What will you do differently following this training?</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p>
                      <a:pPr>
                        <a:lnSpc>
                          <a:spcPct val="115000"/>
                        </a:lnSpc>
                        <a:spcAft>
                          <a:spcPts val="600"/>
                        </a:spcAft>
                        <a:tabLst>
                          <a:tab pos="4050665" algn="l"/>
                        </a:tabLst>
                      </a:pPr>
                      <a:r>
                        <a:rPr lang="en-GB" sz="1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Name at least three activities you will do to improve CEA in your operations or organization over the next six months</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1199140"/>
                  </a:ext>
                </a:extLst>
              </a:tr>
              <a:tr h="427838">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What do you want to do in relation to CEA?</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How will you do it?</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By when?</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Resources needed</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Who else needs to be involved?</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487689"/>
                  </a:ext>
                </a:extLst>
              </a:tr>
              <a:tr h="543869">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1.</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 </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2225034"/>
                  </a:ext>
                </a:extLst>
              </a:tr>
              <a:tr h="543869">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2.</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356216"/>
                  </a:ext>
                </a:extLst>
              </a:tr>
              <a:tr h="543869">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3.</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 </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6528273"/>
                  </a:ext>
                </a:extLst>
              </a:tr>
            </a:tbl>
          </a:graphicData>
        </a:graphic>
      </p:graphicFrame>
    </p:spTree>
    <p:extLst>
      <p:ext uri="{BB962C8B-B14F-4D97-AF65-F5344CB8AC3E}">
        <p14:creationId xmlns:p14="http://schemas.microsoft.com/office/powerpoint/2010/main" val="320113539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21550" y="3065834"/>
            <a:ext cx="7288933" cy="92328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5400" b="1" i="0" u="none" strike="noStrike" kern="0" cap="none" spc="0" normalizeH="0" baseline="0" noProof="0" dirty="0">
                <a:ln>
                  <a:noFill/>
                </a:ln>
                <a:solidFill>
                  <a:srgbClr val="33394B"/>
                </a:solidFill>
                <a:effectLst/>
                <a:uLnTx/>
                <a:uFillTx/>
                <a:latin typeface="Montserrat"/>
                <a:ea typeface="Montserrat"/>
                <a:cs typeface="Montserrat"/>
                <a:sym typeface="Montserrat"/>
              </a:rPr>
              <a:t>Final requests</a:t>
            </a:r>
            <a:endParaRPr kumimoji="0"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398" name="Google Shape;398;p12"/>
          <p:cNvSpPr txBox="1"/>
          <p:nvPr/>
        </p:nvSpPr>
        <p:spPr>
          <a:xfrm>
            <a:off x="10421550" y="4351282"/>
            <a:ext cx="6502871" cy="4145646"/>
          </a:xfrm>
          <a:prstGeom prst="rect">
            <a:avLst/>
          </a:prstGeom>
          <a:noFill/>
          <a:ln>
            <a:noFill/>
          </a:ln>
        </p:spPr>
        <p:txBody>
          <a:bodyPr spcFirstLastPara="1" wrap="square" lIns="91425" tIns="45700" rIns="91425" bIns="45700" anchor="t" anchorCtr="0">
            <a:spAutoFit/>
          </a:bodyPr>
          <a:lstStyle/>
          <a:p>
            <a:pPr marL="514350" marR="0" lvl="0" indent="-514350" algn="l" defTabSz="914400" rtl="0" eaLnBrk="1" fontAlgn="auto" latinLnBrk="0" hangingPunct="1">
              <a:lnSpc>
                <a:spcPct val="130714"/>
              </a:lnSpc>
              <a:spcBef>
                <a:spcPts val="2400"/>
              </a:spcBef>
              <a:spcAft>
                <a:spcPts val="0"/>
              </a:spcAft>
              <a:buClr>
                <a:srgbClr val="FF0000"/>
              </a:buClr>
              <a:buSzPts val="2800"/>
              <a:buFont typeface="Arial" panose="020B0604020202020204" pitchFamily="34" charset="0"/>
              <a:buChar char="•"/>
              <a:tabLst/>
              <a:defRPr/>
            </a:pPr>
            <a:r>
              <a:rPr kumimoji="0" lang="en-GB" sz="2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Any final questions?</a:t>
            </a:r>
          </a:p>
          <a:p>
            <a:pPr marL="514350" marR="0" lvl="0" indent="-514350" algn="l" defTabSz="914400" rtl="0" eaLnBrk="1" fontAlgn="auto" latinLnBrk="0" hangingPunct="1">
              <a:lnSpc>
                <a:spcPct val="130714"/>
              </a:lnSpc>
              <a:spcBef>
                <a:spcPts val="2400"/>
              </a:spcBef>
              <a:spcAft>
                <a:spcPts val="0"/>
              </a:spcAft>
              <a:buClr>
                <a:srgbClr val="FF0000"/>
              </a:buClr>
              <a:buSzPts val="2800"/>
              <a:buFont typeface="Arial" panose="020B0604020202020204" pitchFamily="34" charset="0"/>
              <a:buChar char="•"/>
              <a:tabLst/>
              <a:defRPr/>
            </a:pPr>
            <a:r>
              <a:rPr kumimoji="0" lang="en-GB" sz="2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Post-test – Did we do a good job?</a:t>
            </a:r>
            <a:endParaRPr kumimoji="0" sz="2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514350" marR="0" lvl="0" indent="-514350" algn="l" defTabSz="914400" rtl="0" eaLnBrk="1" fontAlgn="auto" latinLnBrk="0" hangingPunct="1">
              <a:lnSpc>
                <a:spcPct val="130714"/>
              </a:lnSpc>
              <a:spcBef>
                <a:spcPts val="2400"/>
              </a:spcBef>
              <a:spcAft>
                <a:spcPts val="0"/>
              </a:spcAft>
              <a:buClr>
                <a:srgbClr val="FF0000"/>
              </a:buClr>
              <a:buSzPts val="2800"/>
              <a:buFont typeface="Arial" panose="020B0604020202020204" pitchFamily="34" charset="0"/>
              <a:buChar char="•"/>
              <a:tabLst/>
              <a:defRPr/>
            </a:pPr>
            <a:r>
              <a:rPr kumimoji="0" lang="en-GB" sz="2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Evaluation – How can we improve this training?</a:t>
            </a:r>
          </a:p>
          <a:p>
            <a:pPr marL="514350" marR="0" lvl="0" indent="-514350" algn="l" defTabSz="914400" rtl="0" eaLnBrk="1" fontAlgn="auto" latinLnBrk="0" hangingPunct="1">
              <a:lnSpc>
                <a:spcPct val="130714"/>
              </a:lnSpc>
              <a:spcBef>
                <a:spcPts val="2400"/>
              </a:spcBef>
              <a:spcAft>
                <a:spcPts val="0"/>
              </a:spcAft>
              <a:buClr>
                <a:srgbClr val="FF0000"/>
              </a:buClr>
              <a:buSzPts val="2800"/>
              <a:buFont typeface="Arial" panose="020B0604020202020204" pitchFamily="34" charset="0"/>
              <a:buChar char="•"/>
              <a:tabLst/>
              <a:defRPr/>
            </a:pPr>
            <a:r>
              <a:rPr kumimoji="0" lang="en-GB" sz="2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Certificates</a:t>
            </a:r>
            <a:endParaRPr kumimoji="0" sz="2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7" name="Picture Placeholder 6" descr="A person and person posing for a picture&#10;&#10;Description automatically generated with low confidence">
            <a:extLst>
              <a:ext uri="{FF2B5EF4-FFF2-40B4-BE49-F238E27FC236}">
                <a16:creationId xmlns:a16="http://schemas.microsoft.com/office/drawing/2014/main" id="{43104B66-E49B-7E44-8546-462DB6B3DD6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0" y="0"/>
            <a:ext cx="9601200" cy="10288588"/>
          </a:xfrm>
        </p:spPr>
      </p:pic>
    </p:spTree>
    <p:extLst>
      <p:ext uri="{BB962C8B-B14F-4D97-AF65-F5344CB8AC3E}">
        <p14:creationId xmlns:p14="http://schemas.microsoft.com/office/powerpoint/2010/main" val="153340373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4"/>
          <p:cNvSpPr txBox="1"/>
          <p:nvPr/>
        </p:nvSpPr>
        <p:spPr>
          <a:xfrm>
            <a:off x="1962608" y="4551242"/>
            <a:ext cx="14362787" cy="1175524"/>
          </a:xfrm>
          <a:prstGeom prst="rect">
            <a:avLst/>
          </a:prstGeom>
          <a:noFill/>
          <a:ln>
            <a:noFill/>
          </a:ln>
        </p:spPr>
        <p:txBody>
          <a:bodyPr spcFirstLastPara="1" wrap="square" lIns="91412" tIns="45693" rIns="91412" bIns="45693" anchor="t" anchorCtr="0">
            <a:spAutoFit/>
          </a:bodyPr>
          <a:lstStyle/>
          <a:p>
            <a:pPr algn="ctr" defTabSz="914309">
              <a:lnSpc>
                <a:spcPct val="80000"/>
              </a:lnSpc>
            </a:pPr>
            <a:r>
              <a:rPr lang="en-GB" sz="8799" b="1" dirty="0">
                <a:solidFill>
                  <a:srgbClr val="F5333F"/>
                </a:solidFill>
                <a:latin typeface="Montserrat"/>
                <a:ea typeface="Montserrat"/>
                <a:cs typeface="Montserrat"/>
                <a:sym typeface="Montserrat"/>
              </a:rPr>
              <a:t>THANK YOU!!!</a:t>
            </a:r>
            <a:endParaRPr sz="8799" dirty="0">
              <a:solidFill>
                <a:srgbClr val="F5333F"/>
              </a:solidFill>
              <a:latin typeface="Roboto Black"/>
              <a:ea typeface="Roboto Black"/>
              <a:cs typeface="Roboto Black"/>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68C5D-4E1A-A645-A221-A6A785D88E54}"/>
              </a:ext>
            </a:extLst>
          </p:cNvPr>
          <p:cNvSpPr txBox="1"/>
          <p:nvPr/>
        </p:nvSpPr>
        <p:spPr>
          <a:xfrm>
            <a:off x="719845" y="563218"/>
            <a:ext cx="13250155" cy="1823576"/>
          </a:xfrm>
          <a:prstGeom prst="rect">
            <a:avLst/>
          </a:prstGeom>
          <a:noFill/>
        </p:spPr>
        <p:txBody>
          <a:bodyPr wrap="square" rtlCol="0">
            <a:spAutoFit/>
          </a:bodyPr>
          <a:lstStyle/>
          <a:p>
            <a:pPr marL="0" marR="0" lvl="0" indent="0" algn="l" defTabSz="914400" rtl="0" eaLnBrk="0" fontAlgn="base" latinLnBrk="0" hangingPunct="0">
              <a:lnSpc>
                <a:spcPts val="4460"/>
              </a:lnSpc>
              <a:spcBef>
                <a:spcPct val="0"/>
              </a:spcBef>
              <a:spcAft>
                <a:spcPct val="0"/>
              </a:spcAft>
              <a:buClrTx/>
              <a:buSzTx/>
              <a:buFontTx/>
              <a:buNone/>
              <a:tabLst/>
              <a:defRPr/>
            </a:pPr>
            <a:r>
              <a:rPr kumimoji="0" lang="en-US" sz="40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Do we have time to engage communities in emergencies? What are the risks if we don’t?</a:t>
            </a:r>
          </a:p>
          <a:p>
            <a:pPr marL="0" marR="0" lvl="0" indent="0" algn="l" defTabSz="914400" rtl="0" eaLnBrk="0" fontAlgn="base" latinLnBrk="0" hangingPunct="0">
              <a:lnSpc>
                <a:spcPts val="446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Discuss…</a:t>
            </a:r>
          </a:p>
        </p:txBody>
      </p:sp>
      <p:grpSp>
        <p:nvGrpSpPr>
          <p:cNvPr id="6" name="Group 5">
            <a:extLst>
              <a:ext uri="{FF2B5EF4-FFF2-40B4-BE49-F238E27FC236}">
                <a16:creationId xmlns:a16="http://schemas.microsoft.com/office/drawing/2014/main" id="{198D9D55-421A-0742-8C19-A92813BD3DEE}"/>
              </a:ext>
            </a:extLst>
          </p:cNvPr>
          <p:cNvGrpSpPr/>
          <p:nvPr/>
        </p:nvGrpSpPr>
        <p:grpSpPr>
          <a:xfrm>
            <a:off x="3285244" y="3080824"/>
            <a:ext cx="10332784" cy="6303535"/>
            <a:chOff x="770645" y="3235568"/>
            <a:chExt cx="10332784" cy="6303535"/>
          </a:xfrm>
        </p:grpSpPr>
        <p:pic>
          <p:nvPicPr>
            <p:cNvPr id="3" name="Picture 2">
              <a:extLst>
                <a:ext uri="{FF2B5EF4-FFF2-40B4-BE49-F238E27FC236}">
                  <a16:creationId xmlns:a16="http://schemas.microsoft.com/office/drawing/2014/main" id="{E48A16EE-F151-354E-BA1B-68CBC3CA2821}"/>
                </a:ext>
              </a:extLst>
            </p:cNvPr>
            <p:cNvPicPr>
              <a:picLocks noChangeAspect="1"/>
            </p:cNvPicPr>
            <p:nvPr/>
          </p:nvPicPr>
          <p:blipFill>
            <a:blip r:embed="rId3"/>
            <a:stretch>
              <a:fillRect/>
            </a:stretch>
          </p:blipFill>
          <p:spPr>
            <a:xfrm>
              <a:off x="770645" y="3235568"/>
              <a:ext cx="10332784" cy="6303535"/>
            </a:xfrm>
            <a:prstGeom prst="rect">
              <a:avLst/>
            </a:prstGeom>
          </p:spPr>
        </p:pic>
        <p:sp>
          <p:nvSpPr>
            <p:cNvPr id="5" name="Oval 4">
              <a:extLst>
                <a:ext uri="{FF2B5EF4-FFF2-40B4-BE49-F238E27FC236}">
                  <a16:creationId xmlns:a16="http://schemas.microsoft.com/office/drawing/2014/main" id="{863166F1-A34F-4F40-AA56-E957413D5630}"/>
                </a:ext>
              </a:extLst>
            </p:cNvPr>
            <p:cNvSpPr/>
            <p:nvPr/>
          </p:nvSpPr>
          <p:spPr>
            <a:xfrm>
              <a:off x="1173586" y="7092040"/>
              <a:ext cx="5586443" cy="2447063"/>
            </a:xfrm>
            <a:prstGeom prst="ellipse">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1332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3789263" y="4014774"/>
            <a:ext cx="10709473" cy="225904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000000"/>
              </a:buClr>
              <a:buSzPts val="8800"/>
              <a:buFont typeface="Arial"/>
              <a:buNone/>
              <a:tabLst/>
              <a:defRPr/>
            </a:pPr>
            <a:r>
              <a:rPr kumimoji="0" lang="en-GB" sz="8800" b="1" i="0" u="none" strike="noStrike" kern="0" cap="none" spc="0" normalizeH="0" baseline="0" noProof="0" dirty="0">
                <a:ln>
                  <a:noFill/>
                </a:ln>
                <a:solidFill>
                  <a:srgbClr val="F5333F"/>
                </a:solidFill>
                <a:effectLst/>
                <a:uLnTx/>
                <a:uFillTx/>
                <a:latin typeface="Montserrat"/>
                <a:ea typeface="Montserrat"/>
                <a:cs typeface="Montserrat"/>
                <a:sym typeface="Montserrat"/>
              </a:rPr>
              <a:t>Examples of CEA in Action</a:t>
            </a:r>
            <a:endParaRPr kumimoji="0" sz="8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extLst>
      <p:ext uri="{BB962C8B-B14F-4D97-AF65-F5344CB8AC3E}">
        <p14:creationId xmlns:p14="http://schemas.microsoft.com/office/powerpoint/2010/main" val="29506179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82490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Transparency prevents corruption in Malawi</a:t>
            </a:r>
            <a:endParaRPr kumimoji="0"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Malawi Red Cross trained volunteers to communicate clearly what aid items people would receive and how to complain to stop corruption by community leaders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They used house visits, community meetings, telephone hotline, helpdesks and suggestion boxes</a:t>
            </a:r>
          </a:p>
          <a:p>
            <a:pPr marL="0" marR="0" lvl="0" indent="0" algn="l" defTabSz="914400" rtl="0" eaLnBrk="1" fontAlgn="auto" latinLnBrk="0" hangingPunct="1">
              <a:lnSpc>
                <a:spcPts val="3080"/>
              </a:lnSpc>
              <a:spcBef>
                <a:spcPts val="0"/>
              </a:spcBef>
              <a:spcAft>
                <a:spcPts val="0"/>
              </a:spcAft>
              <a:buClr>
                <a:srgbClr val="FF0000"/>
              </a:buClr>
              <a:buSzPts val="2200"/>
              <a:buFont typeface="Arial"/>
              <a:buNone/>
              <a:tabLst/>
              <a:defRPr/>
            </a:pPr>
            <a:endParaRPr kumimoji="0" lang="en-GB" sz="24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rtl="0" eaLnBrk="1" fontAlgn="auto" latinLnBrk="0" hangingPunct="1">
              <a:lnSpc>
                <a:spcPts val="3080"/>
              </a:lnSpc>
              <a:spcBef>
                <a:spcPts val="1200"/>
              </a:spcBef>
              <a:spcAft>
                <a:spcPts val="0"/>
              </a:spcAft>
              <a:buClr>
                <a:srgbClr val="FF0000"/>
              </a:buClr>
              <a:buSzPts val="22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Using social media to communicate about vaccines in Bangladesh</a:t>
            </a:r>
            <a:endParaRPr kumimoji="0" lang="en-GB"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Bangladesh Red Crescent used Facebook to share trusted information about COVID-19 vaccines with it’s 87,000+ followers </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Posts included images, live sessions with experts, animations and videos to answer vaccine questions and encourage uptake </a:t>
            </a:r>
          </a:p>
        </p:txBody>
      </p:sp>
      <p:sp>
        <p:nvSpPr>
          <p:cNvPr id="575" name="Google Shape;575;p11"/>
          <p:cNvSpPr txBox="1"/>
          <p:nvPr/>
        </p:nvSpPr>
        <p:spPr>
          <a:xfrm>
            <a:off x="443441" y="770479"/>
            <a:ext cx="7418310"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Communication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marL="0" marR="0" lvl="0" indent="0" algn="l" defTabSz="914309"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Participation</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
        <p:nvSpPr>
          <p:cNvPr id="559" name="Google Shape;559;p9"/>
          <p:cNvSpPr txBox="1"/>
          <p:nvPr/>
        </p:nvSpPr>
        <p:spPr>
          <a:xfrm>
            <a:off x="9144000" y="2575007"/>
            <a:ext cx="8570912" cy="7376324"/>
          </a:xfrm>
          <a:prstGeom prst="rect">
            <a:avLst/>
          </a:prstGeom>
          <a:noFill/>
          <a:ln>
            <a:noFill/>
          </a:ln>
        </p:spPr>
        <p:txBody>
          <a:bodyPr spcFirstLastPara="1" wrap="square" lIns="91412" tIns="45693" rIns="91412" bIns="45693"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Community advisory committees in Turkey</a:t>
            </a:r>
            <a:endParaRPr kumimoji="0" lang="en-GB"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Turkish Red Crescent establishes Advisory Committees to oversee their community centres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Members include the local community, migrants, TRCS staff, local authorities and other vulnerable groups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Meet monthly to discuss needs and how to improve services at the community centres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Community-based Action Teams (CBATs) lead COVID-19 response in Indonesia </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Indonesian Red Cross provided community groups with cash grants to implement their own COVID-19 activities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CBATs trained on COVID-19 and community engagement and decided how to use funding to meet the most important needs in their community  i.e., handwashing points, masks, contact tracing etc</a:t>
            </a: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cstate="screen">
            <a:extLst>
              <a:ext uri="{28A0092B-C50C-407E-A947-70E740481C1C}">
                <a14:useLocalDpi xmlns:a14="http://schemas.microsoft.com/office/drawing/2010/main"/>
              </a:ext>
            </a:extLst>
          </a:blip>
          <a:srcRect/>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73840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to manage cash feedback in Lebanon</a:t>
            </a:r>
            <a:endParaRPr kumimoji="0" sz="26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Lebanese Red Cross (LRC) set up a feedback hotline to answer questions about a cash programme</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Two operators with mobile phones in the disaster management team responded to queries about eligibility, lost cash cards, challenges with pins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was expanded by PMER team to cover more LRC programmes and responses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24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WhatsApp in Peru to respond to COVID-19 feedback</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Peru Red Cross used a WhatsApp business line to answer Venezuelan migrant questions about the pandemic and respond to requests for help</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Operators equipped with FAQ and key messages to answer questions and respond to misinformation</a:t>
            </a:r>
          </a:p>
        </p:txBody>
      </p:sp>
      <p:sp>
        <p:nvSpPr>
          <p:cNvPr id="567" name="Google Shape;567;p10"/>
          <p:cNvSpPr txBox="1"/>
          <p:nvPr/>
        </p:nvSpPr>
        <p:spPr>
          <a:xfrm>
            <a:off x="439270" y="694712"/>
            <a:ext cx="7664824"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Feedback mechanisms</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Why is CEA important in emergency operations?</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355" name="Google Shape;355;p13"/>
          <p:cNvSpPr txBox="1"/>
          <p:nvPr/>
        </p:nvSpPr>
        <p:spPr>
          <a:xfrm>
            <a:off x="512007" y="505520"/>
            <a:ext cx="8185100" cy="18650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GB" sz="4800" b="1" dirty="0">
                <a:solidFill>
                  <a:schemeClr val="dk2"/>
                </a:solidFill>
                <a:latin typeface="Montserrat"/>
                <a:ea typeface="Montserrat"/>
                <a:cs typeface="Montserrat"/>
                <a:sym typeface="Montserrat"/>
              </a:rPr>
              <a:t>How can CEA support operations?</a:t>
            </a:r>
            <a:endParaRPr dirty="0"/>
          </a:p>
          <a:p>
            <a:pPr marL="0" marR="0" lvl="0" indent="0" algn="l" rtl="0">
              <a:lnSpc>
                <a:spcPct val="80000"/>
              </a:lnSpc>
              <a:spcBef>
                <a:spcPts val="0"/>
              </a:spcBef>
              <a:spcAft>
                <a:spcPts val="0"/>
              </a:spcAft>
              <a:buNone/>
            </a:pPr>
            <a:r>
              <a:rPr lang="en-GB" sz="4800" dirty="0">
                <a:solidFill>
                  <a:schemeClr val="accent3"/>
                </a:solidFill>
                <a:latin typeface="Montserrat"/>
                <a:ea typeface="Montserrat"/>
                <a:cs typeface="Montserrat"/>
                <a:sym typeface="Montserrat"/>
              </a:rPr>
              <a:t>Discuss…</a:t>
            </a:r>
            <a:endParaRPr sz="4800" dirty="0">
              <a:solidFill>
                <a:schemeClr val="dk2"/>
              </a:solidFill>
              <a:latin typeface="Montserrat"/>
              <a:ea typeface="Montserrat"/>
              <a:cs typeface="Montserrat"/>
              <a:sym typeface="Montserrat"/>
            </a:endParaRPr>
          </a:p>
        </p:txBody>
      </p:sp>
      <p:sp>
        <p:nvSpPr>
          <p:cNvPr id="356" name="Google Shape;356;p13"/>
          <p:cNvSpPr txBox="1"/>
          <p:nvPr/>
        </p:nvSpPr>
        <p:spPr>
          <a:xfrm>
            <a:off x="512007" y="2876126"/>
            <a:ext cx="7624603" cy="6771044"/>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Do no harm</a:t>
            </a:r>
            <a:endParaRPr sz="2400" dirty="0">
              <a:solidFill>
                <a:schemeClr val="lt1"/>
              </a:solidFill>
              <a:latin typeface="Open Sans"/>
              <a:ea typeface="Open Sans"/>
              <a:cs typeface="Open Sans"/>
              <a:sym typeface="Open Sans"/>
            </a:endParaRP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Protect staff and volunteer safety</a:t>
            </a: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Save time and resources</a:t>
            </a: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Support the response to achieve its aims </a:t>
            </a:r>
          </a:p>
          <a:p>
            <a:pPr marL="457200" indent="-45720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Support community resilience </a:t>
            </a:r>
          </a:p>
          <a:p>
            <a:pPr marL="457200" indent="-45720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Access local capacity and knowledge</a:t>
            </a:r>
          </a:p>
          <a:p>
            <a:pPr marL="457200" indent="-45720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Improve trust, access and acceptance </a:t>
            </a: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To uphold our own commitments</a:t>
            </a:r>
            <a:endParaRPr sz="2400" dirty="0">
              <a:solidFill>
                <a:schemeClr val="lt1"/>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14"/>
          <p:cNvSpPr txBox="1"/>
          <p:nvPr/>
        </p:nvSpPr>
        <p:spPr>
          <a:xfrm>
            <a:off x="492735" y="899885"/>
            <a:ext cx="8346465" cy="1274155"/>
          </a:xfrm>
          <a:prstGeom prst="rect">
            <a:avLst/>
          </a:prstGeom>
          <a:noFill/>
          <a:ln>
            <a:noFill/>
          </a:ln>
        </p:spPr>
        <p:txBody>
          <a:bodyPr spcFirstLastPara="1" wrap="square" lIns="91425" tIns="45700" rIns="91425" bIns="45700" anchor="t" anchorCtr="0">
            <a:spAutoFit/>
          </a:bodyPr>
          <a:lstStyle/>
          <a:p>
            <a:pPr marL="0" marR="0" lvl="0" indent="0" algn="l" defTabSz="914400" rtl="0" eaLnBrk="0" fontAlgn="base" latinLnBrk="0" hangingPunct="0">
              <a:lnSpc>
                <a:spcPct val="80000"/>
              </a:lnSpc>
              <a:spcBef>
                <a:spcPts val="0"/>
              </a:spcBef>
              <a:spcAft>
                <a:spcPts val="0"/>
              </a:spcAft>
              <a:buClrTx/>
              <a:buSzTx/>
              <a:buFontTx/>
              <a:buNone/>
              <a:tabLst/>
              <a:defRPr/>
            </a:pPr>
            <a:r>
              <a:rPr kumimoji="0" lang="en-GB" sz="4800" b="1" i="0" u="none" strike="noStrike" kern="1200" cap="none" spc="0" normalizeH="0" baseline="0" noProof="0" dirty="0">
                <a:ln>
                  <a:noFill/>
                </a:ln>
                <a:solidFill>
                  <a:srgbClr val="33394B"/>
                </a:solidFill>
                <a:effectLst/>
                <a:uLnTx/>
                <a:uFillTx/>
                <a:latin typeface="Montserrat"/>
                <a:ea typeface="Montserrat"/>
                <a:cs typeface="Montserrat"/>
                <a:sym typeface="Montserrat"/>
              </a:rPr>
              <a:t>What are our commitments?</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363" name="Google Shape;363;p14"/>
          <p:cNvSpPr txBox="1"/>
          <p:nvPr/>
        </p:nvSpPr>
        <p:spPr>
          <a:xfrm>
            <a:off x="492735" y="2648396"/>
            <a:ext cx="7844441" cy="6740307"/>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0" fontAlgn="base" latinLnBrk="0" hangingPunct="0">
              <a:lnSpc>
                <a:spcPct val="100000"/>
              </a:lnSpc>
              <a:spcBef>
                <a:spcPts val="0"/>
              </a:spcBef>
              <a:spcAft>
                <a:spcPts val="0"/>
              </a:spcAft>
              <a:buClr>
                <a:srgbClr val="FF0000"/>
              </a:buClr>
              <a:buSzPts val="2400"/>
              <a:buFont typeface="Arial"/>
              <a:buChar char="•"/>
              <a:tabLst/>
              <a:defRPr/>
            </a:pPr>
            <a:r>
              <a:rPr kumimoji="0" lang="en-GB" sz="2400" b="1" i="0" u="none" strike="noStrike" kern="1200" cap="none" spc="0" normalizeH="0" baseline="0" noProof="0" dirty="0">
                <a:ln>
                  <a:noFill/>
                </a:ln>
                <a:solidFill>
                  <a:srgbClr val="F5333F"/>
                </a:solidFill>
                <a:effectLst/>
                <a:uLnTx/>
                <a:uFillTx/>
                <a:latin typeface="Open Sans"/>
                <a:ea typeface="Open Sans"/>
                <a:cs typeface="Open Sans"/>
                <a:sym typeface="Open Sans"/>
              </a:rPr>
              <a:t>Movement Code of Conduct in Disaster Relief </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3600"/>
              </a:spcBef>
              <a:spcAft>
                <a:spcPts val="0"/>
              </a:spcAft>
              <a:buClr>
                <a:srgbClr val="FF0000"/>
              </a:buClr>
              <a:buSzPts val="2400"/>
              <a:buFont typeface="Arial"/>
              <a:buChar char="•"/>
              <a:tabLst/>
              <a:defRPr/>
            </a:pPr>
            <a:r>
              <a:rPr kumimoji="0" lang="en-GB" sz="2400" b="1" i="0" u="none" strike="noStrike" kern="1200" cap="none" spc="0" normalizeH="0" baseline="0" noProof="0" dirty="0">
                <a:ln>
                  <a:noFill/>
                </a:ln>
                <a:solidFill>
                  <a:srgbClr val="F5333F"/>
                </a:solidFill>
                <a:effectLst/>
                <a:uLnTx/>
                <a:uFillTx/>
                <a:latin typeface="Open Sans"/>
                <a:ea typeface="Open Sans"/>
                <a:cs typeface="Open Sans"/>
                <a:sym typeface="Open Sans"/>
              </a:rPr>
              <a:t>Principles and Rules for Red Cross Red Crescent Humanitarian Assistance </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3600"/>
              </a:spcBef>
              <a:spcAft>
                <a:spcPts val="0"/>
              </a:spcAft>
              <a:buClr>
                <a:srgbClr val="FF0000"/>
              </a:buClr>
              <a:buSzPts val="2400"/>
              <a:buFont typeface="Arial"/>
              <a:buChar char="•"/>
              <a:tabLst/>
              <a:defRPr/>
            </a:pPr>
            <a:r>
              <a:rPr kumimoji="0" lang="en-GB" sz="2400" b="1" i="0" u="none" strike="noStrike" kern="1200" cap="none" spc="0" normalizeH="0" baseline="0" noProof="0" dirty="0">
                <a:ln>
                  <a:noFill/>
                </a:ln>
                <a:solidFill>
                  <a:srgbClr val="F5333F"/>
                </a:solidFill>
                <a:effectLst/>
                <a:uLnTx/>
                <a:uFillTx/>
                <a:latin typeface="Open Sans"/>
                <a:ea typeface="Open Sans"/>
                <a:cs typeface="Open Sans"/>
                <a:sym typeface="Open Sans"/>
              </a:rPr>
              <a:t>Movement-wide Commitments for Community Engagement and Accountability </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1144817" marR="0" lvl="1" indent="-457200" algn="l" defTabSz="914400" rtl="0" eaLnBrk="0" fontAlgn="base" latinLnBrk="0" hangingPunct="0">
              <a:lnSpc>
                <a:spcPct val="100000"/>
              </a:lnSpc>
              <a:spcBef>
                <a:spcPts val="1800"/>
              </a:spcBef>
              <a:spcAft>
                <a:spcPts val="0"/>
              </a:spcAft>
              <a:buClr>
                <a:srgbClr val="FF0000"/>
              </a:buClr>
              <a:buSzPts val="2400"/>
              <a:buFont typeface="Arial"/>
              <a:buChar char="•"/>
              <a:tabLst/>
              <a:defRPr/>
            </a:pPr>
            <a:r>
              <a:rPr kumimoji="0" lang="en-GB" sz="2400" b="0" i="0" u="none" strike="noStrike" kern="1200" cap="none" spc="0" normalizeH="0" baseline="0" noProof="0" dirty="0">
                <a:ln>
                  <a:noFill/>
                </a:ln>
                <a:solidFill>
                  <a:srgbClr val="3F3F3F"/>
                </a:solidFill>
                <a:effectLst/>
                <a:uLnTx/>
                <a:uFillTx/>
                <a:latin typeface="Open Sans"/>
                <a:ea typeface="Open Sans"/>
                <a:cs typeface="Open Sans"/>
                <a:sym typeface="Open Sans"/>
              </a:rPr>
              <a:t>Adopted at the 2019 Council of Delegates</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1144817" marR="0" lvl="1" indent="-457200" algn="l" defTabSz="914400" rtl="0" eaLnBrk="0" fontAlgn="base" latinLnBrk="0" hangingPunct="0">
              <a:lnSpc>
                <a:spcPct val="100000"/>
              </a:lnSpc>
              <a:spcBef>
                <a:spcPts val="1800"/>
              </a:spcBef>
              <a:spcAft>
                <a:spcPts val="0"/>
              </a:spcAft>
              <a:buClr>
                <a:srgbClr val="FF0000"/>
              </a:buClr>
              <a:buSzPts val="2400"/>
              <a:buFont typeface="Arial"/>
              <a:buChar char="•"/>
              <a:tabLst/>
              <a:defRPr/>
            </a:pPr>
            <a:r>
              <a:rPr kumimoji="0" lang="en-GB" sz="2400" b="0" i="0" u="none" strike="noStrike" kern="1200" cap="none" spc="0" normalizeH="0" baseline="0" noProof="0" dirty="0">
                <a:ln>
                  <a:noFill/>
                </a:ln>
                <a:solidFill>
                  <a:srgbClr val="3F3F3F"/>
                </a:solidFill>
                <a:effectLst/>
                <a:uLnTx/>
                <a:uFillTx/>
                <a:latin typeface="Open Sans"/>
                <a:ea typeface="Open Sans"/>
                <a:cs typeface="Open Sans"/>
                <a:sym typeface="Open Sans"/>
              </a:rPr>
              <a:t>Seven overarching, strategic commitments to be more accountable to those we serve</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1144817" marR="0" lvl="1" indent="-457200" algn="l" defTabSz="914400" rtl="0" eaLnBrk="0" fontAlgn="base" latinLnBrk="0" hangingPunct="0">
              <a:lnSpc>
                <a:spcPct val="100000"/>
              </a:lnSpc>
              <a:spcBef>
                <a:spcPts val="1800"/>
              </a:spcBef>
              <a:spcAft>
                <a:spcPts val="0"/>
              </a:spcAft>
              <a:buClr>
                <a:srgbClr val="FF0000"/>
              </a:buClr>
              <a:buSzPts val="2400"/>
              <a:buFont typeface="Arial"/>
              <a:buChar char="•"/>
              <a:tabLst/>
              <a:defRPr/>
            </a:pPr>
            <a:r>
              <a:rPr kumimoji="0" lang="en-GB" sz="2400" b="0" i="0" u="none" strike="noStrike" kern="1200" cap="none" spc="0" normalizeH="0" baseline="0" noProof="0" dirty="0">
                <a:ln>
                  <a:noFill/>
                </a:ln>
                <a:solidFill>
                  <a:srgbClr val="3F3F3F"/>
                </a:solidFill>
                <a:effectLst/>
                <a:uLnTx/>
                <a:uFillTx/>
                <a:latin typeface="Open Sans"/>
                <a:ea typeface="Open Sans"/>
                <a:cs typeface="Open Sans"/>
                <a:sym typeface="Open Sans"/>
              </a:rPr>
              <a:t>All members of the Movement – every National Society, ICRC Delegation and IFRC office – is responsible for upholding these commitments</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1144817" marR="0" lvl="1" indent="-457200" algn="l" defTabSz="914400" rtl="0" eaLnBrk="0" fontAlgn="base" latinLnBrk="0" hangingPunct="0">
              <a:lnSpc>
                <a:spcPct val="100000"/>
              </a:lnSpc>
              <a:spcBef>
                <a:spcPts val="1800"/>
              </a:spcBef>
              <a:spcAft>
                <a:spcPts val="0"/>
              </a:spcAft>
              <a:buClr>
                <a:srgbClr val="FF0000"/>
              </a:buClr>
              <a:buSzPts val="2400"/>
              <a:buFont typeface="Arial"/>
              <a:buChar char="•"/>
              <a:tabLst/>
              <a:defRPr/>
            </a:pPr>
            <a:r>
              <a:rPr kumimoji="0" lang="en-GB" sz="2400" b="0" i="0" u="none" strike="noStrike" kern="1200" cap="none" spc="0" normalizeH="0" baseline="0" noProof="0" dirty="0">
                <a:ln>
                  <a:noFill/>
                </a:ln>
                <a:solidFill>
                  <a:srgbClr val="3F3F3F"/>
                </a:solidFill>
                <a:effectLst/>
                <a:uLnTx/>
                <a:uFillTx/>
                <a:latin typeface="Open Sans"/>
                <a:ea typeface="Open Sans"/>
                <a:cs typeface="Open Sans"/>
                <a:sym typeface="Open Sans"/>
              </a:rPr>
              <a:t>Applicable to all staff and volunteers </a:t>
            </a:r>
            <a:endParaRPr kumimoji="0"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pic>
        <p:nvPicPr>
          <p:cNvPr id="364" name="Google Shape;364;p14"/>
          <p:cNvPicPr preferRelativeResize="0"/>
          <p:nvPr/>
        </p:nvPicPr>
        <p:blipFill rotWithShape="1">
          <a:blip r:embed="rId3" cstate="screen">
            <a:alphaModFix/>
            <a:extLst>
              <a:ext uri="{28A0092B-C50C-407E-A947-70E740481C1C}">
                <a14:useLocalDpi xmlns:a14="http://schemas.microsoft.com/office/drawing/2010/main"/>
              </a:ext>
            </a:extLst>
          </a:blip>
          <a:srcRect l="8377" r="5565" b="36795"/>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365" name="Google Shape;365;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366" name="Google Shape;366;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0461D6-1F20-724D-8E29-9BEC254A5D90}"/>
              </a:ext>
            </a:extLst>
          </p:cNvPr>
          <p:cNvSpPr txBox="1"/>
          <p:nvPr/>
        </p:nvSpPr>
        <p:spPr>
          <a:xfrm>
            <a:off x="383720" y="445368"/>
            <a:ext cx="13694230" cy="1759841"/>
          </a:xfrm>
          <a:prstGeom prst="rect">
            <a:avLst/>
          </a:prstGeom>
          <a:noFill/>
        </p:spPr>
        <p:txBody>
          <a:bodyPr wrap="square" rtlCol="0">
            <a:spAutoFit/>
          </a:bodyPr>
          <a:lstStyle/>
          <a:p>
            <a:pPr marL="0" marR="0" lvl="0" indent="0" algn="l" defTabSz="914400" rtl="0" eaLnBrk="0" fontAlgn="base" latinLnBrk="0" hangingPunct="0">
              <a:lnSpc>
                <a:spcPct val="8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What helps or blocks community engagement in emergency operations? </a:t>
            </a:r>
          </a:p>
          <a:p>
            <a:pPr marL="0" marR="0" lvl="0" indent="0" algn="l" defTabSz="914400" rtl="0" eaLnBrk="0" fontAlgn="base" latinLnBrk="0" hangingPunct="0">
              <a:lnSpc>
                <a:spcPct val="80000"/>
              </a:lnSpc>
              <a:spcBef>
                <a:spcPct val="0"/>
              </a:spcBef>
              <a:spcAft>
                <a:spcPts val="300"/>
              </a:spcAft>
              <a:buClrTx/>
              <a:buSzTx/>
              <a:buFontTx/>
              <a:buNone/>
              <a:tabLst/>
              <a:defRPr/>
            </a:pPr>
            <a:r>
              <a:rPr kumimoji="0" lang="en-US" sz="4400" b="0"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Discuss…</a:t>
            </a:r>
            <a:endParaRPr kumimoji="0" lang="en-US" sz="3600" b="0"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cxnSp>
        <p:nvCxnSpPr>
          <p:cNvPr id="5" name="Straight Connector 4">
            <a:extLst>
              <a:ext uri="{FF2B5EF4-FFF2-40B4-BE49-F238E27FC236}">
                <a16:creationId xmlns:a16="http://schemas.microsoft.com/office/drawing/2014/main" id="{738FBE0F-0C1E-544A-A9DF-EC8A782AD84A}"/>
              </a:ext>
            </a:extLst>
          </p:cNvPr>
          <p:cNvCxnSpPr/>
          <p:nvPr/>
        </p:nvCxnSpPr>
        <p:spPr>
          <a:xfrm>
            <a:off x="8553450" y="2372376"/>
            <a:ext cx="0" cy="7133574"/>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022AD20-E321-CF4E-B822-D82E188E1A8F}"/>
              </a:ext>
            </a:extLst>
          </p:cNvPr>
          <p:cNvSpPr txBox="1"/>
          <p:nvPr/>
        </p:nvSpPr>
        <p:spPr>
          <a:xfrm>
            <a:off x="3219450" y="2372376"/>
            <a:ext cx="4629150" cy="523220"/>
          </a:xfrm>
          <a:prstGeom prst="rect">
            <a:avLst/>
          </a:prstGeom>
          <a:noFill/>
        </p:spPr>
        <p:txBody>
          <a:bodyPr wrap="square" rtlCol="0">
            <a:spAutoFit/>
          </a:bodyPr>
          <a:lstStyle/>
          <a:p>
            <a:r>
              <a:rPr lang="en-GB" sz="2800" b="1">
                <a:latin typeface="Open Sans" panose="020B0606030504020204" pitchFamily="34" charset="0"/>
                <a:ea typeface="Open Sans" panose="020B0606030504020204" pitchFamily="34" charset="0"/>
                <a:cs typeface="Open Sans" panose="020B0606030504020204" pitchFamily="34" charset="0"/>
              </a:rPr>
              <a:t>Helps CEA</a:t>
            </a:r>
          </a:p>
        </p:txBody>
      </p:sp>
      <p:sp>
        <p:nvSpPr>
          <p:cNvPr id="7" name="TextBox 6">
            <a:extLst>
              <a:ext uri="{FF2B5EF4-FFF2-40B4-BE49-F238E27FC236}">
                <a16:creationId xmlns:a16="http://schemas.microsoft.com/office/drawing/2014/main" id="{FB652561-B03A-384B-927C-A3B9BAC7C54E}"/>
              </a:ext>
            </a:extLst>
          </p:cNvPr>
          <p:cNvSpPr txBox="1"/>
          <p:nvPr/>
        </p:nvSpPr>
        <p:spPr>
          <a:xfrm>
            <a:off x="11763375" y="2372376"/>
            <a:ext cx="4629150" cy="523220"/>
          </a:xfrm>
          <a:prstGeom prst="rect">
            <a:avLst/>
          </a:prstGeom>
          <a:noFill/>
        </p:spPr>
        <p:txBody>
          <a:bodyPr wrap="square" rtlCol="0">
            <a:spAutoFit/>
          </a:bodyPr>
          <a:lstStyle/>
          <a:p>
            <a:r>
              <a:rPr lang="en-GB" sz="2800" b="1">
                <a:latin typeface="Open Sans" panose="020B0606030504020204" pitchFamily="34" charset="0"/>
                <a:ea typeface="Open Sans" panose="020B0606030504020204" pitchFamily="34" charset="0"/>
                <a:cs typeface="Open Sans" panose="020B0606030504020204" pitchFamily="34" charset="0"/>
              </a:rPr>
              <a:t>Blocks CEA</a:t>
            </a:r>
          </a:p>
        </p:txBody>
      </p:sp>
      <p:graphicFrame>
        <p:nvGraphicFramePr>
          <p:cNvPr id="2" name="Diagram 1">
            <a:extLst>
              <a:ext uri="{FF2B5EF4-FFF2-40B4-BE49-F238E27FC236}">
                <a16:creationId xmlns:a16="http://schemas.microsoft.com/office/drawing/2014/main" id="{8882E791-9CD4-D74E-B0DB-4432D8CA875C}"/>
              </a:ext>
            </a:extLst>
          </p:cNvPr>
          <p:cNvGraphicFramePr/>
          <p:nvPr>
            <p:extLst>
              <p:ext uri="{D42A27DB-BD31-4B8C-83A1-F6EECF244321}">
                <p14:modId xmlns:p14="http://schemas.microsoft.com/office/powerpoint/2010/main" val="2604843572"/>
              </p:ext>
            </p:extLst>
          </p:nvPr>
        </p:nvGraphicFramePr>
        <p:xfrm>
          <a:off x="-625929" y="2042707"/>
          <a:ext cx="18092057" cy="7792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428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F563FB48-7D20-7248-B66E-F30E8F85D1E5}"/>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graphicEl>
                                              <a:dgm id="{2B122B40-AAD5-6045-B454-C114E497FAB8}"/>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graphicEl>
                                              <a:dgm id="{0BE87E42-31AB-434F-B0A9-DD9BDCFDCCDE}"/>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graphicEl>
                                              <a:dgm id="{345D5E4C-ABEF-9049-8D6D-0735E0E8AA20}"/>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graphicEl>
                                              <a:dgm id="{05DD6391-78CD-3648-86AF-50E8F1CC4AB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graphicEl>
                                              <a:dgm id="{673C8077-402B-8442-81C0-8EDBCB81319E}"/>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6868567" y="3591899"/>
            <a:ext cx="8014541" cy="32932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600" b="1">
                <a:solidFill>
                  <a:srgbClr val="F5333F"/>
                </a:solidFill>
                <a:latin typeface="Montserrat"/>
                <a:ea typeface="Montserrat"/>
                <a:cs typeface="Montserrat"/>
                <a:sym typeface="Montserrat"/>
              </a:rPr>
              <a:t>EXPECTATIONS</a:t>
            </a:r>
            <a:endParaRPr sz="2800">
              <a:solidFill>
                <a:schemeClr val="dk1"/>
              </a:solidFill>
              <a:latin typeface="Montserrat"/>
              <a:ea typeface="Montserrat"/>
              <a:cs typeface="Montserrat"/>
              <a:sym typeface="Montserrat"/>
            </a:endParaRPr>
          </a:p>
          <a:p>
            <a:pPr marL="0" marR="0" lvl="0" indent="0" algn="ctr" rtl="0">
              <a:spcBef>
                <a:spcPts val="1200"/>
              </a:spcBef>
              <a:spcAft>
                <a:spcPts val="0"/>
              </a:spcAft>
              <a:buNone/>
            </a:pPr>
            <a:r>
              <a:rPr lang="en-GB" sz="6600" b="1">
                <a:solidFill>
                  <a:srgbClr val="242D38"/>
                </a:solidFill>
                <a:latin typeface="Montserrat"/>
                <a:ea typeface="Montserrat"/>
                <a:cs typeface="Montserrat"/>
                <a:sym typeface="Montserrat"/>
              </a:rPr>
              <a:t>What do you want to learn?</a:t>
            </a:r>
            <a:endParaRPr/>
          </a:p>
        </p:txBody>
      </p:sp>
      <p:grpSp>
        <p:nvGrpSpPr>
          <p:cNvPr id="244" name="Google Shape;244;p2"/>
          <p:cNvGrpSpPr/>
          <p:nvPr/>
        </p:nvGrpSpPr>
        <p:grpSpPr>
          <a:xfrm>
            <a:off x="1764148" y="3089439"/>
            <a:ext cx="4109710" cy="4109710"/>
            <a:chOff x="1237206" y="3045552"/>
            <a:chExt cx="3001108" cy="3001108"/>
          </a:xfrm>
        </p:grpSpPr>
        <p:grpSp>
          <p:nvGrpSpPr>
            <p:cNvPr id="245" name="Google Shape;245;p2"/>
            <p:cNvGrpSpPr/>
            <p:nvPr/>
          </p:nvGrpSpPr>
          <p:grpSpPr>
            <a:xfrm>
              <a:off x="1237206" y="3045552"/>
              <a:ext cx="3001108" cy="3001108"/>
              <a:chOff x="1237206" y="3045552"/>
              <a:chExt cx="3001108" cy="3001108"/>
            </a:xfrm>
          </p:grpSpPr>
          <p:sp>
            <p:nvSpPr>
              <p:cNvPr id="246" name="Google Shape;246;p2"/>
              <p:cNvSpPr/>
              <p:nvPr/>
            </p:nvSpPr>
            <p:spPr>
              <a:xfrm>
                <a:off x="1237206" y="304555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7" name="Google Shape;247;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96812" y="3658880"/>
                <a:ext cx="1798937" cy="1912045"/>
              </a:xfrm>
              <a:prstGeom prst="rect">
                <a:avLst/>
              </a:prstGeom>
              <a:noFill/>
              <a:ln>
                <a:noFill/>
              </a:ln>
            </p:spPr>
          </p:pic>
        </p:grpSp>
        <p:sp>
          <p:nvSpPr>
            <p:cNvPr id="248" name="Google Shape;248;p2"/>
            <p:cNvSpPr/>
            <p:nvPr/>
          </p:nvSpPr>
          <p:spPr>
            <a:xfrm>
              <a:off x="3425125" y="3497689"/>
              <a:ext cx="340963" cy="314894"/>
            </a:xfrm>
            <a:prstGeom prst="ellipse">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79329" y="3469320"/>
            <a:ext cx="14729345" cy="3350084"/>
          </a:xfrm>
          <a:prstGeom prst="rect">
            <a:avLst/>
          </a:prstGeom>
          <a:noFill/>
        </p:spPr>
        <p:txBody>
          <a:bodyPr wrap="square" rtlCol="0">
            <a:spAutoFit/>
          </a:bodyPr>
          <a:lstStyle/>
          <a:p>
            <a:pPr marL="0" marR="0" lvl="0" indent="0" algn="ctr" defTabSz="914309" rtl="0" eaLnBrk="0" fontAlgn="base" latinLnBrk="0" hangingPunct="0">
              <a:lnSpc>
                <a:spcPct val="80000"/>
              </a:lnSpc>
              <a:spcBef>
                <a:spcPct val="0"/>
              </a:spcBef>
              <a:spcAft>
                <a:spcPct val="0"/>
              </a:spcAft>
              <a:buClrTx/>
              <a:buSzTx/>
              <a:buFontTx/>
              <a:buNone/>
              <a:tabLst/>
              <a:defRPr/>
            </a:pPr>
            <a:r>
              <a:rPr kumimoji="0" lang="en-US" sz="8799"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Risk Communication and Community Engagement (RCCE)</a:t>
            </a:r>
          </a:p>
        </p:txBody>
      </p:sp>
    </p:spTree>
    <p:extLst>
      <p:ext uri="{BB962C8B-B14F-4D97-AF65-F5344CB8AC3E}">
        <p14:creationId xmlns:p14="http://schemas.microsoft.com/office/powerpoint/2010/main" val="3414880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26D735-235D-2348-A8B8-06F0C2486E03}"/>
              </a:ext>
            </a:extLst>
          </p:cNvPr>
          <p:cNvSpPr txBox="1"/>
          <p:nvPr/>
        </p:nvSpPr>
        <p:spPr>
          <a:xfrm>
            <a:off x="368967" y="342247"/>
            <a:ext cx="9635382" cy="2339423"/>
          </a:xfrm>
          <a:prstGeom prst="rect">
            <a:avLst/>
          </a:prstGeom>
          <a:noFill/>
        </p:spPr>
        <p:txBody>
          <a:bodyPr wrap="square" rtlCol="0">
            <a:spAutoFit/>
          </a:bodyPr>
          <a:lstStyle/>
          <a:p>
            <a:pPr marL="0" marR="0" lvl="0" indent="0" algn="l" defTabSz="914400" rtl="0" eaLnBrk="0" fontAlgn="base" latinLnBrk="0" hangingPunct="0">
              <a:lnSpc>
                <a:spcPts val="428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Why is community engagement important in epidemics?</a:t>
            </a:r>
          </a:p>
          <a:p>
            <a:pPr marL="0" marR="0" lvl="0" indent="0" algn="l" defTabSz="914400" rtl="0" eaLnBrk="0" fontAlgn="base" latinLnBrk="0" hangingPunct="0">
              <a:lnSpc>
                <a:spcPts val="4280"/>
              </a:lnSpc>
              <a:spcBef>
                <a:spcPct val="0"/>
              </a:spcBef>
              <a:spcAft>
                <a:spcPts val="300"/>
              </a:spcAft>
              <a:buClrTx/>
              <a:buSzTx/>
              <a:buFontTx/>
              <a:buNone/>
              <a:tabLst/>
              <a:defRPr/>
            </a:pPr>
            <a:r>
              <a:rPr lang="en-US" sz="4400" dirty="0">
                <a:solidFill>
                  <a:schemeClr val="accent3"/>
                </a:solidFill>
                <a:latin typeface="Montserrat" pitchFamily="2" charset="77"/>
                <a:ea typeface="Roboto Black" panose="02000000000000000000" pitchFamily="2" charset="0"/>
                <a:cs typeface="Open Sans Light" panose="020B0306030504020204" pitchFamily="34" charset="0"/>
              </a:rPr>
              <a:t>Discuss…</a:t>
            </a:r>
            <a:endParaRPr kumimoji="0" lang="ru-RU" sz="4400" i="0" u="none" strike="noStrike" kern="1200" cap="none" spc="0" normalizeH="0" baseline="0" noProof="0" dirty="0">
              <a:ln>
                <a:noFill/>
              </a:ln>
              <a:solidFill>
                <a:schemeClr val="accent3"/>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7F601C4C-530D-1444-AB8A-0FF028580514}"/>
              </a:ext>
            </a:extLst>
          </p:cNvPr>
          <p:cNvSpPr txBox="1"/>
          <p:nvPr/>
        </p:nvSpPr>
        <p:spPr>
          <a:xfrm>
            <a:off x="368967" y="2845036"/>
            <a:ext cx="9294986" cy="694036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Epidemics start and end in communities</a:t>
            </a:r>
            <a:endPar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It is the</a:t>
            </a:r>
            <a:r>
              <a:rPr kumimoji="0" lang="en-GB" sz="2200" b="0" i="0" u="none" strike="noStrike" kern="1200" cap="none" spc="0" normalizeH="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 actions of community members that will sustain, or end, an epidemic so they need to be active partners in the response</a:t>
            </a:r>
            <a:endPar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2"/>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is complex</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One-way messaging</a:t>
            </a:r>
            <a:r>
              <a:rPr kumimoji="0" lang="en-GB" sz="2200" b="0" i="0" u="none" strike="noStrike" kern="1200" cap="none" spc="0" normalizeH="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 and awareness raising is not enough </a:t>
            </a:r>
            <a:endPar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3"/>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The community knows best</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Communities know better than anyone how to encourage safer, healthier practices and what could prevent them</a:t>
            </a: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4"/>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Trust is a key ingredient</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If communities don’t trust us, they will not listen, contribute, or follow the actions needed to control an epidemic and may even react with hostility and violence</a:t>
            </a:r>
            <a:endPar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5"/>
              <a:tabLst/>
              <a:defRPr/>
            </a:pPr>
            <a:r>
              <a:rPr lang="en-GB" b="1" dirty="0">
                <a:solidFill>
                  <a:srgbClr val="3F3F3F"/>
                </a:solidFill>
              </a:rPr>
              <a:t>To build trust, w</a:t>
            </a: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 need to listen and act</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Feedback is crucial to understand community perceptions and adapt our response to stay relevant and effective</a:t>
            </a:r>
          </a:p>
        </p:txBody>
      </p:sp>
      <p:pic>
        <p:nvPicPr>
          <p:cNvPr id="7" name="Picture 6" descr="Two people standing next to a motorcycle&#10;&#10;Description automatically generated with medium confidence">
            <a:extLst>
              <a:ext uri="{FF2B5EF4-FFF2-40B4-BE49-F238E27FC236}">
                <a16:creationId xmlns:a16="http://schemas.microsoft.com/office/drawing/2014/main" id="{1CC490F8-97B9-134C-9742-EFB72909DC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004349" y="1588"/>
            <a:ext cx="8283651" cy="10287000"/>
          </a:xfrm>
          <a:prstGeom prst="rect">
            <a:avLst/>
          </a:prstGeom>
        </p:spPr>
      </p:pic>
    </p:spTree>
    <p:extLst>
      <p:ext uri="{BB962C8B-B14F-4D97-AF65-F5344CB8AC3E}">
        <p14:creationId xmlns:p14="http://schemas.microsoft.com/office/powerpoint/2010/main" val="400102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grpSp>
        <p:nvGrpSpPr>
          <p:cNvPr id="728" name="Google Shape;728;p8"/>
          <p:cNvGrpSpPr>
            <a:grpSpLocks noChangeAspect="1"/>
          </p:cNvGrpSpPr>
          <p:nvPr/>
        </p:nvGrpSpPr>
        <p:grpSpPr>
          <a:xfrm>
            <a:off x="854304" y="756432"/>
            <a:ext cx="16696965" cy="9532156"/>
            <a:chOff x="988367" y="204222"/>
            <a:chExt cx="16386503" cy="9872101"/>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cstate="screen">
              <a:clrChange>
                <a:clrFrom>
                  <a:srgbClr val="2D2A26"/>
                </a:clrFrom>
                <a:clrTo>
                  <a:srgbClr val="2D2A26">
                    <a:alpha val="0"/>
                  </a:srgbClr>
                </a:clrTo>
              </a:clrChange>
              <a:alphaModFix/>
              <a:extLst>
                <a:ext uri="{28A0092B-C50C-407E-A947-70E740481C1C}">
                  <a14:useLocalDpi xmlns:a14="http://schemas.microsoft.com/office/drawing/2010/main"/>
                </a:ext>
              </a:extLst>
            </a:blip>
            <a:srcRect b="1919"/>
            <a:stretch/>
          </p:blipFill>
          <p:spPr>
            <a:xfrm>
              <a:off x="988367" y="204222"/>
              <a:ext cx="16386503" cy="9872101"/>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3" y="192934"/>
            <a:ext cx="17138480" cy="769441"/>
          </a:xfrm>
          <a:prstGeom prst="rect">
            <a:avLst/>
          </a:prstGeom>
          <a:noFill/>
        </p:spPr>
        <p:txBody>
          <a:bodyPr wrap="square" rtlCol="0">
            <a:spAutoFit/>
          </a:bodyPr>
          <a:lstStyle/>
          <a:p>
            <a:pPr marL="0" marR="0" lvl="0" indent="0" algn="l" defTabSz="914309"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FFFFFF"/>
                </a:solidFill>
                <a:effectLst/>
                <a:uLnTx/>
                <a:uFillTx/>
                <a:latin typeface="Montserrat" pitchFamily="2" charset="77"/>
                <a:ea typeface="Roboto Black" panose="02000000000000000000" pitchFamily="2" charset="0"/>
                <a:cs typeface="Open Sans Light" panose="020B0306030504020204" pitchFamily="34" charset="0"/>
              </a:rPr>
              <a:t>What is Risk Communication &amp; Community Engagement?</a:t>
            </a:r>
          </a:p>
        </p:txBody>
      </p:sp>
    </p:spTree>
    <p:extLst>
      <p:ext uri="{BB962C8B-B14F-4D97-AF65-F5344CB8AC3E}">
        <p14:creationId xmlns:p14="http://schemas.microsoft.com/office/powerpoint/2010/main" val="42068620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3F3DB4-9A48-44A1-ADA8-070A1B1E3539}"/>
              </a:ext>
            </a:extLst>
          </p:cNvPr>
          <p:cNvSpPr txBox="1"/>
          <p:nvPr/>
        </p:nvSpPr>
        <p:spPr>
          <a:xfrm>
            <a:off x="486100" y="4563674"/>
            <a:ext cx="7316495" cy="1986360"/>
          </a:xfrm>
          <a:prstGeom prst="rect">
            <a:avLst/>
          </a:prstGeom>
        </p:spPr>
        <p:txBody>
          <a:bodyPr vert="horz" lIns="111101" tIns="55550" rIns="111101" bIns="55550" rtlCol="0" anchor="ctr">
            <a:normAutofit/>
          </a:bodyPr>
          <a:lstStyle/>
          <a:p>
            <a:pPr marL="0" marR="0" lvl="0" indent="0" algn="l" defTabSz="1111068" rtl="0" eaLnBrk="1" fontAlgn="base" latinLnBrk="0" hangingPunct="1">
              <a:lnSpc>
                <a:spcPct val="90000"/>
              </a:lnSpc>
              <a:spcBef>
                <a:spcPct val="0"/>
              </a:spcBef>
              <a:spcAft>
                <a:spcPts val="537"/>
              </a:spcAft>
              <a:buClrTx/>
              <a:buSzTx/>
              <a:buFontTx/>
              <a:buNone/>
              <a:tabLst/>
              <a:defRPr/>
            </a:pPr>
            <a:r>
              <a:rPr kumimoji="0" lang="en-US" sz="5346" b="1" i="0" u="none" strike="noStrike" kern="120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The consequences of mistrust…</a:t>
            </a:r>
            <a:endParaRPr kumimoji="0" lang="en-US" sz="5346" b="0" i="0" u="none" strike="noStrike" kern="120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6" name="TextBox 15">
            <a:extLst>
              <a:ext uri="{FF2B5EF4-FFF2-40B4-BE49-F238E27FC236}">
                <a16:creationId xmlns:a16="http://schemas.microsoft.com/office/drawing/2014/main" id="{5D3E04EB-8151-419D-8EBB-4E7696730BC3}"/>
              </a:ext>
            </a:extLst>
          </p:cNvPr>
          <p:cNvSpPr txBox="1"/>
          <p:nvPr/>
        </p:nvSpPr>
        <p:spPr>
          <a:xfrm>
            <a:off x="486098" y="940747"/>
            <a:ext cx="6367160" cy="2583641"/>
          </a:xfrm>
          <a:prstGeom prst="rect">
            <a:avLst/>
          </a:prstGeom>
        </p:spPr>
        <p:txBody>
          <a:bodyPr vert="horz" lIns="111101" tIns="55550" rIns="111101" bIns="55550" rtlCol="0" anchor="t">
            <a:normAutofit/>
          </a:bodyPr>
          <a:lstStyle/>
          <a:p>
            <a:pPr marL="0" marR="0" lvl="0" indent="0" algn="l" defTabSz="1111068" rtl="0" eaLnBrk="1" fontAlgn="base" latinLnBrk="0" hangingPunct="1">
              <a:lnSpc>
                <a:spcPct val="90000"/>
              </a:lnSpc>
              <a:spcBef>
                <a:spcPts val="537"/>
              </a:spcBef>
              <a:spcAft>
                <a:spcPts val="537"/>
              </a:spcAft>
              <a:buClrTx/>
              <a:buSzTx/>
              <a:buFontTx/>
              <a:buNone/>
              <a:tabLst/>
              <a:defRPr/>
            </a:pPr>
            <a:r>
              <a:rPr kumimoji="0" lang="en-US" sz="3159" b="1" i="0" u="none" strike="noStrike" kern="120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April 2020 – Ivory Coast: </a:t>
            </a:r>
          </a:p>
          <a:p>
            <a:pPr marL="0" marR="0" lvl="0" indent="0" algn="l" defTabSz="1111068" rtl="0" eaLnBrk="1" fontAlgn="base" latinLnBrk="0" hangingPunct="1">
              <a:lnSpc>
                <a:spcPct val="90000"/>
              </a:lnSpc>
              <a:spcBef>
                <a:spcPts val="537"/>
              </a:spcBef>
              <a:spcAft>
                <a:spcPts val="537"/>
              </a:spcAft>
              <a:buClrTx/>
              <a:buSzTx/>
              <a:buFontTx/>
              <a:buNone/>
              <a:tabLst/>
              <a:defRPr/>
            </a:pPr>
            <a:r>
              <a:rPr kumimoji="0" lang="en-US" sz="3159" b="0" i="0" u="none" strike="noStrike" kern="120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Protesters in Abidjan destroy a coronavirus centre because it was too close to their homes. </a:t>
            </a:r>
          </a:p>
        </p:txBody>
      </p:sp>
      <p:sp>
        <p:nvSpPr>
          <p:cNvPr id="2055" name="Freeform: Shape 70">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00234" y="5929"/>
            <a:ext cx="9731183" cy="4550522"/>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6" name="Picture Placeholder 5" descr="A picture containing person, building, man, ramp&#10;&#10;Description automatically generated">
            <a:extLst>
              <a:ext uri="{FF2B5EF4-FFF2-40B4-BE49-F238E27FC236}">
                <a16:creationId xmlns:a16="http://schemas.microsoft.com/office/drawing/2014/main" id="{53BEB746-F618-4108-869A-CC48D65B59E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
          <a:stretch/>
        </p:blipFill>
        <p:spPr>
          <a:xfrm>
            <a:off x="7714637" y="5932"/>
            <a:ext cx="9102372" cy="4255424"/>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56" name="Freeform: Shape 72">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490777" y="4352722"/>
            <a:ext cx="7795814" cy="5929940"/>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2050" name="Picture 2" descr="Netherlands: Anti-curfew riots shake Dutch society | Europe| News and  current affairs from around the continent | DW | 27.01.2021">
            <a:extLst>
              <a:ext uri="{FF2B5EF4-FFF2-40B4-BE49-F238E27FC236}">
                <a16:creationId xmlns:a16="http://schemas.microsoft.com/office/drawing/2014/main" id="{037B74A6-583F-48C9-941F-4BA4A0D3A38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85626" y="4688426"/>
            <a:ext cx="7500966" cy="5594232"/>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FC4B953-03A9-4E36-B3F5-F086B51FF229}"/>
              </a:ext>
            </a:extLst>
          </p:cNvPr>
          <p:cNvSpPr txBox="1"/>
          <p:nvPr/>
        </p:nvSpPr>
        <p:spPr>
          <a:xfrm>
            <a:off x="4138979" y="8543620"/>
            <a:ext cx="6802253" cy="1159266"/>
          </a:xfrm>
          <a:prstGeom prst="rect">
            <a:avLst/>
          </a:prstGeom>
          <a:noFill/>
        </p:spPr>
        <p:txBody>
          <a:bodyPr wrap="square" lIns="111101" tIns="55550" rIns="111101" bIns="55550" rtlCol="0" anchor="t">
            <a:spAutoFit/>
          </a:bodyPr>
          <a:lstStyle/>
          <a:p>
            <a:pPr marL="0" marR="0" lvl="0" indent="0" algn="l" defTabSz="1111068" rtl="0" eaLnBrk="1" fontAlgn="auto" latinLnBrk="0" hangingPunct="0">
              <a:lnSpc>
                <a:spcPct val="100000"/>
              </a:lnSpc>
              <a:spcBef>
                <a:spcPts val="0"/>
              </a:spcBef>
              <a:spcAft>
                <a:spcPts val="0"/>
              </a:spcAft>
              <a:buClrTx/>
              <a:buSzTx/>
              <a:buFontTx/>
              <a:buNone/>
              <a:tabLst/>
              <a:defRPr/>
            </a:pPr>
            <a:r>
              <a:rPr kumimoji="0" lang="en-GB" sz="3402" b="1" i="0" u="none" strike="noStrike" kern="0" cap="none" spc="0" normalizeH="0" baseline="0" noProof="0">
                <a:ln>
                  <a:noFill/>
                </a:ln>
                <a:solidFill>
                  <a:srgbClr val="FFFFFF"/>
                </a:solidFill>
                <a:effectLst/>
                <a:uLnTx/>
                <a:uFillTx/>
                <a:latin typeface="Open Sans"/>
                <a:ea typeface="Open Sans" panose="020B0606030504020204" pitchFamily="34" charset="0"/>
                <a:cs typeface="Open Sans" panose="020B0606030504020204" pitchFamily="34" charset="0"/>
                <a:sym typeface="Calibri"/>
              </a:rPr>
              <a:t>January 2021 - Netherlands: </a:t>
            </a:r>
            <a:endParaRPr kumimoji="0" lang="en-GB" sz="3402"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a:p>
            <a:pPr marL="0" marR="0" lvl="0" indent="0" algn="l" defTabSz="1111068" rtl="0" eaLnBrk="1" fontAlgn="auto" latinLnBrk="0" hangingPunct="0">
              <a:lnSpc>
                <a:spcPct val="100000"/>
              </a:lnSpc>
              <a:spcBef>
                <a:spcPts val="0"/>
              </a:spcBef>
              <a:spcAft>
                <a:spcPts val="0"/>
              </a:spcAft>
              <a:buClrTx/>
              <a:buSzTx/>
              <a:buFontTx/>
              <a:buNone/>
              <a:tabLst/>
              <a:defRPr/>
            </a:pPr>
            <a:r>
              <a:rPr kumimoji="0" lang="en-GB" sz="3402" b="0" i="0" u="none" strike="noStrike" kern="0" cap="none" spc="0" normalizeH="0" baseline="0" noProof="0">
                <a:ln>
                  <a:noFill/>
                </a:ln>
                <a:solidFill>
                  <a:srgbClr val="FFFFFF"/>
                </a:solidFill>
                <a:effectLst/>
                <a:uLnTx/>
                <a:uFillTx/>
                <a:latin typeface="Open Sans"/>
                <a:ea typeface="Open Sans" panose="020B0606030504020204" pitchFamily="34" charset="0"/>
                <a:cs typeface="Open Sans" panose="020B0606030504020204" pitchFamily="34" charset="0"/>
                <a:sym typeface="Calibri"/>
              </a:rPr>
              <a:t>Anti-curfew riots.</a:t>
            </a:r>
            <a:endParaRPr kumimoji="0" lang="en-GB" sz="3402"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p:txBody>
      </p:sp>
    </p:spTree>
    <p:extLst>
      <p:ext uri="{BB962C8B-B14F-4D97-AF65-F5344CB8AC3E}">
        <p14:creationId xmlns:p14="http://schemas.microsoft.com/office/powerpoint/2010/main" val="2237856560"/>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7"/>
          <p:cNvSpPr txBox="1"/>
          <p:nvPr/>
        </p:nvSpPr>
        <p:spPr>
          <a:xfrm>
            <a:off x="1961498" y="4551150"/>
            <a:ext cx="14365003" cy="1175666"/>
          </a:xfrm>
          <a:prstGeom prst="rect">
            <a:avLst/>
          </a:prstGeom>
          <a:noFill/>
          <a:ln>
            <a:noFill/>
          </a:ln>
        </p:spPr>
        <p:txBody>
          <a:bodyPr spcFirstLastPara="1" wrap="square" lIns="91425" tIns="45700" rIns="91425" bIns="45700" anchor="t" anchorCtr="0">
            <a:spAutoFit/>
          </a:bodyPr>
          <a:lstStyle/>
          <a:p>
            <a:pPr marL="0" marR="0" lvl="0" indent="0" algn="ctr" defTabSz="914400" rtl="0" eaLnBrk="0" fontAlgn="base" latinLnBrk="0" hangingPunct="0">
              <a:lnSpc>
                <a:spcPct val="80000"/>
              </a:lnSpc>
              <a:spcBef>
                <a:spcPts val="0"/>
              </a:spcBef>
              <a:spcAft>
                <a:spcPts val="0"/>
              </a:spcAft>
              <a:buClrTx/>
              <a:buSzTx/>
              <a:buFontTx/>
              <a:buNone/>
              <a:tabLst/>
              <a:defRPr/>
            </a:pPr>
            <a:r>
              <a:rPr kumimoji="0" lang="en-GB" sz="8800" b="1" i="0" u="none" strike="noStrike" kern="1200" cap="none" spc="0" normalizeH="0" baseline="0" noProof="0" dirty="0">
                <a:ln>
                  <a:noFill/>
                </a:ln>
                <a:solidFill>
                  <a:srgbClr val="F5333F"/>
                </a:solidFill>
                <a:effectLst/>
                <a:uLnTx/>
                <a:uFillTx/>
                <a:latin typeface="Montserrat"/>
                <a:ea typeface="Montserrat"/>
                <a:cs typeface="Montserrat"/>
                <a:sym typeface="Montserrat"/>
              </a:rPr>
              <a:t>CEA Resources</a:t>
            </a:r>
            <a:endParaRPr kumimoji="0" sz="8800" b="0" i="0" u="none" strike="noStrike" kern="1200" cap="none" spc="0" normalizeH="0" baseline="0" noProof="0" dirty="0">
              <a:ln>
                <a:noFill/>
              </a:ln>
              <a:solidFill>
                <a:srgbClr val="F5333F"/>
              </a:solidFill>
              <a:effectLst/>
              <a:uLnTx/>
              <a:uFillTx/>
              <a:latin typeface="Roboto Black"/>
              <a:ea typeface="Roboto Black"/>
              <a:cs typeface="Roboto Black"/>
              <a:sym typeface="Roboto Black"/>
            </a:endParaRPr>
          </a:p>
        </p:txBody>
      </p:sp>
    </p:spTree>
    <p:extLst>
      <p:ext uri="{BB962C8B-B14F-4D97-AF65-F5344CB8AC3E}">
        <p14:creationId xmlns:p14="http://schemas.microsoft.com/office/powerpoint/2010/main" val="4268513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pic>
        <p:nvPicPr>
          <p:cNvPr id="455" name="Google Shape;455;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sp>
        <p:nvSpPr>
          <p:cNvPr id="456" name="Google Shape;456;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l" defTabSz="914400" rtl="0" eaLnBrk="0" fontAlgn="base" latinLnBrk="0" hangingPunct="0">
              <a:lnSpc>
                <a:spcPct val="80000"/>
              </a:lnSpc>
              <a:spcBef>
                <a:spcPts val="0"/>
              </a:spcBef>
              <a:spcAft>
                <a:spcPts val="0"/>
              </a:spcAft>
              <a:buClrTx/>
              <a:buSzTx/>
              <a:buFontTx/>
              <a:buNone/>
              <a:tabLst/>
              <a:defRPr/>
            </a:pPr>
            <a:r>
              <a:rPr kumimoji="0" lang="en-GB" sz="5400" b="1" i="0" u="none" strike="noStrike" kern="1200" cap="none" spc="0" normalizeH="0" baseline="0" noProof="0">
                <a:ln>
                  <a:noFill/>
                </a:ln>
                <a:solidFill>
                  <a:srgbClr val="33394B"/>
                </a:solidFill>
                <a:effectLst/>
                <a:uLnTx/>
                <a:uFillTx/>
                <a:latin typeface="Montserrat"/>
                <a:ea typeface="Montserrat"/>
                <a:cs typeface="Montserrat"/>
                <a:sym typeface="Montserrat"/>
              </a:rPr>
              <a:t>Where to get help…</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457" name="Google Shape;457;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0" fontAlgn="base" latinLnBrk="0" hangingPunct="0">
              <a:lnSpc>
                <a:spcPct val="100000"/>
              </a:lnSpc>
              <a:spcBef>
                <a:spcPts val="0"/>
              </a:spcBef>
              <a:spcAft>
                <a:spcPts val="0"/>
              </a:spcAft>
              <a:buClr>
                <a:srgbClr val="FF0000"/>
              </a:buClr>
              <a:buSzPts val="2200"/>
              <a:buFont typeface="Arial"/>
              <a:buChar char="•"/>
              <a:tabLst/>
              <a:defRPr/>
            </a:pPr>
            <a:r>
              <a:rPr kumimoji="0" lang="en-GB" sz="2200" b="0" i="0" u="none" strike="noStrike" kern="1200" cap="none" spc="0" normalizeH="0" baseline="0" noProof="0">
                <a:ln>
                  <a:noFill/>
                </a:ln>
                <a:solidFill>
                  <a:srgbClr val="3F3F3F"/>
                </a:solidFill>
                <a:effectLst/>
                <a:uLnTx/>
                <a:uFillTx/>
                <a:latin typeface="Open Sans"/>
                <a:ea typeface="Open Sans"/>
                <a:cs typeface="Open Sans"/>
                <a:sym typeface="Open Sans"/>
              </a:rPr>
              <a:t>Online platform hosted by British Red Cross</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1200"/>
              </a:spcBef>
              <a:spcAft>
                <a:spcPts val="0"/>
              </a:spcAft>
              <a:buClr>
                <a:srgbClr val="FF0000"/>
              </a:buClr>
              <a:buSzPts val="2200"/>
              <a:buFont typeface="Arial"/>
              <a:buChar char="•"/>
              <a:tabLst/>
              <a:defRPr/>
            </a:pPr>
            <a:r>
              <a:rPr kumimoji="0" lang="en-GB" sz="2200" b="0" i="0" u="none" strike="noStrike" kern="1200" cap="none" spc="0" normalizeH="0" baseline="0" noProof="0">
                <a:ln>
                  <a:noFill/>
                </a:ln>
                <a:solidFill>
                  <a:srgbClr val="3F3F3F"/>
                </a:solidFill>
                <a:effectLst/>
                <a:uLnTx/>
                <a:uFillTx/>
                <a:latin typeface="Open Sans"/>
                <a:ea typeface="Open Sans"/>
                <a:cs typeface="Open Sans"/>
                <a:sym typeface="Open Sans"/>
              </a:rPr>
              <a:t>One-stop shop for CEA resources</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1200"/>
              </a:spcBef>
              <a:spcAft>
                <a:spcPts val="0"/>
              </a:spcAft>
              <a:buClr>
                <a:srgbClr val="FF0000"/>
              </a:buClr>
              <a:buSzPts val="2200"/>
              <a:buFont typeface="Arial"/>
              <a:buChar char="•"/>
              <a:tabLst/>
              <a:defRPr/>
            </a:pPr>
            <a:r>
              <a:rPr kumimoji="0" lang="en-GB" sz="2200" b="0" i="0" u="none" strike="noStrike" kern="1200" cap="none" spc="0" normalizeH="0" baseline="0" noProof="0">
                <a:ln>
                  <a:noFill/>
                </a:ln>
                <a:solidFill>
                  <a:srgbClr val="3F3F3F"/>
                </a:solidFill>
                <a:effectLst/>
                <a:uLnTx/>
                <a:uFillTx/>
                <a:latin typeface="Open Sans"/>
                <a:ea typeface="Open Sans"/>
                <a:cs typeface="Open Sans"/>
                <a:sym typeface="Open Sans"/>
              </a:rPr>
              <a:t>In English, French, Spanish and Arabic</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1200"/>
              </a:spcBef>
              <a:spcAft>
                <a:spcPts val="0"/>
              </a:spcAft>
              <a:buClr>
                <a:srgbClr val="FF0000"/>
              </a:buClr>
              <a:buSzPts val="2200"/>
              <a:buFont typeface="Arial"/>
              <a:buChar char="•"/>
              <a:tabLst/>
              <a:defRPr/>
            </a:pPr>
            <a:r>
              <a:rPr kumimoji="0" lang="en-GB" sz="2200" b="0" i="0" u="sng" strike="noStrike" kern="1200" cap="none" spc="0" normalizeH="0" baseline="0" noProof="0">
                <a:ln>
                  <a:noFill/>
                </a:ln>
                <a:solidFill>
                  <a:srgbClr val="F5333F"/>
                </a:solidFill>
                <a:effectLst/>
                <a:uLnTx/>
                <a:uFillTx/>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kumimoji="0" lang="en-GB" sz="2200" b="0" i="0" u="none" strike="noStrike" kern="1200" cap="none" spc="0" normalizeH="0" baseline="0" noProof="0">
                <a:ln>
                  <a:noFill/>
                </a:ln>
                <a:solidFill>
                  <a:srgbClr val="F5333F"/>
                </a:solidFill>
                <a:effectLst/>
                <a:uLnTx/>
                <a:uFillTx/>
                <a:latin typeface="Open Sans"/>
                <a:ea typeface="Open Sans"/>
                <a:cs typeface="Open Sans"/>
                <a:sym typeface="Open Sans"/>
              </a:rPr>
              <a:t> </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458" name="Google Shape;458;p23"/>
          <p:cNvSpPr txBox="1"/>
          <p:nvPr/>
        </p:nvSpPr>
        <p:spPr>
          <a:xfrm>
            <a:off x="9428772" y="7673878"/>
            <a:ext cx="6583477" cy="2092881"/>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0" fontAlgn="base" latinLnBrk="0" hangingPunct="0">
              <a:lnSpc>
                <a:spcPct val="100000"/>
              </a:lnSpc>
              <a:spcBef>
                <a:spcPts val="0"/>
              </a:spcBef>
              <a:spcAft>
                <a:spcPts val="0"/>
              </a:spcAft>
              <a:buClr>
                <a:srgbClr val="FF0000"/>
              </a:buClr>
              <a:buSzPts val="2200"/>
              <a:buFont typeface="Arial"/>
              <a:buChar char="•"/>
              <a:tabLst/>
              <a:defRPr/>
            </a:pPr>
            <a:r>
              <a:rPr kumimoji="0" lang="en-GB" sz="2200" b="0" i="0" u="none" strike="noStrike" kern="1200" cap="none" spc="0" normalizeH="0" baseline="0" noProof="0">
                <a:ln>
                  <a:noFill/>
                </a:ln>
                <a:solidFill>
                  <a:srgbClr val="3F3F3F"/>
                </a:solidFill>
                <a:effectLst/>
                <a:uLnTx/>
                <a:uFillTx/>
                <a:latin typeface="Open Sans"/>
                <a:ea typeface="Open Sans"/>
                <a:cs typeface="Open Sans"/>
                <a:sym typeface="Open Sans"/>
              </a:rPr>
              <a:t>CEA Guide &amp; toolkit – revised in 2021</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1200"/>
              </a:spcBef>
              <a:spcAft>
                <a:spcPts val="0"/>
              </a:spcAft>
              <a:buClr>
                <a:srgbClr val="FF0000"/>
              </a:buClr>
              <a:buSzPts val="2200"/>
              <a:buFont typeface="Arial"/>
              <a:buChar char="•"/>
              <a:tabLst/>
              <a:defRPr/>
            </a:pPr>
            <a:r>
              <a:rPr kumimoji="0" lang="en-GB" sz="2200" b="0" i="0" u="none" strike="noStrike" kern="1200" cap="none" spc="0" normalizeH="0" baseline="0" noProof="0">
                <a:ln>
                  <a:noFill/>
                </a:ln>
                <a:solidFill>
                  <a:srgbClr val="3F3F3F"/>
                </a:solidFill>
                <a:effectLst/>
                <a:uLnTx/>
                <a:uFillTx/>
                <a:latin typeface="Open Sans"/>
                <a:ea typeface="Open Sans"/>
                <a:cs typeface="Open Sans"/>
                <a:sym typeface="Open Sans"/>
              </a:rPr>
              <a:t>Step-by-step guidance to strengthen community engagement, with tools, templates and checklists to help you</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457200" marR="0" lvl="0" indent="-457200" algn="l" defTabSz="914400" rtl="0" eaLnBrk="0" fontAlgn="base" latinLnBrk="0" hangingPunct="0">
              <a:lnSpc>
                <a:spcPct val="100000"/>
              </a:lnSpc>
              <a:spcBef>
                <a:spcPts val="1200"/>
              </a:spcBef>
              <a:spcAft>
                <a:spcPts val="0"/>
              </a:spcAft>
              <a:buClr>
                <a:srgbClr val="FF0000"/>
              </a:buClr>
              <a:buSzPts val="2200"/>
              <a:buFont typeface="Arial"/>
              <a:buChar char="•"/>
              <a:tabLst/>
              <a:defRPr/>
            </a:pPr>
            <a:r>
              <a:rPr kumimoji="0" lang="en-GB" sz="2200" b="0" i="0" u="none" strike="noStrike" kern="1200" cap="none" spc="0" normalizeH="0" baseline="0" noProof="0">
                <a:ln>
                  <a:noFill/>
                </a:ln>
                <a:solidFill>
                  <a:srgbClr val="3F3F3F"/>
                </a:solidFill>
                <a:effectLst/>
                <a:uLnTx/>
                <a:uFillTx/>
                <a:latin typeface="Open Sans"/>
                <a:ea typeface="Open Sans"/>
                <a:cs typeface="Open Sans"/>
                <a:sym typeface="Open Sans"/>
              </a:rPr>
              <a:t>Both on the community engagement hub</a:t>
            </a:r>
            <a:endParaRPr kumimoji="0"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33071" y="356560"/>
            <a:ext cx="7024630" cy="15696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8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CEA tools for emergencies</a:t>
            </a:r>
            <a:endParaRPr kumimoji="0" lang="en-US" sz="48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p:blipFill>
        <p:spPr>
          <a:xfrm>
            <a:off x="0" y="0"/>
            <a:ext cx="9601200" cy="10288588"/>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0B855D71-FB0E-1244-A734-76786517FC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18557" y="2786331"/>
            <a:ext cx="4191000" cy="774700"/>
          </a:xfrm>
          <a:prstGeom prst="rect">
            <a:avLst/>
          </a:prstGeom>
        </p:spPr>
      </p:pic>
      <p:pic>
        <p:nvPicPr>
          <p:cNvPr id="15" name="Picture 14" descr="Logo&#10;&#10;Description automatically generated with medium confidence">
            <a:extLst>
              <a:ext uri="{FF2B5EF4-FFF2-40B4-BE49-F238E27FC236}">
                <a16:creationId xmlns:a16="http://schemas.microsoft.com/office/drawing/2014/main" id="{0EC8E778-43E2-9849-9783-437F741A546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187785" y="5008728"/>
            <a:ext cx="2540000" cy="774700"/>
          </a:xfrm>
          <a:prstGeom prst="rect">
            <a:avLst/>
          </a:prstGeom>
        </p:spPr>
      </p:pic>
      <p:pic>
        <p:nvPicPr>
          <p:cNvPr id="17" name="Picture 16" descr="Logo&#10;&#10;Description automatically generated with low confidence">
            <a:extLst>
              <a:ext uri="{FF2B5EF4-FFF2-40B4-BE49-F238E27FC236}">
                <a16:creationId xmlns:a16="http://schemas.microsoft.com/office/drawing/2014/main" id="{D78B80CA-753C-7C48-896A-A552BA28784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118557" y="8852954"/>
            <a:ext cx="5524500" cy="800100"/>
          </a:xfrm>
          <a:prstGeom prst="rect">
            <a:avLst/>
          </a:prstGeom>
        </p:spPr>
      </p:pic>
      <p:pic>
        <p:nvPicPr>
          <p:cNvPr id="19" name="Picture 18">
            <a:extLst>
              <a:ext uri="{FF2B5EF4-FFF2-40B4-BE49-F238E27FC236}">
                <a16:creationId xmlns:a16="http://schemas.microsoft.com/office/drawing/2014/main" id="{9697F5AA-B84D-BF43-9CF7-C104E80C414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147585" y="5764490"/>
            <a:ext cx="7010116" cy="759133"/>
          </a:xfrm>
          <a:prstGeom prst="rect">
            <a:avLst/>
          </a:prstGeom>
        </p:spPr>
      </p:pic>
      <p:pic>
        <p:nvPicPr>
          <p:cNvPr id="21" name="Picture 20" descr="Text&#10;&#10;Description automatically generated with medium confidence">
            <a:extLst>
              <a:ext uri="{FF2B5EF4-FFF2-40B4-BE49-F238E27FC236}">
                <a16:creationId xmlns:a16="http://schemas.microsoft.com/office/drawing/2014/main" id="{D23497F7-523A-1B4A-B777-0EE179D35AB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169357" y="7618770"/>
            <a:ext cx="5257800" cy="660400"/>
          </a:xfrm>
          <a:prstGeom prst="rect">
            <a:avLst/>
          </a:prstGeom>
        </p:spPr>
      </p:pic>
      <p:pic>
        <p:nvPicPr>
          <p:cNvPr id="23" name="Picture 22" descr="Logo&#10;&#10;Description automatically generated with medium confidence">
            <a:extLst>
              <a:ext uri="{FF2B5EF4-FFF2-40B4-BE49-F238E27FC236}">
                <a16:creationId xmlns:a16="http://schemas.microsoft.com/office/drawing/2014/main" id="{9464077A-B815-164D-9B99-55849B3F6FF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118557" y="2036479"/>
            <a:ext cx="2641600" cy="749300"/>
          </a:xfrm>
          <a:prstGeom prst="rect">
            <a:avLst/>
          </a:prstGeom>
        </p:spPr>
      </p:pic>
      <p:pic>
        <p:nvPicPr>
          <p:cNvPr id="25" name="Picture 24" descr="A picture containing logo&#10;&#10;Description automatically generated">
            <a:extLst>
              <a:ext uri="{FF2B5EF4-FFF2-40B4-BE49-F238E27FC236}">
                <a16:creationId xmlns:a16="http://schemas.microsoft.com/office/drawing/2014/main" id="{068A6CCA-6E81-8F4F-868E-90684E22714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182057" y="3599710"/>
            <a:ext cx="3822700" cy="635000"/>
          </a:xfrm>
          <a:prstGeom prst="rect">
            <a:avLst/>
          </a:prstGeom>
        </p:spPr>
      </p:pic>
      <p:pic>
        <p:nvPicPr>
          <p:cNvPr id="27" name="Picture 26" descr="A picture containing text&#10;&#10;Description automatically generated">
            <a:extLst>
              <a:ext uri="{FF2B5EF4-FFF2-40B4-BE49-F238E27FC236}">
                <a16:creationId xmlns:a16="http://schemas.microsoft.com/office/drawing/2014/main" id="{0953D7A7-37FE-3340-B4A8-393832F32EB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182057" y="6373076"/>
            <a:ext cx="3708400" cy="762000"/>
          </a:xfrm>
          <a:prstGeom prst="rect">
            <a:avLst/>
          </a:prstGeom>
        </p:spPr>
      </p:pic>
      <p:pic>
        <p:nvPicPr>
          <p:cNvPr id="29" name="Picture 28" descr="A picture containing logo&#10;&#10;Description automatically generated">
            <a:extLst>
              <a:ext uri="{FF2B5EF4-FFF2-40B4-BE49-F238E27FC236}">
                <a16:creationId xmlns:a16="http://schemas.microsoft.com/office/drawing/2014/main" id="{66D9B286-5A19-D04B-89E2-DA5D67CD11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172985" y="4297561"/>
            <a:ext cx="4140200" cy="774700"/>
          </a:xfrm>
          <a:prstGeom prst="rect">
            <a:avLst/>
          </a:prstGeom>
        </p:spPr>
      </p:pic>
      <p:pic>
        <p:nvPicPr>
          <p:cNvPr id="31" name="Picture 30">
            <a:extLst>
              <a:ext uri="{FF2B5EF4-FFF2-40B4-BE49-F238E27FC236}">
                <a16:creationId xmlns:a16="http://schemas.microsoft.com/office/drawing/2014/main" id="{163714F4-F5F6-D141-B330-67A152D2AB4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182057" y="9543178"/>
            <a:ext cx="4381500" cy="571500"/>
          </a:xfrm>
          <a:prstGeom prst="rect">
            <a:avLst/>
          </a:prstGeom>
        </p:spPr>
      </p:pic>
      <p:pic>
        <p:nvPicPr>
          <p:cNvPr id="33" name="Picture 32">
            <a:extLst>
              <a:ext uri="{FF2B5EF4-FFF2-40B4-BE49-F238E27FC236}">
                <a16:creationId xmlns:a16="http://schemas.microsoft.com/office/drawing/2014/main" id="{40119D1E-D812-1740-9BF3-F74172F0C0CE}"/>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182057" y="8233145"/>
            <a:ext cx="6413500" cy="723900"/>
          </a:xfrm>
          <a:prstGeom prst="rect">
            <a:avLst/>
          </a:prstGeom>
        </p:spPr>
      </p:pic>
      <p:grpSp>
        <p:nvGrpSpPr>
          <p:cNvPr id="2" name="Group 1">
            <a:extLst>
              <a:ext uri="{FF2B5EF4-FFF2-40B4-BE49-F238E27FC236}">
                <a16:creationId xmlns:a16="http://schemas.microsoft.com/office/drawing/2014/main" id="{B6EBC826-8489-E542-A921-EDF49C8B5600}"/>
              </a:ext>
            </a:extLst>
          </p:cNvPr>
          <p:cNvGrpSpPr/>
          <p:nvPr/>
        </p:nvGrpSpPr>
        <p:grpSpPr>
          <a:xfrm>
            <a:off x="10238338" y="7106249"/>
            <a:ext cx="5779260" cy="430887"/>
            <a:chOff x="10238338" y="7106249"/>
            <a:chExt cx="5779260" cy="430887"/>
          </a:xfrm>
        </p:grpSpPr>
        <p:sp>
          <p:nvSpPr>
            <p:cNvPr id="3" name="Oval 2">
              <a:extLst>
                <a:ext uri="{FF2B5EF4-FFF2-40B4-BE49-F238E27FC236}">
                  <a16:creationId xmlns:a16="http://schemas.microsoft.com/office/drawing/2014/main" id="{2D62A64E-6681-464E-976F-20C38F3611D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3CC68A6-95CD-5D4D-B490-EBC0EE25DCC2}"/>
                </a:ext>
              </a:extLst>
            </p:cNvPr>
            <p:cNvSpPr txBox="1"/>
            <p:nvPr/>
          </p:nvSpPr>
          <p:spPr>
            <a:xfrm>
              <a:off x="10238338" y="7130391"/>
              <a:ext cx="635430"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7" name="TextBox 6">
              <a:extLst>
                <a:ext uri="{FF2B5EF4-FFF2-40B4-BE49-F238E27FC236}">
                  <a16:creationId xmlns:a16="http://schemas.microsoft.com/office/drawing/2014/main" id="{0057A7C2-47ED-E043-A8B6-E9D058E98558}"/>
                </a:ext>
              </a:extLst>
            </p:cNvPr>
            <p:cNvSpPr txBox="1"/>
            <p:nvPr/>
          </p:nvSpPr>
          <p:spPr>
            <a:xfrm>
              <a:off x="10625796" y="7106249"/>
              <a:ext cx="5391802"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2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3571361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639946" y="6301443"/>
            <a:ext cx="8199691" cy="2490076"/>
          </a:xfrm>
        </p:spPr>
        <p:txBody>
          <a:bodyPr/>
          <a:lstStyle/>
          <a:p>
            <a:r>
              <a:rPr lang="en-GB" dirty="0"/>
              <a:t>10 MINIMUM ACTIONS FOR CEA IN EMERGENCIES</a:t>
            </a:r>
            <a:br>
              <a:rPr lang="en-GB" dirty="0"/>
            </a:br>
            <a:r>
              <a:rPr lang="en-GB" sz="4400" dirty="0">
                <a:solidFill>
                  <a:schemeClr val="tx1"/>
                </a:solidFill>
              </a:rPr>
              <a:t>SESSION 2</a:t>
            </a:r>
          </a:p>
        </p:txBody>
      </p:sp>
    </p:spTree>
    <p:extLst>
      <p:ext uri="{BB962C8B-B14F-4D97-AF65-F5344CB8AC3E}">
        <p14:creationId xmlns:p14="http://schemas.microsoft.com/office/powerpoint/2010/main" val="2586323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483517" y="5450612"/>
            <a:ext cx="13498312" cy="1646605"/>
          </a:xfrm>
          <a:prstGeom prst="rect">
            <a:avLst/>
          </a:prstGeom>
          <a:noFill/>
        </p:spPr>
        <p:txBody>
          <a:bodyPr wrap="square" rtlCol="0">
            <a:spAutoFit/>
          </a:bodyPr>
          <a:lstStyle/>
          <a:p>
            <a:pPr>
              <a:spcAft>
                <a:spcPts val="6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Group exercise (10 mins)</a:t>
            </a:r>
          </a:p>
          <a:p>
            <a:pPr>
              <a:spcAft>
                <a:spcPts val="600"/>
              </a:spcAft>
            </a:pP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Minimum actions for CEA in emergencies</a:t>
            </a:r>
          </a:p>
        </p:txBody>
      </p:sp>
      <p:sp>
        <p:nvSpPr>
          <p:cNvPr id="5" name="TextBox 4">
            <a:extLst>
              <a:ext uri="{FF2B5EF4-FFF2-40B4-BE49-F238E27FC236}">
                <a16:creationId xmlns:a16="http://schemas.microsoft.com/office/drawing/2014/main" id="{D2EF909D-DF3A-C14D-8A02-43B775E72E45}"/>
              </a:ext>
            </a:extLst>
          </p:cNvPr>
          <p:cNvSpPr txBox="1"/>
          <p:nvPr/>
        </p:nvSpPr>
        <p:spPr>
          <a:xfrm>
            <a:off x="3483517" y="7480478"/>
            <a:ext cx="13353933" cy="1784399"/>
          </a:xfrm>
          <a:prstGeom prst="rect">
            <a:avLst/>
          </a:prstGeom>
          <a:noFill/>
        </p:spPr>
        <p:txBody>
          <a:bodyPr wrap="square" rtlCol="0">
            <a:spAutoFit/>
          </a:bodyPr>
          <a:lstStyle/>
          <a:p>
            <a:pPr marL="514350" indent="-514350">
              <a:lnSpc>
                <a:spcPts val="3660"/>
              </a:lnSpc>
              <a:spcAft>
                <a:spcPts val="2400"/>
              </a:spcAft>
              <a:buClr>
                <a:srgbClr val="FF0000"/>
              </a:buClr>
              <a:buFont typeface="+mj-lt"/>
              <a:buAutoNum type="arabicPeriod"/>
            </a:pPr>
            <a:r>
              <a:rPr lang="en-GB"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Each group has the 10 minimum actions for CEA in emergencies on their Jamboard</a:t>
            </a:r>
          </a:p>
          <a:p>
            <a:pPr marL="514350" indent="-514350">
              <a:lnSpc>
                <a:spcPts val="3660"/>
              </a:lnSpc>
              <a:spcAft>
                <a:spcPts val="2400"/>
              </a:spcAft>
              <a:buClr>
                <a:srgbClr val="FF0000"/>
              </a:buClr>
              <a:buFont typeface="+mj-lt"/>
              <a:buAutoNum type="arabicPeriod"/>
            </a:pPr>
            <a:r>
              <a:rPr lang="en-GB"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Decide what stage of the response each action should happen – emergency assessment, response planning, implementation, or evaluation</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692178" y="5144294"/>
            <a:ext cx="2444621" cy="2336184"/>
            <a:chOff x="9817404" y="685187"/>
            <a:chExt cx="3283485" cy="3481483"/>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17404" y="685187"/>
              <a:ext cx="3283485" cy="3481483"/>
            </a:xfrm>
            <a:prstGeom prst="rect">
              <a:avLst/>
            </a:prstGeom>
          </p:spPr>
        </p:pic>
      </p:grpSp>
      <p:pic>
        <p:nvPicPr>
          <p:cNvPr id="7" name="Picture Placeholder 6" descr="A picture containing person, group&#10;&#10;Description automatically generated">
            <a:extLst>
              <a:ext uri="{FF2B5EF4-FFF2-40B4-BE49-F238E27FC236}">
                <a16:creationId xmlns:a16="http://schemas.microsoft.com/office/drawing/2014/main" id="{A238A9DF-8173-134B-9B9C-60A3E00169C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68637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50A265-00B6-0D41-A8C5-8EE3FF3A7D47}"/>
              </a:ext>
            </a:extLst>
          </p:cNvPr>
          <p:cNvSpPr txBox="1"/>
          <p:nvPr/>
        </p:nvSpPr>
        <p:spPr>
          <a:xfrm>
            <a:off x="322228" y="507996"/>
            <a:ext cx="6265184" cy="2449260"/>
          </a:xfrm>
          <a:prstGeom prst="rect">
            <a:avLst/>
          </a:prstGeom>
          <a:noFill/>
        </p:spPr>
        <p:txBody>
          <a:bodyPr wrap="square" rtlCol="0">
            <a:spAutoFit/>
          </a:bodyPr>
          <a:lstStyle/>
          <a:p>
            <a:pPr>
              <a:lnSpc>
                <a:spcPct val="80000"/>
              </a:lnSpc>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The 10 minimum actions for CEA in emergencies</a:t>
            </a:r>
          </a:p>
          <a:p>
            <a:pPr>
              <a:lnSpc>
                <a:spcPct val="80000"/>
              </a:lnSpc>
              <a:spcAft>
                <a:spcPts val="300"/>
              </a:spcAft>
            </a:pPr>
            <a:r>
              <a:rPr lang="en-US" sz="4400" dirty="0">
                <a:solidFill>
                  <a:schemeClr val="accent3"/>
                </a:solidFill>
                <a:latin typeface="Montserrat" pitchFamily="2" charset="77"/>
                <a:ea typeface="Roboto Black" panose="02000000000000000000" pitchFamily="2" charset="0"/>
                <a:cs typeface="Open Sans Light" panose="020B0306030504020204" pitchFamily="34" charset="0"/>
              </a:rPr>
              <a:t>Did you agree?</a:t>
            </a:r>
          </a:p>
        </p:txBody>
      </p:sp>
      <p:sp>
        <p:nvSpPr>
          <p:cNvPr id="9" name="TextBox 8">
            <a:extLst>
              <a:ext uri="{FF2B5EF4-FFF2-40B4-BE49-F238E27FC236}">
                <a16:creationId xmlns:a16="http://schemas.microsoft.com/office/drawing/2014/main" id="{434C682F-B818-C943-9BE1-814216A8D5B6}"/>
              </a:ext>
            </a:extLst>
          </p:cNvPr>
          <p:cNvSpPr txBox="1"/>
          <p:nvPr/>
        </p:nvSpPr>
        <p:spPr>
          <a:xfrm>
            <a:off x="322228" y="4706225"/>
            <a:ext cx="3691833"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10"/>
            </a:pPr>
            <a:r>
              <a:rPr lang="en-ZW" sz="2200" dirty="0"/>
              <a:t>Include the community in the evaluation</a:t>
            </a:r>
          </a:p>
        </p:txBody>
      </p:sp>
      <p:graphicFrame>
        <p:nvGraphicFramePr>
          <p:cNvPr id="2" name="Diagram 1">
            <a:extLst>
              <a:ext uri="{FF2B5EF4-FFF2-40B4-BE49-F238E27FC236}">
                <a16:creationId xmlns:a16="http://schemas.microsoft.com/office/drawing/2014/main" id="{A792E09C-65C1-B34F-837A-C05A027338EA}"/>
              </a:ext>
            </a:extLst>
          </p:cNvPr>
          <p:cNvGraphicFramePr/>
          <p:nvPr/>
        </p:nvGraphicFramePr>
        <p:xfrm>
          <a:off x="1999281" y="1766510"/>
          <a:ext cx="13651539" cy="7990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CEEC0662-3B62-6449-BACC-BE7C3D4CD65E}"/>
              </a:ext>
            </a:extLst>
          </p:cNvPr>
          <p:cNvSpPr txBox="1"/>
          <p:nvPr/>
        </p:nvSpPr>
        <p:spPr>
          <a:xfrm>
            <a:off x="10197125" y="1829938"/>
            <a:ext cx="5223687"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buFont typeface="+mj-lt"/>
              <a:buAutoNum type="arabicPeriod"/>
            </a:pPr>
            <a:r>
              <a:rPr lang="en-ZW" sz="2200" dirty="0">
                <a:solidFill>
                  <a:schemeClr val="tx1"/>
                </a:solidFill>
              </a:rPr>
              <a:t>Community engagement is integrated across the response</a:t>
            </a:r>
          </a:p>
        </p:txBody>
      </p:sp>
      <p:sp>
        <p:nvSpPr>
          <p:cNvPr id="7" name="TextBox 6">
            <a:extLst>
              <a:ext uri="{FF2B5EF4-FFF2-40B4-BE49-F238E27FC236}">
                <a16:creationId xmlns:a16="http://schemas.microsoft.com/office/drawing/2014/main" id="{76B8B504-C5DE-9E4B-8FEA-F5C909559867}"/>
              </a:ext>
            </a:extLst>
          </p:cNvPr>
          <p:cNvSpPr txBox="1"/>
          <p:nvPr/>
        </p:nvSpPr>
        <p:spPr>
          <a:xfrm>
            <a:off x="13630677" y="4067781"/>
            <a:ext cx="4657323" cy="2248821"/>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2"/>
            </a:pPr>
            <a:r>
              <a:rPr lang="en-ZW" sz="2200" dirty="0"/>
              <a:t>Understand community needs, capacities and context </a:t>
            </a:r>
          </a:p>
          <a:p>
            <a:pPr marL="457200" indent="-457200">
              <a:lnSpc>
                <a:spcPct val="120000"/>
              </a:lnSpc>
              <a:spcAft>
                <a:spcPts val="1200"/>
              </a:spcAft>
              <a:buFont typeface="+mj-lt"/>
              <a:buAutoNum type="arabicPeriod" startAt="2"/>
            </a:pPr>
            <a:r>
              <a:rPr lang="en-ZW" sz="2200" dirty="0"/>
              <a:t>Carry out the assessment with transparency and respect for the community</a:t>
            </a:r>
          </a:p>
        </p:txBody>
      </p:sp>
      <p:sp>
        <p:nvSpPr>
          <p:cNvPr id="8" name="TextBox 7">
            <a:extLst>
              <a:ext uri="{FF2B5EF4-FFF2-40B4-BE49-F238E27FC236}">
                <a16:creationId xmlns:a16="http://schemas.microsoft.com/office/drawing/2014/main" id="{926373D1-637A-9243-B5F6-E86DFE21BE8B}"/>
              </a:ext>
            </a:extLst>
          </p:cNvPr>
          <p:cNvSpPr txBox="1"/>
          <p:nvPr/>
        </p:nvSpPr>
        <p:spPr>
          <a:xfrm>
            <a:off x="12262769" y="7010253"/>
            <a:ext cx="5703003" cy="3215239"/>
          </a:xfrm>
          <a:prstGeom prst="rect">
            <a:avLst/>
          </a:prstGeom>
          <a:solidFill>
            <a:schemeClr val="bg2"/>
          </a:solid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4"/>
            </a:pPr>
            <a:r>
              <a:rPr lang="en-ZW" sz="2200" dirty="0"/>
              <a:t>Discuss response plans with communities and key stakeholders</a:t>
            </a:r>
          </a:p>
          <a:p>
            <a:pPr marL="457200" indent="-457200">
              <a:lnSpc>
                <a:spcPct val="120000"/>
              </a:lnSpc>
              <a:spcAft>
                <a:spcPts val="1200"/>
              </a:spcAft>
              <a:buFont typeface="+mj-lt"/>
              <a:buAutoNum type="arabicPeriod" startAt="4"/>
            </a:pPr>
            <a:r>
              <a:rPr lang="en-ZW" sz="2200" dirty="0"/>
              <a:t>Discuss and agree selection criteria and distribution processes with communities</a:t>
            </a:r>
          </a:p>
          <a:p>
            <a:pPr marL="457200" indent="-457200">
              <a:lnSpc>
                <a:spcPct val="120000"/>
              </a:lnSpc>
              <a:spcAft>
                <a:spcPts val="1200"/>
              </a:spcAft>
              <a:buFont typeface="+mj-lt"/>
              <a:buAutoNum type="arabicPeriod" startAt="4"/>
            </a:pPr>
            <a:r>
              <a:rPr lang="en-ZW" sz="2200" dirty="0"/>
              <a:t>Include CEA activities and indicators in response plans and budgets</a:t>
            </a:r>
          </a:p>
        </p:txBody>
      </p:sp>
      <p:sp>
        <p:nvSpPr>
          <p:cNvPr id="10" name="TextBox 9">
            <a:extLst>
              <a:ext uri="{FF2B5EF4-FFF2-40B4-BE49-F238E27FC236}">
                <a16:creationId xmlns:a16="http://schemas.microsoft.com/office/drawing/2014/main" id="{CE607B54-B045-304D-B445-2155D1CBE20C}"/>
              </a:ext>
            </a:extLst>
          </p:cNvPr>
          <p:cNvSpPr txBox="1"/>
          <p:nvPr/>
        </p:nvSpPr>
        <p:spPr>
          <a:xfrm>
            <a:off x="322228" y="6956465"/>
            <a:ext cx="5131729" cy="3215239"/>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7"/>
            </a:pPr>
            <a:r>
              <a:rPr lang="en-ZW" sz="2200" dirty="0"/>
              <a:t>Regularly share information about the response with the community </a:t>
            </a:r>
          </a:p>
          <a:p>
            <a:pPr marL="457200" indent="-457200">
              <a:lnSpc>
                <a:spcPct val="120000"/>
              </a:lnSpc>
              <a:spcAft>
                <a:spcPts val="1200"/>
              </a:spcAft>
              <a:buFont typeface="+mj-lt"/>
              <a:buAutoNum type="arabicPeriod" startAt="7"/>
            </a:pPr>
            <a:r>
              <a:rPr lang="en-ZW" sz="2200" dirty="0"/>
              <a:t>Support community participation in making decisions about the response</a:t>
            </a:r>
          </a:p>
          <a:p>
            <a:pPr marL="457200" indent="-457200">
              <a:lnSpc>
                <a:spcPct val="120000"/>
              </a:lnSpc>
              <a:spcAft>
                <a:spcPts val="1200"/>
              </a:spcAft>
              <a:buFont typeface="+mj-lt"/>
              <a:buAutoNum type="arabicPeriod" startAt="7"/>
            </a:pPr>
            <a:r>
              <a:rPr lang="en-ZW" sz="2200" dirty="0"/>
              <a:t>Listen to community feedback and use it to guide the response</a:t>
            </a:r>
          </a:p>
        </p:txBody>
      </p:sp>
    </p:spTree>
    <p:extLst>
      <p:ext uri="{BB962C8B-B14F-4D97-AF65-F5344CB8AC3E}">
        <p14:creationId xmlns:p14="http://schemas.microsoft.com/office/powerpoint/2010/main" val="107463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
          <p:cNvSpPr/>
          <p:nvPr/>
        </p:nvSpPr>
        <p:spPr>
          <a:xfrm flipH="1">
            <a:off x="788646" y="3208923"/>
            <a:ext cx="45720" cy="165896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55" name="Google Shape;255;p3"/>
          <p:cNvSpPr/>
          <p:nvPr/>
        </p:nvSpPr>
        <p:spPr>
          <a:xfrm rot="10800000">
            <a:off x="690852" y="2978782"/>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56" name="Google Shape;256;p3"/>
          <p:cNvSpPr txBox="1"/>
          <p:nvPr/>
        </p:nvSpPr>
        <p:spPr>
          <a:xfrm>
            <a:off x="1021763" y="2708022"/>
            <a:ext cx="6595709"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2"/>
                </a:solidFill>
                <a:latin typeface="Open Sans"/>
                <a:ea typeface="Open Sans"/>
                <a:cs typeface="Open Sans"/>
                <a:sym typeface="Open Sans"/>
              </a:rPr>
              <a:t>Explain CEA and its importance to emergency response operations</a:t>
            </a:r>
            <a:endParaRPr sz="2400" b="1" dirty="0">
              <a:solidFill>
                <a:schemeClr val="dk2"/>
              </a:solidFill>
              <a:latin typeface="Open Sans"/>
              <a:ea typeface="Open Sans"/>
              <a:cs typeface="Open Sans"/>
              <a:sym typeface="Open Sans"/>
            </a:endParaRPr>
          </a:p>
        </p:txBody>
      </p:sp>
      <p:sp>
        <p:nvSpPr>
          <p:cNvPr id="257" name="Google Shape;257;p3"/>
          <p:cNvSpPr/>
          <p:nvPr/>
        </p:nvSpPr>
        <p:spPr>
          <a:xfrm rot="10800000">
            <a:off x="696630" y="4858477"/>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59" name="Google Shape;259;p3"/>
          <p:cNvSpPr/>
          <p:nvPr/>
        </p:nvSpPr>
        <p:spPr>
          <a:xfrm rot="10800000">
            <a:off x="698314" y="6738171"/>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62" name="Google Shape;262;p3"/>
          <p:cNvSpPr txBox="1"/>
          <p:nvPr/>
        </p:nvSpPr>
        <p:spPr>
          <a:xfrm>
            <a:off x="1024617" y="4452408"/>
            <a:ext cx="68601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2"/>
                </a:solidFill>
                <a:latin typeface="Open Sans"/>
                <a:ea typeface="Open Sans"/>
                <a:cs typeface="Open Sans"/>
                <a:sym typeface="Open Sans"/>
              </a:rPr>
              <a:t>10 minimum actions for CEA in emergencies and how to put them into practice</a:t>
            </a:r>
            <a:endParaRPr sz="2400" b="1" dirty="0">
              <a:solidFill>
                <a:schemeClr val="dk2"/>
              </a:solidFill>
              <a:latin typeface="Open Sans"/>
              <a:ea typeface="Open Sans"/>
              <a:cs typeface="Open Sans"/>
              <a:sym typeface="Open Sans"/>
            </a:endParaRPr>
          </a:p>
        </p:txBody>
      </p:sp>
      <p:sp>
        <p:nvSpPr>
          <p:cNvPr id="263" name="Google Shape;263;p3"/>
          <p:cNvSpPr txBox="1"/>
          <p:nvPr/>
        </p:nvSpPr>
        <p:spPr>
          <a:xfrm>
            <a:off x="1021763" y="8096727"/>
            <a:ext cx="6595709"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2"/>
                </a:solidFill>
                <a:latin typeface="Open Sans"/>
                <a:ea typeface="Open Sans"/>
                <a:cs typeface="Open Sans"/>
                <a:sym typeface="Open Sans"/>
              </a:rPr>
              <a:t>Explore the CEA toolkit and how it can support more accountable operations</a:t>
            </a:r>
            <a:endParaRPr sz="2400" b="1" dirty="0">
              <a:solidFill>
                <a:schemeClr val="dk2"/>
              </a:solidFill>
              <a:latin typeface="Open Sans"/>
              <a:ea typeface="Open Sans"/>
              <a:cs typeface="Open Sans"/>
              <a:sym typeface="Open Sans"/>
            </a:endParaRPr>
          </a:p>
        </p:txBody>
      </p:sp>
      <p:pic>
        <p:nvPicPr>
          <p:cNvPr id="268" name="Google Shape;268;p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269" name="Google Shape;269;p3"/>
          <p:cNvSpPr txBox="1"/>
          <p:nvPr/>
        </p:nvSpPr>
        <p:spPr>
          <a:xfrm>
            <a:off x="690852" y="692514"/>
            <a:ext cx="6928353"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GB" sz="5400" b="1" dirty="0">
                <a:solidFill>
                  <a:schemeClr val="dk2"/>
                </a:solidFill>
                <a:latin typeface="Montserrat"/>
                <a:ea typeface="Montserrat"/>
                <a:cs typeface="Montserrat"/>
                <a:sym typeface="Montserrat"/>
              </a:rPr>
              <a:t>Training objectives</a:t>
            </a:r>
            <a:endParaRPr dirty="0"/>
          </a:p>
        </p:txBody>
      </p:sp>
      <p:sp>
        <p:nvSpPr>
          <p:cNvPr id="12" name="Google Shape;259;p3">
            <a:extLst>
              <a:ext uri="{FF2B5EF4-FFF2-40B4-BE49-F238E27FC236}">
                <a16:creationId xmlns:a16="http://schemas.microsoft.com/office/drawing/2014/main" id="{621E677E-3835-AF42-93FD-9DB36C884C52}"/>
              </a:ext>
            </a:extLst>
          </p:cNvPr>
          <p:cNvSpPr/>
          <p:nvPr/>
        </p:nvSpPr>
        <p:spPr>
          <a:xfrm rot="10800000">
            <a:off x="690853" y="8397135"/>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14" name="Google Shape;254;p3">
            <a:extLst>
              <a:ext uri="{FF2B5EF4-FFF2-40B4-BE49-F238E27FC236}">
                <a16:creationId xmlns:a16="http://schemas.microsoft.com/office/drawing/2014/main" id="{6218FD0B-A536-AD43-ABF9-04DF54ACA857}"/>
              </a:ext>
            </a:extLst>
          </p:cNvPr>
          <p:cNvSpPr/>
          <p:nvPr/>
        </p:nvSpPr>
        <p:spPr>
          <a:xfrm flipH="1">
            <a:off x="788645" y="5093416"/>
            <a:ext cx="45719" cy="1644755"/>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15" name="Google Shape;263;p3">
            <a:extLst>
              <a:ext uri="{FF2B5EF4-FFF2-40B4-BE49-F238E27FC236}">
                <a16:creationId xmlns:a16="http://schemas.microsoft.com/office/drawing/2014/main" id="{F92C5473-2A6F-4F43-8B74-C42F01291E65}"/>
              </a:ext>
            </a:extLst>
          </p:cNvPr>
          <p:cNvSpPr txBox="1"/>
          <p:nvPr/>
        </p:nvSpPr>
        <p:spPr>
          <a:xfrm>
            <a:off x="1021763" y="6437763"/>
            <a:ext cx="6595709" cy="830956"/>
          </a:xfrm>
          <a:prstGeom prst="rect">
            <a:avLst/>
          </a:prstGeom>
          <a:noFill/>
          <a:ln>
            <a:noFill/>
          </a:ln>
        </p:spPr>
        <p:txBody>
          <a:bodyPr spcFirstLastPara="1" wrap="square" lIns="91425" tIns="45700" rIns="91425" bIns="45700" anchor="t" anchorCtr="0">
            <a:spAutoFit/>
          </a:bodyPr>
          <a:lstStyle/>
          <a:p>
            <a:pPr>
              <a:spcBef>
                <a:spcPts val="0"/>
              </a:spcBef>
              <a:spcAft>
                <a:spcPts val="0"/>
              </a:spcAft>
            </a:pPr>
            <a:r>
              <a:rPr lang="en-GB" sz="2400" b="1" dirty="0">
                <a:solidFill>
                  <a:schemeClr val="dk2"/>
                </a:solidFill>
                <a:latin typeface="Open Sans"/>
                <a:ea typeface="Open Sans"/>
                <a:cs typeface="Open Sans"/>
              </a:rPr>
              <a:t>Risk Communication and Community Engagement (RCCE) in epidemic response</a:t>
            </a:r>
          </a:p>
        </p:txBody>
      </p:sp>
      <p:sp>
        <p:nvSpPr>
          <p:cNvPr id="16" name="Google Shape;254;p3">
            <a:extLst>
              <a:ext uri="{FF2B5EF4-FFF2-40B4-BE49-F238E27FC236}">
                <a16:creationId xmlns:a16="http://schemas.microsoft.com/office/drawing/2014/main" id="{4E7032C5-591F-AD46-BE6D-6AA1FF2A38D3}"/>
              </a:ext>
            </a:extLst>
          </p:cNvPr>
          <p:cNvSpPr/>
          <p:nvPr/>
        </p:nvSpPr>
        <p:spPr>
          <a:xfrm flipH="1">
            <a:off x="788644" y="6978742"/>
            <a:ext cx="45719" cy="141839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8545879" y="1237484"/>
            <a:ext cx="9391601" cy="1272143"/>
          </a:xfrm>
          <a:prstGeom prst="rect">
            <a:avLst/>
          </a:prstGeom>
          <a:noFill/>
        </p:spPr>
        <p:txBody>
          <a:bodyPr wrap="square" rtlCol="0">
            <a:spAutoFit/>
          </a:bodyPr>
          <a:lstStyle/>
          <a:p>
            <a:pPr defTabSz="914309">
              <a:lnSpc>
                <a:spcPts val="4260"/>
              </a:lnSpc>
              <a:spcAft>
                <a:spcPts val="600"/>
              </a:spcAft>
            </a:pPr>
            <a:r>
              <a:rPr lang="en-US" sz="3999" b="1">
                <a:solidFill>
                  <a:srgbClr val="33394B"/>
                </a:solidFill>
                <a:latin typeface="Montserrat" pitchFamily="2" charset="77"/>
                <a:ea typeface="Roboto Black" panose="02000000000000000000" pitchFamily="2" charset="0"/>
                <a:cs typeface="Open Sans Light" panose="020B0306030504020204" pitchFamily="34" charset="0"/>
              </a:rPr>
              <a:t>CEA Minimum Actions: </a:t>
            </a:r>
          </a:p>
          <a:p>
            <a:pPr defTabSz="914309">
              <a:lnSpc>
                <a:spcPts val="4260"/>
              </a:lnSpc>
              <a:spcAft>
                <a:spcPts val="600"/>
              </a:spcAft>
            </a:pPr>
            <a:r>
              <a:rPr lang="en-US" sz="3999" b="1">
                <a:solidFill>
                  <a:srgbClr val="F5333F"/>
                </a:solidFill>
                <a:latin typeface="Montserrat" pitchFamily="2" charset="77"/>
                <a:ea typeface="Roboto Black" panose="02000000000000000000" pitchFamily="2" charset="0"/>
                <a:cs typeface="Open Sans Light" panose="020B0306030504020204" pitchFamily="34" charset="0"/>
              </a:rPr>
              <a:t>Minimum and Advanced Measures</a:t>
            </a:r>
          </a:p>
        </p:txBody>
      </p:sp>
      <p:sp>
        <p:nvSpPr>
          <p:cNvPr id="2" name="TextBox 1">
            <a:extLst>
              <a:ext uri="{FF2B5EF4-FFF2-40B4-BE49-F238E27FC236}">
                <a16:creationId xmlns:a16="http://schemas.microsoft.com/office/drawing/2014/main" id="{199A5940-8CC7-3149-8869-B87CF26579A0}"/>
              </a:ext>
            </a:extLst>
          </p:cNvPr>
          <p:cNvSpPr txBox="1"/>
          <p:nvPr/>
        </p:nvSpPr>
        <p:spPr>
          <a:xfrm>
            <a:off x="8545879" y="3183795"/>
            <a:ext cx="7599860" cy="3403432"/>
          </a:xfrm>
          <a:prstGeom prst="rect">
            <a:avLst/>
          </a:prstGeom>
          <a:noFill/>
        </p:spPr>
        <p:txBody>
          <a:bodyPr wrap="square" rtlCol="0">
            <a:spAutoFit/>
          </a:bodyPr>
          <a:lstStyle/>
          <a:p>
            <a:pPr defTabSz="914309">
              <a:lnSpc>
                <a:spcPts val="3159"/>
              </a:lnSpc>
              <a:spcAft>
                <a:spcPts val="600"/>
              </a:spcAft>
              <a:buClr>
                <a:srgbClr val="FF0000"/>
              </a:buClr>
            </a:pPr>
            <a:r>
              <a:rPr lang="en-GB"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Minimum measures</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Early stages of the response – first few months</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Smaller, shorter emergencies </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Limited CEA experience and capacity</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Limited funding</a:t>
            </a:r>
          </a:p>
          <a:p>
            <a:pPr marL="457155" indent="-457155" defTabSz="914309">
              <a:lnSpc>
                <a:spcPts val="3159"/>
              </a:lnSpc>
              <a:spcAft>
                <a:spcPts val="600"/>
              </a:spcAft>
              <a:buClr>
                <a:srgbClr val="FF0000"/>
              </a:buClr>
              <a:buFont typeface="Arial" panose="020B0604020202020204" pitchFamily="34" charset="0"/>
              <a:buChar char="•"/>
            </a:pPr>
            <a:r>
              <a:rPr lang="en-GB"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Apply to all operations</a:t>
            </a:r>
          </a:p>
          <a:p>
            <a:pPr marL="457155" indent="-457155" defTabSz="914309">
              <a:lnSpc>
                <a:spcPts val="3159"/>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15A84659-231A-D64E-8162-CFF2594C9D7F}"/>
              </a:ext>
            </a:extLst>
          </p:cNvPr>
          <p:cNvSpPr txBox="1"/>
          <p:nvPr/>
        </p:nvSpPr>
        <p:spPr>
          <a:xfrm>
            <a:off x="8545879" y="6622298"/>
            <a:ext cx="6817832" cy="2428806"/>
          </a:xfrm>
          <a:prstGeom prst="rect">
            <a:avLst/>
          </a:prstGeom>
          <a:noFill/>
        </p:spPr>
        <p:txBody>
          <a:bodyPr wrap="square" rtlCol="0">
            <a:spAutoFit/>
          </a:bodyPr>
          <a:lstStyle/>
          <a:p>
            <a:pPr defTabSz="914309">
              <a:lnSpc>
                <a:spcPts val="3159"/>
              </a:lnSpc>
              <a:spcAft>
                <a:spcPts val="600"/>
              </a:spcAft>
              <a:buClr>
                <a:srgbClr val="FF0000"/>
              </a:buClr>
            </a:pPr>
            <a:r>
              <a:rPr lang="en-GB" sz="2400" b="1">
                <a:solidFill>
                  <a:srgbClr val="3F3F3F"/>
                </a:solidFill>
                <a:latin typeface="Open Sans" panose="020B0606030504020204" pitchFamily="34" charset="0"/>
                <a:ea typeface="Open Sans" panose="020B0606030504020204" pitchFamily="34" charset="0"/>
                <a:cs typeface="Open Sans" panose="020B0606030504020204" pitchFamily="34" charset="0"/>
              </a:rPr>
              <a:t>Advanced measures </a:t>
            </a:r>
          </a:p>
          <a:p>
            <a:pPr marL="457155" indent="-457155" defTabSz="914309">
              <a:lnSpc>
                <a:spcPts val="3159"/>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Later in the response – month 3 onwards</a:t>
            </a:r>
          </a:p>
          <a:p>
            <a:pPr marL="457155" indent="-457155" defTabSz="914309">
              <a:lnSpc>
                <a:spcPts val="3159"/>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Larger or protracted emergencies</a:t>
            </a:r>
          </a:p>
          <a:p>
            <a:pPr marL="457155" indent="-457155" defTabSz="914309">
              <a:lnSpc>
                <a:spcPts val="3159"/>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Good level of CEA experience and capacity</a:t>
            </a:r>
          </a:p>
          <a:p>
            <a:pPr marL="457155" indent="-457155" defTabSz="914309">
              <a:lnSpc>
                <a:spcPts val="3159"/>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Well funded responses</a:t>
            </a:r>
          </a:p>
        </p:txBody>
      </p:sp>
      <p:pic>
        <p:nvPicPr>
          <p:cNvPr id="7" name="Picture Placeholder 6" descr="A picture containing person, outdoor, standing&#10;&#10;Description automatically generated">
            <a:extLst>
              <a:ext uri="{FF2B5EF4-FFF2-40B4-BE49-F238E27FC236}">
                <a16:creationId xmlns:a16="http://schemas.microsoft.com/office/drawing/2014/main" id="{4F81CD12-5BB1-7F4D-99A6-0563AC2FDB2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8033807" cy="10287000"/>
          </a:xfrm>
        </p:spPr>
      </p:pic>
    </p:spTree>
    <p:extLst>
      <p:ext uri="{BB962C8B-B14F-4D97-AF65-F5344CB8AC3E}">
        <p14:creationId xmlns:p14="http://schemas.microsoft.com/office/powerpoint/2010/main" val="337607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75388" y="2656945"/>
            <a:ext cx="14337227" cy="4975016"/>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1:</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Community engagement is integrated across the response </a:t>
            </a:r>
          </a:p>
        </p:txBody>
      </p:sp>
    </p:spTree>
    <p:extLst>
      <p:ext uri="{BB962C8B-B14F-4D97-AF65-F5344CB8AC3E}">
        <p14:creationId xmlns:p14="http://schemas.microsoft.com/office/powerpoint/2010/main" val="583239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3014" y="313230"/>
            <a:ext cx="13770429" cy="2346796"/>
          </a:xfrm>
          <a:prstGeom prst="rect">
            <a:avLst/>
          </a:prstGeom>
          <a:noFill/>
        </p:spPr>
        <p:txBody>
          <a:bodyPr wrap="square" rtlCol="0">
            <a:spAutoFit/>
          </a:bodyPr>
          <a:lstStyle/>
          <a:p>
            <a:pPr>
              <a:spcAft>
                <a:spcPts val="300"/>
              </a:spcAft>
            </a:pPr>
            <a:r>
              <a:rPr lang="en-US" sz="4800" b="1">
                <a:solidFill>
                  <a:schemeClr val="tx2"/>
                </a:solidFill>
                <a:latin typeface="Montserrat" pitchFamily="2" charset="77"/>
                <a:ea typeface="Roboto Black" panose="02000000000000000000" pitchFamily="2" charset="0"/>
                <a:cs typeface="Open Sans Light" panose="020B0306030504020204" pitchFamily="34" charset="0"/>
              </a:rPr>
              <a:t>Action 1: </a:t>
            </a:r>
            <a:r>
              <a:rPr lang="en-US" sz="4800" b="1">
                <a:solidFill>
                  <a:schemeClr val="accent3"/>
                </a:solidFill>
                <a:latin typeface="Montserrat" pitchFamily="2" charset="77"/>
                <a:ea typeface="Roboto Black" panose="02000000000000000000" pitchFamily="2" charset="0"/>
                <a:cs typeface="Open Sans Light" panose="020B0306030504020204" pitchFamily="34" charset="0"/>
              </a:rPr>
              <a:t>Community engagement is integrated across the response</a:t>
            </a:r>
          </a:p>
          <a:p>
            <a:pPr>
              <a:spcAft>
                <a:spcPts val="300"/>
              </a:spcAft>
            </a:pPr>
            <a:r>
              <a:rPr lang="en-US" sz="4800">
                <a:solidFill>
                  <a:schemeClr val="accent1"/>
                </a:solidFill>
                <a:latin typeface="Montserrat" pitchFamily="2" charset="77"/>
                <a:ea typeface="Roboto Black" panose="02000000000000000000" pitchFamily="2" charset="0"/>
                <a:cs typeface="Open Sans Light" panose="020B0306030504020204" pitchFamily="34" charset="0"/>
              </a:rPr>
              <a:t>Zoom poll</a:t>
            </a:r>
            <a:endParaRPr lang="ru-RU" sz="480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3014" y="3169075"/>
            <a:ext cx="9112304" cy="661046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nSpc>
                <a:spcPct val="120000"/>
              </a:lnSpc>
              <a:spcAft>
                <a:spcPts val="1200"/>
              </a:spcAft>
              <a:buNone/>
            </a:pPr>
            <a:r>
              <a:rPr lang="en-ZW" b="1" dirty="0">
                <a:solidFill>
                  <a:schemeClr val="accent3"/>
                </a:solidFill>
              </a:rPr>
              <a:t>At a minimum:</a:t>
            </a:r>
            <a:endParaRPr lang="en-ZW" dirty="0">
              <a:solidFill>
                <a:schemeClr val="accent3"/>
              </a:solidFill>
            </a:endParaRPr>
          </a:p>
          <a:p>
            <a:pPr>
              <a:lnSpc>
                <a:spcPct val="120000"/>
              </a:lnSpc>
              <a:spcAft>
                <a:spcPts val="1800"/>
              </a:spcAft>
            </a:pPr>
            <a:r>
              <a:rPr lang="en-ZW" b="1" dirty="0"/>
              <a:t>Everyone joining the response is briefed on CEA </a:t>
            </a:r>
            <a:r>
              <a:rPr lang="en-ZW" dirty="0"/>
              <a:t>– including their responsibilities, CEA approaches being used, the Code of Conduct, PSEA and anti-corruption</a:t>
            </a:r>
          </a:p>
          <a:p>
            <a:pPr>
              <a:lnSpc>
                <a:spcPct val="120000"/>
              </a:lnSpc>
              <a:spcAft>
                <a:spcPts val="1800"/>
              </a:spcAft>
            </a:pPr>
            <a:r>
              <a:rPr lang="en-ZW" b="1" dirty="0"/>
              <a:t>CEA is an agenda point in operational meetings </a:t>
            </a:r>
            <a:r>
              <a:rPr lang="en-ZW" dirty="0"/>
              <a:t>– discuss quality of CEA, gaps, decisions communities should participate in, and how to act on feedback</a:t>
            </a:r>
          </a:p>
          <a:p>
            <a:pPr>
              <a:lnSpc>
                <a:spcPct val="120000"/>
              </a:lnSpc>
              <a:spcAft>
                <a:spcPts val="1800"/>
              </a:spcAft>
            </a:pPr>
            <a:r>
              <a:rPr lang="en-ZW" b="1" dirty="0"/>
              <a:t>Identify a CEA focal point</a:t>
            </a:r>
            <a:r>
              <a:rPr lang="en-ZW" dirty="0"/>
              <a:t>, with relevant experience, enough time, and able to support and influence sectors</a:t>
            </a:r>
            <a:endParaRPr lang="en-ZW" b="1" dirty="0"/>
          </a:p>
          <a:p>
            <a:pPr marL="0" indent="0">
              <a:lnSpc>
                <a:spcPct val="120000"/>
              </a:lnSpc>
              <a:spcBef>
                <a:spcPts val="1800"/>
              </a:spcBef>
              <a:spcAft>
                <a:spcPts val="1200"/>
              </a:spcAft>
              <a:buNone/>
            </a:pPr>
            <a:r>
              <a:rPr lang="en-ZW" b="1" dirty="0">
                <a:solidFill>
                  <a:schemeClr val="accent3"/>
                </a:solidFill>
                <a:sym typeface="Wingdings" pitchFamily="2" charset="2"/>
              </a:rPr>
              <a:t>Advanced:</a:t>
            </a:r>
            <a:endParaRPr lang="en-ZW" b="1" dirty="0">
              <a:solidFill>
                <a:schemeClr val="accent3"/>
              </a:solidFill>
            </a:endParaRPr>
          </a:p>
          <a:p>
            <a:pPr>
              <a:lnSpc>
                <a:spcPct val="120000"/>
              </a:lnSpc>
              <a:spcAft>
                <a:spcPts val="1800"/>
              </a:spcAft>
            </a:pPr>
            <a:r>
              <a:rPr lang="en-ZW" b="1" dirty="0"/>
              <a:t>Provide CEA training </a:t>
            </a:r>
            <a:r>
              <a:rPr lang="en-ZW" dirty="0"/>
              <a:t>– use the 1-day CEA in emergencies training or this module</a:t>
            </a:r>
          </a:p>
        </p:txBody>
      </p:sp>
      <p:pic>
        <p:nvPicPr>
          <p:cNvPr id="17" name="Picture Placeholder 16">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570720" y="1700378"/>
            <a:ext cx="8717279" cy="8588210"/>
          </a:xfrm>
        </p:spPr>
      </p:pic>
    </p:spTree>
    <p:extLst>
      <p:ext uri="{BB962C8B-B14F-4D97-AF65-F5344CB8AC3E}">
        <p14:creationId xmlns:p14="http://schemas.microsoft.com/office/powerpoint/2010/main" val="4577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00861" y="838599"/>
            <a:ext cx="14082596" cy="1485022"/>
          </a:xfrm>
          <a:prstGeom prst="rect">
            <a:avLst/>
          </a:prstGeom>
          <a:noFill/>
        </p:spPr>
        <p:txBody>
          <a:bodyPr wrap="square" rtlCol="0">
            <a:spAutoFit/>
          </a:bodyPr>
          <a:lstStyle/>
          <a:p>
            <a:pPr>
              <a:lnSpc>
                <a:spcPts val="0"/>
              </a:lnSpc>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1:</a:t>
            </a:r>
          </a:p>
          <a:p>
            <a:pPr>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integrate CEA across the response</a:t>
            </a:r>
            <a:endParaRPr lang="ru-RU" sz="4400" b="1" dirty="0">
              <a:solidFill>
                <a:srgbClr val="FF0000"/>
              </a:solidFill>
              <a:ea typeface="Roboto Black" panose="02000000000000000000" pitchFamily="2" charset="0"/>
              <a:cs typeface="Open Sans Light" panose="020B0306030504020204" pitchFamily="34" charset="0"/>
            </a:endParaRPr>
          </a:p>
        </p:txBody>
      </p:sp>
      <p:pic>
        <p:nvPicPr>
          <p:cNvPr id="18" name="Picture 17">
            <a:extLst>
              <a:ext uri="{FF2B5EF4-FFF2-40B4-BE49-F238E27FC236}">
                <a16:creationId xmlns:a16="http://schemas.microsoft.com/office/drawing/2014/main" id="{90F13101-50C4-5F43-AF39-AE4BBD74A2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1182" y="2567730"/>
            <a:ext cx="7289800" cy="850900"/>
          </a:xfrm>
          <a:prstGeom prst="rect">
            <a:avLst/>
          </a:prstGeom>
        </p:spPr>
      </p:pic>
      <p:pic>
        <p:nvPicPr>
          <p:cNvPr id="20" name="Picture 19">
            <a:extLst>
              <a:ext uri="{FF2B5EF4-FFF2-40B4-BE49-F238E27FC236}">
                <a16:creationId xmlns:a16="http://schemas.microsoft.com/office/drawing/2014/main" id="{3A13C0CE-83C4-9E48-959C-613038E2A3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81142" y="5279539"/>
            <a:ext cx="6197600" cy="762000"/>
          </a:xfrm>
          <a:prstGeom prst="rect">
            <a:avLst/>
          </a:prstGeom>
        </p:spPr>
      </p:pic>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187" y="5344657"/>
            <a:ext cx="5537200" cy="800100"/>
          </a:xfrm>
          <a:prstGeom prst="rect">
            <a:avLst/>
          </a:prstGeom>
        </p:spPr>
      </p:pic>
      <p:pic>
        <p:nvPicPr>
          <p:cNvPr id="26" name="Picture 25">
            <a:extLst>
              <a:ext uri="{FF2B5EF4-FFF2-40B4-BE49-F238E27FC236}">
                <a16:creationId xmlns:a16="http://schemas.microsoft.com/office/drawing/2014/main" id="{C285DF81-DE31-6443-8FCB-24B092F7278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0861" y="7803193"/>
            <a:ext cx="8661400" cy="774700"/>
          </a:xfrm>
          <a:prstGeom prst="rect">
            <a:avLst/>
          </a:prstGeom>
        </p:spPr>
      </p:pic>
      <p:pic>
        <p:nvPicPr>
          <p:cNvPr id="28" name="Picture 27" descr="Logo&#10;&#10;Description automatically generated">
            <a:extLst>
              <a:ext uri="{FF2B5EF4-FFF2-40B4-BE49-F238E27FC236}">
                <a16:creationId xmlns:a16="http://schemas.microsoft.com/office/drawing/2014/main" id="{780FC050-9B76-1A4D-89B6-A244F7F92FA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00861" y="2576279"/>
            <a:ext cx="4648200" cy="800100"/>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370039" y="3278318"/>
            <a:ext cx="7381965" cy="1467518"/>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CEA responsibilities that can be added to JDs</a:t>
            </a:r>
          </a:p>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Example CEA JDs – including for emergency operations</a:t>
            </a:r>
          </a:p>
        </p:txBody>
      </p:sp>
      <p:sp>
        <p:nvSpPr>
          <p:cNvPr id="33" name="TextBox 32">
            <a:extLst>
              <a:ext uri="{FF2B5EF4-FFF2-40B4-BE49-F238E27FC236}">
                <a16:creationId xmlns:a16="http://schemas.microsoft.com/office/drawing/2014/main" id="{AA2ACE72-54DC-7241-98DD-B2DEC60D09B6}"/>
              </a:ext>
            </a:extLst>
          </p:cNvPr>
          <p:cNvSpPr txBox="1"/>
          <p:nvPr/>
        </p:nvSpPr>
        <p:spPr>
          <a:xfrm>
            <a:off x="1397648" y="6041539"/>
            <a:ext cx="7381965" cy="947375"/>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PPT briefing on the Code of Conduct and what it means for our behaviour in communities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397648" y="8577893"/>
            <a:ext cx="7381965" cy="947375"/>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Main tasks and responsibilities for CEA staff and delegates working in an emergency operations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0267217" y="3278318"/>
            <a:ext cx="7381965" cy="947375"/>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Sector-specific guidance on how to integrate the minimum actions for CEA in emergencies</a:t>
            </a:r>
          </a:p>
        </p:txBody>
      </p:sp>
      <p:sp>
        <p:nvSpPr>
          <p:cNvPr id="38" name="TextBox 37">
            <a:extLst>
              <a:ext uri="{FF2B5EF4-FFF2-40B4-BE49-F238E27FC236}">
                <a16:creationId xmlns:a16="http://schemas.microsoft.com/office/drawing/2014/main" id="{E73081A5-3285-5C41-9BF2-14C6F3B26DF9}"/>
              </a:ext>
            </a:extLst>
          </p:cNvPr>
          <p:cNvSpPr txBox="1"/>
          <p:nvPr/>
        </p:nvSpPr>
        <p:spPr>
          <a:xfrm>
            <a:off x="10239970" y="6042332"/>
            <a:ext cx="7381965" cy="1390573"/>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a:solidFill>
                  <a:schemeClr val="bg1"/>
                </a:solidFill>
                <a:latin typeface="Open Sans" panose="020B0606030504020204" pitchFamily="34" charset="0"/>
                <a:ea typeface="Open Sans" panose="020B0606030504020204" pitchFamily="34" charset="0"/>
                <a:cs typeface="Open Sans" panose="020B0606030504020204" pitchFamily="34" charset="0"/>
              </a:rPr>
              <a:t>Briefing template for staff joining an emergency operation, covering CEA purpose, minimum actions and where to get more support</a:t>
            </a:r>
          </a:p>
        </p:txBody>
      </p:sp>
    </p:spTree>
    <p:extLst>
      <p:ext uri="{BB962C8B-B14F-4D97-AF65-F5344CB8AC3E}">
        <p14:creationId xmlns:p14="http://schemas.microsoft.com/office/powerpoint/2010/main" val="3836463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939319" y="807274"/>
            <a:ext cx="15461279" cy="1446550"/>
          </a:xfrm>
          <a:prstGeom prst="rect">
            <a:avLst/>
          </a:prstGeom>
          <a:noFill/>
        </p:spPr>
        <p:txBody>
          <a:bodyPr wrap="square" rtlCol="0">
            <a:spAutoFit/>
          </a:bodyPr>
          <a:lstStyle/>
          <a:p>
            <a:pPr>
              <a:spcAft>
                <a:spcPts val="300"/>
              </a:spcAft>
            </a:pPr>
            <a:r>
              <a:rPr lang="en-US" sz="4400" b="1">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400" b="1">
                <a:solidFill>
                  <a:schemeClr val="accent3"/>
                </a:solidFill>
                <a:latin typeface="Montserrat" pitchFamily="2" charset="77"/>
                <a:ea typeface="Roboto Black" panose="02000000000000000000" pitchFamily="2" charset="0"/>
                <a:cs typeface="Open Sans Light" panose="020B0306030504020204" pitchFamily="34" charset="0"/>
              </a:rPr>
              <a:t>Training volunteers on CEA in Madagascar helped build community acceptance</a:t>
            </a:r>
            <a:endParaRPr lang="ru-RU" sz="4400" b="1">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F9A5722D-5E8A-D44E-BB13-BAD1580CD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19" y="2623314"/>
            <a:ext cx="9144000" cy="6858000"/>
          </a:xfrm>
          <a:prstGeom prst="rect">
            <a:avLst/>
          </a:prstGeom>
        </p:spPr>
      </p:pic>
      <p:pic>
        <p:nvPicPr>
          <p:cNvPr id="6" name="Picture 5">
            <a:extLst>
              <a:ext uri="{FF2B5EF4-FFF2-40B4-BE49-F238E27FC236}">
                <a16:creationId xmlns:a16="http://schemas.microsoft.com/office/drawing/2014/main" id="{E6CB6917-3182-104C-B03F-FB749459D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57098" y="2623314"/>
            <a:ext cx="5143500" cy="6858000"/>
          </a:xfrm>
          <a:prstGeom prst="rect">
            <a:avLst/>
          </a:prstGeom>
        </p:spPr>
      </p:pic>
    </p:spTree>
    <p:extLst>
      <p:ext uri="{BB962C8B-B14F-4D97-AF65-F5344CB8AC3E}">
        <p14:creationId xmlns:p14="http://schemas.microsoft.com/office/powerpoint/2010/main" val="16643908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07471" y="4003276"/>
            <a:ext cx="13273058" cy="1198661"/>
          </a:xfrm>
          <a:prstGeom prst="rect">
            <a:avLst/>
          </a:prstGeom>
          <a:noFill/>
        </p:spPr>
        <p:txBody>
          <a:bodyPr wrap="square" rtlCol="0">
            <a:spAutoFit/>
          </a:bodyPr>
          <a:lstStyle/>
          <a:p>
            <a:pPr algn="ctr">
              <a:lnSpc>
                <a:spcPct val="80000"/>
              </a:lnSpc>
            </a:pPr>
            <a:r>
              <a:rPr lang="en-US" sz="8800" b="1">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4195881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7"/>
            <a:ext cx="6940938" cy="2490076"/>
          </a:xfrm>
        </p:spPr>
        <p:txBody>
          <a:bodyPr/>
          <a:lstStyle/>
          <a:p>
            <a:r>
              <a:rPr lang="en-GB" dirty="0"/>
              <a:t>CEA IN EMERGENCY ASSESSMENTS</a:t>
            </a:r>
            <a:br>
              <a:rPr lang="en-GB" dirty="0"/>
            </a:br>
            <a:r>
              <a:rPr lang="en-GB" sz="4400" dirty="0">
                <a:solidFill>
                  <a:schemeClr val="tx1"/>
                </a:solidFill>
              </a:rPr>
              <a:t>SESSION 3</a:t>
            </a:r>
          </a:p>
        </p:txBody>
      </p:sp>
    </p:spTree>
    <p:extLst>
      <p:ext uri="{BB962C8B-B14F-4D97-AF65-F5344CB8AC3E}">
        <p14:creationId xmlns:p14="http://schemas.microsoft.com/office/powerpoint/2010/main" val="1998935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49"/>
            <a:ext cx="14152619" cy="4975016"/>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2:</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Understand community needs, capacities and context </a:t>
            </a:r>
          </a:p>
        </p:txBody>
      </p:sp>
    </p:spTree>
    <p:extLst>
      <p:ext uri="{BB962C8B-B14F-4D97-AF65-F5344CB8AC3E}">
        <p14:creationId xmlns:p14="http://schemas.microsoft.com/office/powerpoint/2010/main" val="86858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307107" y="690077"/>
            <a:ext cx="10231904" cy="1446550"/>
          </a:xfrm>
          <a:prstGeom prst="rect">
            <a:avLst/>
          </a:prstGeom>
          <a:noFill/>
        </p:spPr>
        <p:txBody>
          <a:bodyPr wrap="square" rtlCol="0">
            <a:spAutoFit/>
          </a:bodyPr>
          <a:lstStyle/>
          <a:p>
            <a:pPr>
              <a:spcAft>
                <a:spcPts val="300"/>
              </a:spcAft>
            </a:pPr>
            <a:r>
              <a:rPr lang="en-US" sz="4400" b="1">
                <a:solidFill>
                  <a:schemeClr val="tx2"/>
                </a:solidFill>
                <a:latin typeface="Montserrat" pitchFamily="2" charset="77"/>
                <a:ea typeface="Roboto Black" panose="02000000000000000000" pitchFamily="2" charset="0"/>
                <a:cs typeface="Open Sans Light" panose="020B0306030504020204" pitchFamily="34" charset="0"/>
              </a:rPr>
              <a:t>Action 2: </a:t>
            </a:r>
            <a:r>
              <a:rPr lang="en-US" sz="4400" b="1">
                <a:solidFill>
                  <a:schemeClr val="accent3"/>
                </a:solidFill>
                <a:latin typeface="Montserrat" pitchFamily="2" charset="77"/>
                <a:ea typeface="Roboto Black" panose="02000000000000000000" pitchFamily="2" charset="0"/>
                <a:cs typeface="Open Sans Light" panose="020B0306030504020204" pitchFamily="34" charset="0"/>
              </a:rPr>
              <a:t>Understand community needs, capacities and context </a:t>
            </a:r>
          </a:p>
        </p:txBody>
      </p:sp>
      <p:sp>
        <p:nvSpPr>
          <p:cNvPr id="13" name="TextBox 12">
            <a:extLst>
              <a:ext uri="{FF2B5EF4-FFF2-40B4-BE49-F238E27FC236}">
                <a16:creationId xmlns:a16="http://schemas.microsoft.com/office/drawing/2014/main" id="{DF51AF2C-B212-8445-8137-87C4BA72CE8B}"/>
              </a:ext>
            </a:extLst>
          </p:cNvPr>
          <p:cNvSpPr txBox="1"/>
          <p:nvPr/>
        </p:nvSpPr>
        <p:spPr>
          <a:xfrm>
            <a:off x="8307107" y="2731783"/>
            <a:ext cx="9102352" cy="717690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nSpc>
                <a:spcPts val="3080"/>
              </a:lnSpc>
              <a:spcBef>
                <a:spcPts val="0"/>
              </a:spcBef>
              <a:spcAft>
                <a:spcPts val="1200"/>
              </a:spcAft>
              <a:buNone/>
            </a:pPr>
            <a:r>
              <a:rPr lang="en-GB" b="1">
                <a:solidFill>
                  <a:srgbClr val="FF0000"/>
                </a:solidFill>
              </a:rPr>
              <a:t>At a minimum:</a:t>
            </a:r>
          </a:p>
          <a:p>
            <a:pPr>
              <a:lnSpc>
                <a:spcPts val="3080"/>
              </a:lnSpc>
              <a:spcBef>
                <a:spcPts val="0"/>
              </a:spcBef>
              <a:spcAft>
                <a:spcPts val="1800"/>
              </a:spcAft>
            </a:pPr>
            <a:r>
              <a:rPr lang="en-GB" b="1"/>
              <a:t>Look for internal and external secondary data</a:t>
            </a:r>
            <a:r>
              <a:rPr lang="en-GB"/>
              <a:t> to save time and resources and reduce assessment fatigue in communities</a:t>
            </a:r>
          </a:p>
          <a:p>
            <a:pPr>
              <a:lnSpc>
                <a:spcPts val="3080"/>
              </a:lnSpc>
              <a:spcBef>
                <a:spcPts val="0"/>
              </a:spcBef>
              <a:spcAft>
                <a:spcPts val="1800"/>
              </a:spcAft>
            </a:pPr>
            <a:r>
              <a:rPr lang="en-GB" b="1"/>
              <a:t>Conduct a rapid needs and context analysis </a:t>
            </a:r>
            <a:r>
              <a:rPr lang="en-GB"/>
              <a:t>using simple, fast approaches such as direct observation, key informant interviews, and speaking to volunteers</a:t>
            </a:r>
          </a:p>
          <a:p>
            <a:pPr>
              <a:lnSpc>
                <a:spcPts val="3080"/>
              </a:lnSpc>
              <a:spcBef>
                <a:spcPts val="0"/>
              </a:spcBef>
              <a:spcAft>
                <a:spcPts val="1800"/>
              </a:spcAft>
            </a:pPr>
            <a:r>
              <a:rPr lang="en-GB"/>
              <a:t>Speak to a </a:t>
            </a:r>
            <a:r>
              <a:rPr lang="en-GB" b="1"/>
              <a:t>range of different representatives and groups</a:t>
            </a:r>
          </a:p>
          <a:p>
            <a:pPr lvl="1">
              <a:lnSpc>
                <a:spcPts val="3080"/>
              </a:lnSpc>
              <a:spcBef>
                <a:spcPts val="0"/>
              </a:spcBef>
              <a:spcAft>
                <a:spcPts val="600"/>
              </a:spcAft>
              <a:buClr>
                <a:srgbClr val="FF0000"/>
              </a:buClr>
            </a:pPr>
            <a:endParaRPr lang="en-GB"/>
          </a:p>
          <a:p>
            <a:pPr marL="0" indent="0">
              <a:lnSpc>
                <a:spcPts val="3080"/>
              </a:lnSpc>
              <a:spcBef>
                <a:spcPts val="0"/>
              </a:spcBef>
              <a:spcAft>
                <a:spcPts val="1200"/>
              </a:spcAft>
              <a:buNone/>
            </a:pPr>
            <a:r>
              <a:rPr lang="en-GB" b="1">
                <a:solidFill>
                  <a:srgbClr val="FF0000"/>
                </a:solidFill>
              </a:rPr>
              <a:t>Advanced:</a:t>
            </a:r>
          </a:p>
          <a:p>
            <a:pPr>
              <a:lnSpc>
                <a:spcPts val="3080"/>
              </a:lnSpc>
              <a:spcBef>
                <a:spcPts val="0"/>
              </a:spcBef>
              <a:spcAft>
                <a:spcPts val="1800"/>
              </a:spcAft>
            </a:pPr>
            <a:r>
              <a:rPr lang="en-GB"/>
              <a:t>More detailed, in-depth context and needs analysis</a:t>
            </a:r>
          </a:p>
          <a:p>
            <a:pPr>
              <a:lnSpc>
                <a:spcPts val="3080"/>
              </a:lnSpc>
              <a:spcBef>
                <a:spcPts val="0"/>
              </a:spcBef>
              <a:spcAft>
                <a:spcPts val="1800"/>
              </a:spcAft>
            </a:pPr>
            <a:r>
              <a:rPr lang="en-GB"/>
              <a:t>Consider an inter-agency joint assessment, especially in larger emergencies</a:t>
            </a:r>
          </a:p>
          <a:p>
            <a:pPr>
              <a:lnSpc>
                <a:spcPts val="3080"/>
              </a:lnSpc>
              <a:spcBef>
                <a:spcPts val="0"/>
              </a:spcBef>
              <a:spcAft>
                <a:spcPts val="1200"/>
              </a:spcAft>
            </a:pPr>
            <a:endParaRPr lang="en-GB"/>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942823" cy="10288588"/>
          </a:xfrm>
        </p:spPr>
      </p:pic>
      <p:pic>
        <p:nvPicPr>
          <p:cNvPr id="6" name="Picture 5" descr="A picture containing text&#10;&#10;Description automatically generated">
            <a:extLst>
              <a:ext uri="{FF2B5EF4-FFF2-40B4-BE49-F238E27FC236}">
                <a16:creationId xmlns:a16="http://schemas.microsoft.com/office/drawing/2014/main" id="{51EDD3B8-1863-6E47-A6D0-5CA09B50489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07107" y="9598511"/>
            <a:ext cx="4172119" cy="581690"/>
          </a:xfrm>
          <a:prstGeom prst="rect">
            <a:avLst/>
          </a:prstGeom>
        </p:spPr>
      </p:pic>
    </p:spTree>
    <p:extLst>
      <p:ext uri="{BB962C8B-B14F-4D97-AF65-F5344CB8AC3E}">
        <p14:creationId xmlns:p14="http://schemas.microsoft.com/office/powerpoint/2010/main" val="91756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50200" y="611431"/>
            <a:ext cx="12040949" cy="830997"/>
          </a:xfrm>
          <a:prstGeom prst="rect">
            <a:avLst/>
          </a:prstGeom>
          <a:noFill/>
        </p:spPr>
        <p:txBody>
          <a:bodyPr wrap="square" rtlCol="0">
            <a:spAutoFit/>
          </a:bodyPr>
          <a:lstStyle/>
          <a:p>
            <a:pPr>
              <a:spcAft>
                <a:spcPts val="300"/>
              </a:spcAft>
            </a:pPr>
            <a:r>
              <a:rPr lang="en-US" sz="4800" b="1" dirty="0">
                <a:solidFill>
                  <a:schemeClr val="accent1"/>
                </a:solidFill>
                <a:latin typeface="Montserrat" pitchFamily="2" charset="77"/>
                <a:ea typeface="Roboto Black" panose="02000000000000000000" pitchFamily="2" charset="0"/>
                <a:cs typeface="Open Sans Light" panose="020B0306030504020204" pitchFamily="34" charset="0"/>
              </a:rPr>
              <a:t>Sources of secondary data</a:t>
            </a:r>
            <a:endParaRPr lang="ru-RU" sz="48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A5E38576-3287-DF4C-B9E1-26E3F8452CB5}"/>
              </a:ext>
            </a:extLst>
          </p:cNvPr>
          <p:cNvSpPr txBox="1"/>
          <p:nvPr/>
        </p:nvSpPr>
        <p:spPr>
          <a:xfrm>
            <a:off x="650200" y="2392218"/>
            <a:ext cx="9636800" cy="755591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spcBef>
                <a:spcPts val="0"/>
              </a:spcBef>
              <a:spcAft>
                <a:spcPts val="1200"/>
              </a:spcAft>
              <a:buNone/>
            </a:pPr>
            <a:r>
              <a:rPr lang="en-GB" b="1"/>
              <a:t>Where to look?</a:t>
            </a:r>
          </a:p>
          <a:p>
            <a:pPr marL="0" indent="0">
              <a:spcBef>
                <a:spcPts val="0"/>
              </a:spcBef>
              <a:spcAft>
                <a:spcPts val="1200"/>
              </a:spcAft>
              <a:buNone/>
            </a:pPr>
            <a:r>
              <a:rPr lang="en-GB" b="1"/>
              <a:t>Internally:</a:t>
            </a:r>
          </a:p>
          <a:p>
            <a:pPr>
              <a:spcBef>
                <a:spcPts val="0"/>
              </a:spcBef>
              <a:spcAft>
                <a:spcPts val="1200"/>
              </a:spcAft>
            </a:pPr>
            <a:r>
              <a:rPr lang="en-GB"/>
              <a:t>IFRC Go</a:t>
            </a:r>
            <a:r>
              <a:rPr lang="en-GB">
                <a:solidFill>
                  <a:schemeClr val="accent3"/>
                </a:solidFill>
              </a:rPr>
              <a:t> </a:t>
            </a:r>
            <a:r>
              <a:rPr lang="en-GB">
                <a:solidFill>
                  <a:schemeClr val="accent3"/>
                </a:solidFill>
                <a:hlinkClick r:id="rId3">
                  <a:extLst>
                    <a:ext uri="{A12FA001-AC4F-418D-AE19-62706E023703}">
                      <ahyp:hlinkClr xmlns:ahyp="http://schemas.microsoft.com/office/drawing/2018/hyperlinkcolor" val="tx"/>
                    </a:ext>
                  </a:extLst>
                </a:hlinkClick>
              </a:rPr>
              <a:t>https://go.ifrc.org/</a:t>
            </a:r>
            <a:r>
              <a:rPr lang="en-GB">
                <a:solidFill>
                  <a:schemeClr val="accent3"/>
                </a:solidFill>
              </a:rPr>
              <a:t> </a:t>
            </a:r>
            <a:r>
              <a:rPr lang="en-GB">
                <a:solidFill>
                  <a:schemeClr val="tx2"/>
                </a:solidFill>
              </a:rPr>
              <a:t>&amp; </a:t>
            </a:r>
            <a:r>
              <a:rPr lang="en-GB">
                <a:solidFill>
                  <a:schemeClr val="accent3"/>
                </a:solidFill>
                <a:hlinkClick r:id="rId4">
                  <a:extLst>
                    <a:ext uri="{A12FA001-AC4F-418D-AE19-62706E023703}">
                      <ahyp:hlinkClr xmlns:ahyp="http://schemas.microsoft.com/office/drawing/2018/hyperlinkcolor" val="tx"/>
                    </a:ext>
                  </a:extLst>
                </a:hlinkClick>
              </a:rPr>
              <a:t>https://go.ifrc.org/preparedness#operational-learning</a:t>
            </a:r>
            <a:endParaRPr lang="en-GB">
              <a:solidFill>
                <a:schemeClr val="accent3"/>
              </a:solidFill>
            </a:endParaRPr>
          </a:p>
          <a:p>
            <a:pPr>
              <a:spcBef>
                <a:spcPts val="0"/>
              </a:spcBef>
              <a:spcAft>
                <a:spcPts val="1800"/>
              </a:spcAft>
            </a:pPr>
            <a:r>
              <a:rPr lang="en-GB"/>
              <a:t>IFRC Document library</a:t>
            </a:r>
            <a:r>
              <a:rPr lang="en-GB">
                <a:solidFill>
                  <a:schemeClr val="accent3"/>
                </a:solidFill>
              </a:rPr>
              <a:t> </a:t>
            </a:r>
            <a:r>
              <a:rPr lang="en-GB">
                <a:solidFill>
                  <a:schemeClr val="accent3"/>
                </a:solidFill>
                <a:hlinkClick r:id="rId5">
                  <a:extLst>
                    <a:ext uri="{A12FA001-AC4F-418D-AE19-62706E023703}">
                      <ahyp:hlinkClr xmlns:ahyp="http://schemas.microsoft.com/office/drawing/2018/hyperlinkcolor" val="tx"/>
                    </a:ext>
                  </a:extLst>
                </a:hlinkClick>
              </a:rPr>
              <a:t>https://www.ifrc.org/documents/all</a:t>
            </a:r>
            <a:endParaRPr lang="en-GB">
              <a:solidFill>
                <a:schemeClr val="accent3"/>
              </a:solidFill>
            </a:endParaRPr>
          </a:p>
          <a:p>
            <a:pPr>
              <a:spcBef>
                <a:spcPts val="0"/>
              </a:spcBef>
              <a:spcAft>
                <a:spcPts val="1800"/>
              </a:spcAft>
            </a:pPr>
            <a:r>
              <a:rPr lang="en-GB"/>
              <a:t>Community Engagement Hub </a:t>
            </a:r>
            <a:r>
              <a:rPr lang="en-GB">
                <a:solidFill>
                  <a:schemeClr val="accent3"/>
                </a:solidFill>
                <a:hlinkClick r:id="rId6">
                  <a:extLst>
                    <a:ext uri="{A12FA001-AC4F-418D-AE19-62706E023703}">
                      <ahyp:hlinkClr xmlns:ahyp="http://schemas.microsoft.com/office/drawing/2018/hyperlinkcolor" val="tx"/>
                    </a:ext>
                  </a:extLst>
                </a:hlinkClick>
              </a:rPr>
              <a:t>https://www.communityengagementhub.org/</a:t>
            </a:r>
            <a:r>
              <a:rPr lang="en-GB">
                <a:solidFill>
                  <a:schemeClr val="accent3"/>
                </a:solidFill>
              </a:rPr>
              <a:t> </a:t>
            </a:r>
          </a:p>
          <a:p>
            <a:pPr marL="0" indent="0">
              <a:spcBef>
                <a:spcPts val="0"/>
              </a:spcBef>
              <a:spcAft>
                <a:spcPts val="1200"/>
              </a:spcAft>
              <a:buNone/>
            </a:pPr>
            <a:endParaRPr lang="en-GB" b="1"/>
          </a:p>
          <a:p>
            <a:pPr marL="0" indent="0">
              <a:spcBef>
                <a:spcPts val="0"/>
              </a:spcBef>
              <a:spcAft>
                <a:spcPts val="1200"/>
              </a:spcAft>
              <a:buNone/>
            </a:pPr>
            <a:r>
              <a:rPr lang="en-GB" b="1"/>
              <a:t>Externally:</a:t>
            </a:r>
          </a:p>
          <a:p>
            <a:pPr>
              <a:spcBef>
                <a:spcPts val="0"/>
              </a:spcBef>
              <a:spcAft>
                <a:spcPts val="1800"/>
              </a:spcAft>
            </a:pPr>
            <a:r>
              <a:rPr lang="en-GB"/>
              <a:t>CDAC media guides </a:t>
            </a:r>
            <a:r>
              <a:rPr lang="en-GB">
                <a:solidFill>
                  <a:schemeClr val="accent3"/>
                </a:solidFill>
                <a:hlinkClick r:id="rId7">
                  <a:extLst>
                    <a:ext uri="{A12FA001-AC4F-418D-AE19-62706E023703}">
                      <ahyp:hlinkClr xmlns:ahyp="http://schemas.microsoft.com/office/drawing/2018/hyperlinkcolor" val="tx"/>
                    </a:ext>
                  </a:extLst>
                </a:hlinkClick>
              </a:rPr>
              <a:t>https://www.cdacnetwork.org/media-landscape-guides</a:t>
            </a:r>
            <a:endParaRPr lang="en-GB">
              <a:solidFill>
                <a:schemeClr val="accent3"/>
              </a:solidFill>
            </a:endParaRPr>
          </a:p>
          <a:p>
            <a:pPr>
              <a:spcBef>
                <a:spcPts val="0"/>
              </a:spcBef>
              <a:spcAft>
                <a:spcPts val="1200"/>
              </a:spcAft>
            </a:pPr>
            <a:r>
              <a:rPr lang="en-GB"/>
              <a:t>IASC portal </a:t>
            </a:r>
            <a:r>
              <a:rPr lang="en-GB">
                <a:solidFill>
                  <a:schemeClr val="accent3"/>
                </a:solidFill>
                <a:hlinkClick r:id="rId8">
                  <a:extLst>
                    <a:ext uri="{A12FA001-AC4F-418D-AE19-62706E023703}">
                      <ahyp:hlinkClr xmlns:ahyp="http://schemas.microsoft.com/office/drawing/2018/hyperlinkcolor" val="tx"/>
                    </a:ext>
                  </a:extLst>
                </a:hlinkClick>
              </a:rPr>
              <a:t>https://aap-inclusion-psea.alnap.org/resources-iasc</a:t>
            </a:r>
            <a:endParaRPr lang="en-GB">
              <a:solidFill>
                <a:schemeClr val="accent3"/>
              </a:solidFill>
            </a:endParaRPr>
          </a:p>
          <a:p>
            <a:pPr>
              <a:spcBef>
                <a:spcPts val="0"/>
              </a:spcBef>
              <a:spcAft>
                <a:spcPts val="1200"/>
              </a:spcAft>
            </a:pPr>
            <a:r>
              <a:rPr lang="en-GB"/>
              <a:t>ACAPS assessment data </a:t>
            </a:r>
            <a:r>
              <a:rPr lang="en-GB">
                <a:solidFill>
                  <a:schemeClr val="accent3"/>
                </a:solidFill>
                <a:hlinkClick r:id="rId9">
                  <a:extLst>
                    <a:ext uri="{A12FA001-AC4F-418D-AE19-62706E023703}">
                      <ahyp:hlinkClr xmlns:ahyp="http://schemas.microsoft.com/office/drawing/2018/hyperlinkcolor" val="tx"/>
                    </a:ext>
                  </a:extLst>
                </a:hlinkClick>
              </a:rPr>
              <a:t>https://www.acaps.org/</a:t>
            </a:r>
            <a:endParaRPr lang="en-GB">
              <a:solidFill>
                <a:schemeClr val="accent3"/>
              </a:solidFill>
            </a:endParaRPr>
          </a:p>
          <a:p>
            <a:pPr>
              <a:spcBef>
                <a:spcPts val="0"/>
              </a:spcBef>
              <a:spcAft>
                <a:spcPts val="1200"/>
              </a:spcAft>
            </a:pPr>
            <a:r>
              <a:rPr lang="en-GB" err="1"/>
              <a:t>ReliefWeb</a:t>
            </a:r>
            <a:r>
              <a:rPr lang="en-GB"/>
              <a:t> </a:t>
            </a:r>
            <a:r>
              <a:rPr lang="en-GB">
                <a:solidFill>
                  <a:schemeClr val="accent3"/>
                </a:solidFill>
                <a:hlinkClick r:id="rId10">
                  <a:extLst>
                    <a:ext uri="{A12FA001-AC4F-418D-AE19-62706E023703}">
                      <ahyp:hlinkClr xmlns:ahyp="http://schemas.microsoft.com/office/drawing/2018/hyperlinkcolor" val="tx"/>
                    </a:ext>
                  </a:extLst>
                </a:hlinkClick>
              </a:rPr>
              <a:t>https://reliefweb.int/</a:t>
            </a:r>
            <a:endParaRPr lang="en-GB">
              <a:solidFill>
                <a:schemeClr val="accent3"/>
              </a:solidFill>
            </a:endParaRPr>
          </a:p>
          <a:p>
            <a:pPr>
              <a:spcBef>
                <a:spcPts val="0"/>
              </a:spcBef>
              <a:spcAft>
                <a:spcPts val="1200"/>
              </a:spcAft>
            </a:pPr>
            <a:r>
              <a:rPr lang="en-GB"/>
              <a:t>Health data</a:t>
            </a:r>
            <a:r>
              <a:rPr lang="en-GB">
                <a:solidFill>
                  <a:schemeClr val="accent3"/>
                </a:solidFill>
              </a:rPr>
              <a:t> </a:t>
            </a:r>
            <a:r>
              <a:rPr lang="en-GB">
                <a:solidFill>
                  <a:schemeClr val="accent3"/>
                </a:solidFill>
                <a:hlinkClick r:id="rId11">
                  <a:extLst>
                    <a:ext uri="{A12FA001-AC4F-418D-AE19-62706E023703}">
                      <ahyp:hlinkClr xmlns:ahyp="http://schemas.microsoft.com/office/drawing/2018/hyperlinkcolor" val="tx"/>
                    </a:ext>
                  </a:extLst>
                </a:hlinkClick>
              </a:rPr>
              <a:t>https://www.dhsprogram.com/</a:t>
            </a:r>
            <a:r>
              <a:rPr lang="en-GB">
                <a:solidFill>
                  <a:schemeClr val="accent3"/>
                </a:solidFill>
              </a:rPr>
              <a:t> </a:t>
            </a:r>
          </a:p>
        </p:txBody>
      </p:sp>
      <p:pic>
        <p:nvPicPr>
          <p:cNvPr id="12" name="Picture 11" descr="A picture containing graphical user interface&#10;&#10;Description automatically generated">
            <a:extLst>
              <a:ext uri="{FF2B5EF4-FFF2-40B4-BE49-F238E27FC236}">
                <a16:creationId xmlns:a16="http://schemas.microsoft.com/office/drawing/2014/main" id="{28E24DF7-1FA9-7949-9BDC-FD08416F1E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9840685" y="2148135"/>
            <a:ext cx="4191000" cy="2006600"/>
          </a:xfrm>
          <a:prstGeom prst="rect">
            <a:avLst/>
          </a:prstGeom>
          <a:ln>
            <a:solidFill>
              <a:schemeClr val="bg2">
                <a:lumMod val="85000"/>
              </a:schemeClr>
            </a:solidFill>
          </a:ln>
        </p:spPr>
      </p:pic>
      <p:pic>
        <p:nvPicPr>
          <p:cNvPr id="15" name="Picture 14" descr="Graphical user interface, text, application&#10;&#10;Description automatically generated">
            <a:extLst>
              <a:ext uri="{FF2B5EF4-FFF2-40B4-BE49-F238E27FC236}">
                <a16:creationId xmlns:a16="http://schemas.microsoft.com/office/drawing/2014/main" id="{7B705A05-4772-FF4A-BCB0-A0077CC32D8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4257105" y="2484917"/>
            <a:ext cx="3556000" cy="3441700"/>
          </a:xfrm>
          <a:prstGeom prst="rect">
            <a:avLst/>
          </a:prstGeom>
          <a:ln>
            <a:solidFill>
              <a:schemeClr val="bg2">
                <a:lumMod val="85000"/>
              </a:schemeClr>
            </a:solidFill>
          </a:ln>
        </p:spPr>
      </p:pic>
      <p:pic>
        <p:nvPicPr>
          <p:cNvPr id="17" name="Picture 16" descr="Graphical user interface, text, application&#10;&#10;Description automatically generated">
            <a:extLst>
              <a:ext uri="{FF2B5EF4-FFF2-40B4-BE49-F238E27FC236}">
                <a16:creationId xmlns:a16="http://schemas.microsoft.com/office/drawing/2014/main" id="{D6EBB024-8CDF-054E-97F9-1E1E9C11A50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668887" y="4537571"/>
            <a:ext cx="5035550" cy="4248150"/>
          </a:xfrm>
          <a:prstGeom prst="rect">
            <a:avLst/>
          </a:prstGeom>
          <a:ln>
            <a:solidFill>
              <a:schemeClr val="bg2">
                <a:lumMod val="85000"/>
              </a:schemeClr>
            </a:solidFill>
          </a:ln>
        </p:spPr>
      </p:pic>
      <p:pic>
        <p:nvPicPr>
          <p:cNvPr id="19" name="Picture 18" descr="Logo&#10;&#10;Description automatically generated">
            <a:extLst>
              <a:ext uri="{FF2B5EF4-FFF2-40B4-BE49-F238E27FC236}">
                <a16:creationId xmlns:a16="http://schemas.microsoft.com/office/drawing/2014/main" id="{3F1BB9E2-1956-FD4A-B778-1E397B446AD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2691149" y="7250209"/>
            <a:ext cx="4390571" cy="2223796"/>
          </a:xfrm>
          <a:prstGeom prst="rect">
            <a:avLst/>
          </a:prstGeom>
          <a:ln>
            <a:solidFill>
              <a:schemeClr val="bg2">
                <a:lumMod val="85000"/>
              </a:schemeClr>
            </a:solidFill>
          </a:ln>
        </p:spPr>
      </p:pic>
      <p:pic>
        <p:nvPicPr>
          <p:cNvPr id="21" name="Picture 20" descr="Graphical user interface, text&#10;&#10;Description automatically generated with medium confidence">
            <a:extLst>
              <a:ext uri="{FF2B5EF4-FFF2-40B4-BE49-F238E27FC236}">
                <a16:creationId xmlns:a16="http://schemas.microsoft.com/office/drawing/2014/main" id="{480CE4C6-9E65-C040-A4F0-E053D4B3D5E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287000" y="4384496"/>
            <a:ext cx="7272060" cy="1924957"/>
          </a:xfrm>
          <a:prstGeom prst="rect">
            <a:avLst/>
          </a:prstGeom>
          <a:ln>
            <a:solidFill>
              <a:schemeClr val="bg2">
                <a:lumMod val="85000"/>
              </a:schemeClr>
            </a:solidFill>
          </a:ln>
        </p:spPr>
      </p:pic>
      <p:pic>
        <p:nvPicPr>
          <p:cNvPr id="23" name="Picture 22" descr="Timeline&#10;&#10;Description automatically generated with medium confidence">
            <a:extLst>
              <a:ext uri="{FF2B5EF4-FFF2-40B4-BE49-F238E27FC236}">
                <a16:creationId xmlns:a16="http://schemas.microsoft.com/office/drawing/2014/main" id="{8BD22C5F-E044-E446-9FBB-A6DF9B245CB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582217" y="7104044"/>
            <a:ext cx="6976843" cy="1767025"/>
          </a:xfrm>
          <a:prstGeom prst="rect">
            <a:avLst/>
          </a:prstGeom>
          <a:ln>
            <a:solidFill>
              <a:schemeClr val="bg2">
                <a:lumMod val="85000"/>
              </a:schemeClr>
            </a:solidFill>
          </a:ln>
        </p:spPr>
      </p:pic>
      <p:pic>
        <p:nvPicPr>
          <p:cNvPr id="25" name="Picture 24" descr="Rectangle&#10;&#10;Description automatically generated with medium confidence">
            <a:extLst>
              <a:ext uri="{FF2B5EF4-FFF2-40B4-BE49-F238E27FC236}">
                <a16:creationId xmlns:a16="http://schemas.microsoft.com/office/drawing/2014/main" id="{BF37D93A-70F5-E04B-9330-D923835A744A}"/>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1746482" y="4837703"/>
            <a:ext cx="5021245" cy="1926769"/>
          </a:xfrm>
          <a:prstGeom prst="rect">
            <a:avLst/>
          </a:prstGeom>
        </p:spPr>
      </p:pic>
      <p:pic>
        <p:nvPicPr>
          <p:cNvPr id="27" name="Picture 26" descr="Graphical user interface, logo&#10;&#10;Description automatically generated with medium confidence">
            <a:extLst>
              <a:ext uri="{FF2B5EF4-FFF2-40B4-BE49-F238E27FC236}">
                <a16:creationId xmlns:a16="http://schemas.microsoft.com/office/drawing/2014/main" id="{F1BE35F9-B115-E549-B015-19A1FC37E0A4}"/>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10083391" y="3532388"/>
            <a:ext cx="5298122" cy="1727287"/>
          </a:xfrm>
          <a:prstGeom prst="rect">
            <a:avLst/>
          </a:prstGeom>
          <a:ln>
            <a:solidFill>
              <a:schemeClr val="bg2">
                <a:lumMod val="85000"/>
              </a:schemeClr>
            </a:solidFill>
          </a:ln>
        </p:spPr>
      </p:pic>
    </p:spTree>
    <p:extLst>
      <p:ext uri="{BB962C8B-B14F-4D97-AF65-F5344CB8AC3E}">
        <p14:creationId xmlns:p14="http://schemas.microsoft.com/office/powerpoint/2010/main" val="33721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10" end="1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1" end="11"/>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96;p5">
            <a:extLst>
              <a:ext uri="{FF2B5EF4-FFF2-40B4-BE49-F238E27FC236}">
                <a16:creationId xmlns:a16="http://schemas.microsoft.com/office/drawing/2014/main" id="{2D5BC22F-0241-694B-850B-B1CAEC2358C1}"/>
              </a:ext>
            </a:extLst>
          </p:cNvPr>
          <p:cNvSpPr txBox="1"/>
          <p:nvPr/>
        </p:nvSpPr>
        <p:spPr>
          <a:xfrm>
            <a:off x="410656" y="208111"/>
            <a:ext cx="12925344" cy="92328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5400" b="1" i="0" u="none" strike="noStrike" kern="0" cap="none" spc="0" normalizeH="0" baseline="0" noProof="0" dirty="0">
                <a:ln>
                  <a:noFill/>
                </a:ln>
                <a:solidFill>
                  <a:srgbClr val="33394B"/>
                </a:solidFill>
                <a:effectLst/>
                <a:uLnTx/>
                <a:uFillTx/>
                <a:latin typeface="Montserrat"/>
                <a:cs typeface="Arial"/>
                <a:sym typeface="Montserrat"/>
              </a:rPr>
              <a:t>Groups</a:t>
            </a:r>
          </a:p>
        </p:txBody>
      </p:sp>
      <p:graphicFrame>
        <p:nvGraphicFramePr>
          <p:cNvPr id="2" name="Diagram 1">
            <a:extLst>
              <a:ext uri="{FF2B5EF4-FFF2-40B4-BE49-F238E27FC236}">
                <a16:creationId xmlns:a16="http://schemas.microsoft.com/office/drawing/2014/main" id="{45A89FE9-39D9-634D-8B23-9055CA5867F4}"/>
              </a:ext>
            </a:extLst>
          </p:cNvPr>
          <p:cNvGraphicFramePr/>
          <p:nvPr/>
        </p:nvGraphicFramePr>
        <p:xfrm>
          <a:off x="410656" y="2163336"/>
          <a:ext cx="16762222" cy="7758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75781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8295" y="281462"/>
            <a:ext cx="17348705" cy="1384995"/>
          </a:xfrm>
          <a:prstGeom prst="rect">
            <a:avLst/>
          </a:prstGeom>
          <a:noFill/>
        </p:spPr>
        <p:txBody>
          <a:bodyPr wrap="square" rtlCol="0">
            <a:spAutoFit/>
          </a:bodyPr>
          <a:lstStyle/>
          <a:p>
            <a:pPr>
              <a:spcAft>
                <a:spcPts val="0"/>
              </a:spcAft>
            </a:pPr>
            <a:r>
              <a:rPr lang="en-US" sz="4200" b="1">
                <a:solidFill>
                  <a:schemeClr val="accent1"/>
                </a:solidFill>
                <a:latin typeface="Montserrat" pitchFamily="2" charset="77"/>
                <a:ea typeface="Roboto Black" panose="02000000000000000000" pitchFamily="2" charset="0"/>
                <a:cs typeface="Open Sans Light" panose="020B0306030504020204" pitchFamily="34" charset="0"/>
              </a:rPr>
              <a:t>What data do we collect in a rapid needs and context analysis? </a:t>
            </a:r>
          </a:p>
          <a:p>
            <a:pPr>
              <a:spcAft>
                <a:spcPts val="0"/>
              </a:spcAft>
            </a:pPr>
            <a:r>
              <a:rPr lang="en-US" sz="4200">
                <a:solidFill>
                  <a:schemeClr val="accent3"/>
                </a:solidFill>
                <a:latin typeface="Montserrat" pitchFamily="2" charset="77"/>
                <a:ea typeface="Roboto Black" panose="02000000000000000000" pitchFamily="2" charset="0"/>
                <a:cs typeface="Open Sans Light" panose="020B0306030504020204" pitchFamily="34" charset="0"/>
              </a:rPr>
              <a:t>Discuss…</a:t>
            </a:r>
            <a:endParaRPr lang="ru-RU" sz="420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6" name="Diagram 5">
            <a:extLst>
              <a:ext uri="{FF2B5EF4-FFF2-40B4-BE49-F238E27FC236}">
                <a16:creationId xmlns:a16="http://schemas.microsoft.com/office/drawing/2014/main" id="{1620C59B-2CFD-284C-B201-57969EB4C891}"/>
              </a:ext>
            </a:extLst>
          </p:cNvPr>
          <p:cNvGraphicFramePr/>
          <p:nvPr>
            <p:extLst>
              <p:ext uri="{D42A27DB-BD31-4B8C-83A1-F6EECF244321}">
                <p14:modId xmlns:p14="http://schemas.microsoft.com/office/powerpoint/2010/main" val="1857631361"/>
              </p:ext>
            </p:extLst>
          </p:nvPr>
        </p:nvGraphicFramePr>
        <p:xfrm>
          <a:off x="-249771" y="1849736"/>
          <a:ext cx="18787542"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116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D0D29837-8B96-4840-A0A8-E2274A89873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61D3A7AA-5992-D649-B99D-745AC5C3E42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12F3BD05-1C2C-C542-9DB8-CE8C18A6D6A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F3B9454D-02EA-7E46-87A7-26E5E9091A1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A88FDD63-CEDD-8044-89F2-E4926D3EBB4E}"/>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dgm id="{247D6BBB-70BA-FF40-A006-A736301F4BB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214E34C9-427F-154F-94C6-17698314B89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DAC24D66-8572-BE45-88E6-46D82FF5FC6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dgm id="{FEFCB59A-5D1E-6349-849D-4CD4BCFF35F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dgm id="{316DB134-425E-0544-A67C-F869121FB560}"/>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dgm id="{8B14C9BC-C454-874E-A192-12F6C0C255B9}"/>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dgm id="{3D7EC829-6283-6540-ADC8-14AA4EE81CB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7670A9-23C6-491B-B826-7C89FEE9A09C}"/>
              </a:ext>
            </a:extLst>
          </p:cNvPr>
          <p:cNvSpPr txBox="1"/>
          <p:nvPr/>
        </p:nvSpPr>
        <p:spPr>
          <a:xfrm>
            <a:off x="4203357" y="366507"/>
            <a:ext cx="13367669" cy="1483676"/>
          </a:xfrm>
          <a:prstGeom prst="rect">
            <a:avLst/>
          </a:prstGeom>
          <a:noFill/>
        </p:spPr>
        <p:txBody>
          <a:bodyPr wrap="square" rtlCol="0">
            <a:spAutoFit/>
          </a:bodyPr>
          <a:lstStyle/>
          <a:p>
            <a:pPr>
              <a:lnSpc>
                <a:spcPts val="4760"/>
              </a:lnSpc>
              <a:spcBef>
                <a:spcPts val="600"/>
              </a:spcBef>
              <a:spcAft>
                <a:spcPts val="600"/>
              </a:spcAft>
            </a:pPr>
            <a:r>
              <a:rPr lang="en-US" sz="4800" b="1" dirty="0">
                <a:solidFill>
                  <a:schemeClr val="tx2"/>
                </a:solidFill>
                <a:latin typeface="Montserrat" pitchFamily="2" charset="77"/>
                <a:ea typeface="Roboto Black" panose="02000000000000000000" pitchFamily="2" charset="0"/>
              </a:rPr>
              <a:t>Understanding the context in an epidemic </a:t>
            </a:r>
          </a:p>
          <a:p>
            <a:pPr>
              <a:lnSpc>
                <a:spcPts val="4760"/>
              </a:lnSpc>
              <a:spcBef>
                <a:spcPts val="600"/>
              </a:spcBef>
              <a:spcAft>
                <a:spcPts val="600"/>
              </a:spcAft>
            </a:pPr>
            <a:r>
              <a:rPr lang="en-US" sz="4800" dirty="0">
                <a:solidFill>
                  <a:schemeClr val="accent3"/>
                </a:solidFill>
                <a:latin typeface="Montserrat" pitchFamily="2" charset="77"/>
                <a:ea typeface="Roboto Black" panose="02000000000000000000" pitchFamily="2" charset="0"/>
              </a:rPr>
              <a:t>Zoom poll </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7622009F-E1EC-489A-887B-468C265A3185}"/>
              </a:ext>
            </a:extLst>
          </p:cNvPr>
          <p:cNvSpPr txBox="1"/>
          <p:nvPr/>
        </p:nvSpPr>
        <p:spPr>
          <a:xfrm>
            <a:off x="6698142" y="2706852"/>
            <a:ext cx="10633121" cy="6494085"/>
          </a:xfrm>
          <a:prstGeom prst="rect">
            <a:avLst/>
          </a:prstGeom>
          <a:noFill/>
        </p:spPr>
        <p:txBody>
          <a:bodyPr wrap="square" rtlCol="0">
            <a:spAutoFit/>
          </a:bodyPr>
          <a:lstStyle/>
          <a:p>
            <a:pPr>
              <a:spcBef>
                <a:spcPts val="2400"/>
              </a:spcBef>
              <a:spcAft>
                <a:spcPts val="600"/>
              </a:spcAft>
              <a:buClr>
                <a:srgbClr val="FF0000"/>
              </a:buClr>
              <a:buSzPts val="2400"/>
            </a:pPr>
            <a:r>
              <a:rPr lang="en-GB" sz="2400" b="1">
                <a:solidFill>
                  <a:schemeClr val="lt1"/>
                </a:solidFill>
                <a:latin typeface="Open Sans"/>
                <a:ea typeface="Open Sans"/>
                <a:cs typeface="Open Sans"/>
              </a:rPr>
              <a:t>In addition to the rapid needs and context analysis:</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Culture and beliefs - especially how they could impact on behaviours</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Gaps in knowledge about the risk</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Level of threat people attach to the risk </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Common beliefs and rumours about the risk</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Any stigma attached to the risk or those affected</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Reasons why people do not engage in safe behaviours or practices </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Common and trusted sources of information about the epidemic</a:t>
            </a:r>
          </a:p>
          <a:p>
            <a:pPr marL="342900" indent="-342900">
              <a:spcBef>
                <a:spcPts val="2400"/>
              </a:spcBef>
              <a:spcAft>
                <a:spcPts val="600"/>
              </a:spcAft>
              <a:buClr>
                <a:srgbClr val="FF0000"/>
              </a:buClr>
              <a:buSzPts val="2400"/>
              <a:buFont typeface="Arial"/>
              <a:buChar char="•"/>
            </a:pPr>
            <a:r>
              <a:rPr lang="en-GB" sz="2400">
                <a:solidFill>
                  <a:schemeClr val="lt1"/>
                </a:solidFill>
                <a:latin typeface="Open Sans"/>
                <a:ea typeface="Open Sans"/>
                <a:cs typeface="Open Sans"/>
              </a:rPr>
              <a:t>Local phrases used to describe the risk</a:t>
            </a:r>
          </a:p>
        </p:txBody>
      </p:sp>
      <p:pic>
        <p:nvPicPr>
          <p:cNvPr id="4" name="Picture 3" descr="A picture containing text, person&#10;&#10;Description automatically generated">
            <a:extLst>
              <a:ext uri="{FF2B5EF4-FFF2-40B4-BE49-F238E27FC236}">
                <a16:creationId xmlns:a16="http://schemas.microsoft.com/office/drawing/2014/main" id="{B368F5E3-AA30-BE40-9054-FA639851E06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833" y="2468118"/>
            <a:ext cx="5661466" cy="7249547"/>
          </a:xfrm>
          <a:prstGeom prst="rect">
            <a:avLst/>
          </a:prstGeom>
        </p:spPr>
      </p:pic>
      <p:grpSp>
        <p:nvGrpSpPr>
          <p:cNvPr id="5" name="Group 4">
            <a:extLst>
              <a:ext uri="{FF2B5EF4-FFF2-40B4-BE49-F238E27FC236}">
                <a16:creationId xmlns:a16="http://schemas.microsoft.com/office/drawing/2014/main" id="{C304AB68-7713-D144-977C-1A85FCE4D0A6}"/>
              </a:ext>
            </a:extLst>
          </p:cNvPr>
          <p:cNvGrpSpPr/>
          <p:nvPr/>
        </p:nvGrpSpPr>
        <p:grpSpPr>
          <a:xfrm>
            <a:off x="6698142" y="9560180"/>
            <a:ext cx="6168772" cy="430887"/>
            <a:chOff x="10238338" y="7106249"/>
            <a:chExt cx="5779260" cy="430887"/>
          </a:xfrm>
        </p:grpSpPr>
        <p:sp>
          <p:nvSpPr>
            <p:cNvPr id="7" name="Oval 6">
              <a:extLst>
                <a:ext uri="{FF2B5EF4-FFF2-40B4-BE49-F238E27FC236}">
                  <a16:creationId xmlns:a16="http://schemas.microsoft.com/office/drawing/2014/main" id="{FF92C3D5-FA8F-914F-9BA9-73D3FD1DADDF}"/>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4BAD450-6299-E842-9EF7-7B8D73C8FED6}"/>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9" name="TextBox 8">
              <a:extLst>
                <a:ext uri="{FF2B5EF4-FFF2-40B4-BE49-F238E27FC236}">
                  <a16:creationId xmlns:a16="http://schemas.microsoft.com/office/drawing/2014/main" id="{90546C72-2870-7A4F-BB70-2936C671030A}"/>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89638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2" name="Google Shape;72;p4"/>
          <p:cNvSpPr txBox="1"/>
          <p:nvPr/>
        </p:nvSpPr>
        <p:spPr>
          <a:xfrm>
            <a:off x="2059625" y="2525434"/>
            <a:ext cx="4665960" cy="999957"/>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799" b="1" kern="0">
                <a:solidFill>
                  <a:srgbClr val="000000"/>
                </a:solidFill>
                <a:latin typeface="Montserrat" pitchFamily="2" charset="77"/>
                <a:ea typeface="Open Sans" panose="020B0606030504020204" pitchFamily="34" charset="0"/>
                <a:cs typeface="Open Sans" panose="020B0606030504020204" pitchFamily="34" charset="0"/>
                <a:sym typeface="Arial"/>
              </a:rPr>
              <a:t>Phase 1</a:t>
            </a:r>
            <a:endParaRPr sz="2799" b="1" kern="0">
              <a:solidFill>
                <a:srgbClr val="000000"/>
              </a:solidFill>
              <a:latin typeface="Montserrat" pitchFamily="2" charset="77"/>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799" b="1" kern="0">
              <a:solidFill>
                <a:srgbClr val="000000"/>
              </a:solidFill>
              <a:latin typeface="Montserrat" pitchFamily="2" charset="77"/>
              <a:ea typeface="Open Sans" panose="020B0606030504020204" pitchFamily="34" charset="0"/>
              <a:cs typeface="Open Sans" panose="020B0606030504020204" pitchFamily="34" charset="0"/>
              <a:sym typeface="Arial"/>
            </a:endParaRPr>
          </a:p>
        </p:txBody>
      </p:sp>
      <p:sp>
        <p:nvSpPr>
          <p:cNvPr id="73" name="Google Shape;73;p4"/>
          <p:cNvSpPr txBox="1"/>
          <p:nvPr/>
        </p:nvSpPr>
        <p:spPr>
          <a:xfrm>
            <a:off x="7276056" y="2515987"/>
            <a:ext cx="4647468" cy="999957"/>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799" b="1" kern="0">
                <a:solidFill>
                  <a:srgbClr val="000000"/>
                </a:solidFill>
                <a:latin typeface="Montserrat" pitchFamily="2" charset="77"/>
                <a:ea typeface="Open Sans" panose="020B0606030504020204" pitchFamily="34" charset="0"/>
                <a:cs typeface="Open Sans" panose="020B0606030504020204" pitchFamily="34" charset="0"/>
                <a:sym typeface="Arial"/>
              </a:rPr>
              <a:t>Phase 2</a:t>
            </a:r>
            <a:endParaRPr sz="2799" b="1" kern="0">
              <a:solidFill>
                <a:srgbClr val="000000"/>
              </a:solidFill>
              <a:latin typeface="Montserrat" pitchFamily="2" charset="77"/>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799" b="1" kern="0">
              <a:solidFill>
                <a:srgbClr val="000000"/>
              </a:solidFill>
              <a:latin typeface="Montserrat" pitchFamily="2" charset="77"/>
              <a:ea typeface="Open Sans" panose="020B0606030504020204" pitchFamily="34" charset="0"/>
              <a:cs typeface="Open Sans" panose="020B0606030504020204" pitchFamily="34" charset="0"/>
              <a:sym typeface="Arial"/>
            </a:endParaRPr>
          </a:p>
        </p:txBody>
      </p:sp>
      <p:sp>
        <p:nvSpPr>
          <p:cNvPr id="74" name="Google Shape;74;p4"/>
          <p:cNvSpPr txBox="1"/>
          <p:nvPr/>
        </p:nvSpPr>
        <p:spPr>
          <a:xfrm>
            <a:off x="12277930" y="2540591"/>
            <a:ext cx="4650731" cy="999957"/>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799" b="1" kern="0">
                <a:solidFill>
                  <a:srgbClr val="000000"/>
                </a:solidFill>
                <a:latin typeface="Montserrat" pitchFamily="2" charset="77"/>
                <a:ea typeface="Open Sans" panose="020B0606030504020204" pitchFamily="34" charset="0"/>
                <a:cs typeface="Open Sans" panose="020B0606030504020204" pitchFamily="34" charset="0"/>
                <a:sym typeface="Arial"/>
              </a:rPr>
              <a:t>Phase 3</a:t>
            </a:r>
            <a:endParaRPr sz="2799" b="1" kern="0">
              <a:solidFill>
                <a:srgbClr val="000000"/>
              </a:solidFill>
              <a:latin typeface="Montserrat" pitchFamily="2" charset="77"/>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799" b="1" kern="0">
              <a:solidFill>
                <a:srgbClr val="000000"/>
              </a:solidFill>
              <a:latin typeface="Montserrat" pitchFamily="2" charset="77"/>
              <a:ea typeface="Open Sans" panose="020B0606030504020204" pitchFamily="34" charset="0"/>
              <a:cs typeface="Open Sans" panose="020B0606030504020204" pitchFamily="34" charset="0"/>
              <a:sym typeface="Arial"/>
            </a:endParaRPr>
          </a:p>
        </p:txBody>
      </p:sp>
      <p:sp>
        <p:nvSpPr>
          <p:cNvPr id="78" name="Google Shape;78;p4"/>
          <p:cNvSpPr/>
          <p:nvPr/>
        </p:nvSpPr>
        <p:spPr>
          <a:xfrm>
            <a:off x="2155766" y="2425372"/>
            <a:ext cx="4665960"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79" name="Google Shape;79;p4"/>
          <p:cNvSpPr/>
          <p:nvPr/>
        </p:nvSpPr>
        <p:spPr>
          <a:xfrm>
            <a:off x="7358033" y="2425813"/>
            <a:ext cx="4647468"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0" name="Google Shape;80;p4"/>
          <p:cNvSpPr/>
          <p:nvPr/>
        </p:nvSpPr>
        <p:spPr>
          <a:xfrm>
            <a:off x="12469066" y="2425372"/>
            <a:ext cx="4650731"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4" name="Google Shape;84;p4"/>
          <p:cNvSpPr/>
          <p:nvPr/>
        </p:nvSpPr>
        <p:spPr>
          <a:xfrm>
            <a:off x="2174946" y="3285408"/>
            <a:ext cx="4665960" cy="711332"/>
          </a:xfrm>
          <a:prstGeom prst="rect">
            <a:avLst/>
          </a:prstGeom>
          <a:solidFill>
            <a:srgbClr val="A5A5A5"/>
          </a:solidFill>
          <a:ln>
            <a:noFill/>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5" name="Google Shape;85;p4"/>
          <p:cNvSpPr/>
          <p:nvPr/>
        </p:nvSpPr>
        <p:spPr>
          <a:xfrm>
            <a:off x="7386059" y="3286561"/>
            <a:ext cx="4647468" cy="711332"/>
          </a:xfrm>
          <a:prstGeom prst="rect">
            <a:avLst/>
          </a:prstGeom>
          <a:solidFill>
            <a:srgbClr val="A5A5A5"/>
          </a:solidFill>
          <a:ln>
            <a:noFill/>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6" name="Google Shape;86;p4"/>
          <p:cNvSpPr/>
          <p:nvPr/>
        </p:nvSpPr>
        <p:spPr>
          <a:xfrm>
            <a:off x="12493253" y="3258847"/>
            <a:ext cx="4650731" cy="711332"/>
          </a:xfrm>
          <a:prstGeom prst="rect">
            <a:avLst/>
          </a:prstGeom>
          <a:solidFill>
            <a:srgbClr val="A5A5A5"/>
          </a:solidFill>
          <a:ln>
            <a:noFill/>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0" name="Google Shape;90;p4"/>
          <p:cNvSpPr txBox="1"/>
          <p:nvPr/>
        </p:nvSpPr>
        <p:spPr>
          <a:xfrm>
            <a:off x="2174946" y="3417398"/>
            <a:ext cx="4665960" cy="877103"/>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400" b="1"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Initial assessment</a:t>
            </a:r>
            <a:endParaRPr sz="2400"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400" b="1"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1" name="Google Shape;91;p4"/>
          <p:cNvSpPr txBox="1"/>
          <p:nvPr/>
        </p:nvSpPr>
        <p:spPr>
          <a:xfrm>
            <a:off x="7421795" y="3406666"/>
            <a:ext cx="4647468" cy="877103"/>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400" b="1"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Rapid Assessment</a:t>
            </a:r>
            <a:endParaRPr sz="2400"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400" b="1"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2" name="Google Shape;92;p4"/>
          <p:cNvSpPr txBox="1"/>
          <p:nvPr/>
        </p:nvSpPr>
        <p:spPr>
          <a:xfrm>
            <a:off x="12502411" y="3374117"/>
            <a:ext cx="4650731" cy="877103"/>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400" b="1"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In-depth Assessment</a:t>
            </a:r>
            <a:endParaRPr sz="2400"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400" b="1" kern="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4" name="Google Shape;94;p4"/>
          <p:cNvSpPr/>
          <p:nvPr/>
        </p:nvSpPr>
        <p:spPr>
          <a:xfrm>
            <a:off x="292494" y="5060092"/>
            <a:ext cx="1493430" cy="1404159"/>
          </a:xfrm>
          <a:prstGeom prst="irregularSeal1">
            <a:avLst/>
          </a:prstGeom>
          <a:solidFill>
            <a:srgbClr val="FF0000"/>
          </a:solidFill>
          <a:ln w="254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cxnSp>
        <p:nvCxnSpPr>
          <p:cNvPr id="95" name="Google Shape;95;p4"/>
          <p:cNvCxnSpPr>
            <a:cxnSpLocks/>
          </p:cNvCxnSpPr>
          <p:nvPr/>
        </p:nvCxnSpPr>
        <p:spPr>
          <a:xfrm flipH="1" flipV="1">
            <a:off x="724545" y="2277951"/>
            <a:ext cx="18492" cy="2566118"/>
          </a:xfrm>
          <a:prstGeom prst="straightConnector1">
            <a:avLst/>
          </a:prstGeom>
          <a:noFill/>
          <a:ln w="76200" cap="flat" cmpd="sng">
            <a:solidFill>
              <a:schemeClr val="dk1"/>
            </a:solidFill>
            <a:prstDash val="dash"/>
            <a:round/>
            <a:headEnd type="none" w="sm" len="sm"/>
            <a:tailEnd type="none" w="sm" len="sm"/>
          </a:ln>
        </p:spPr>
      </p:cxnSp>
      <p:sp>
        <p:nvSpPr>
          <p:cNvPr id="37" name="TextBox 36">
            <a:extLst>
              <a:ext uri="{FF2B5EF4-FFF2-40B4-BE49-F238E27FC236}">
                <a16:creationId xmlns:a16="http://schemas.microsoft.com/office/drawing/2014/main" id="{FE3A302B-B68F-2847-8990-6A369E7A0F8C}"/>
              </a:ext>
            </a:extLst>
          </p:cNvPr>
          <p:cNvSpPr txBox="1"/>
          <p:nvPr/>
        </p:nvSpPr>
        <p:spPr>
          <a:xfrm>
            <a:off x="461803" y="525719"/>
            <a:ext cx="13173281" cy="1446550"/>
          </a:xfrm>
          <a:prstGeom prst="rect">
            <a:avLst/>
          </a:prstGeom>
          <a:noFill/>
        </p:spPr>
        <p:txBody>
          <a:bodyPr wrap="square" rtlCol="0">
            <a:spAutoFit/>
          </a:bodyPr>
          <a:lstStyle/>
          <a:p>
            <a:pPr defTabSz="914309">
              <a:spcAft>
                <a:spcPts val="300"/>
              </a:spcAft>
            </a:pPr>
            <a:r>
              <a:rPr lang="en-US" sz="4400" b="1">
                <a:solidFill>
                  <a:srgbClr val="001D41"/>
                </a:solidFill>
                <a:latin typeface="Montserrat" pitchFamily="2" charset="77"/>
                <a:ea typeface="Roboto Black" panose="02000000000000000000" pitchFamily="2" charset="0"/>
                <a:cs typeface="Open Sans Light" panose="020B0306030504020204" pitchFamily="34" charset="0"/>
              </a:rPr>
              <a:t>Integrating CEA in rapid context and needs analysis – </a:t>
            </a:r>
            <a:r>
              <a:rPr lang="en-US" sz="4400" b="1">
                <a:solidFill>
                  <a:srgbClr val="FF0000"/>
                </a:solidFill>
                <a:latin typeface="Montserrat" pitchFamily="2" charset="77"/>
                <a:ea typeface="Roboto Black" panose="02000000000000000000" pitchFamily="2" charset="0"/>
                <a:cs typeface="Open Sans Light" panose="020B0306030504020204" pitchFamily="34" charset="0"/>
              </a:rPr>
              <a:t>What data, when, how</a:t>
            </a:r>
            <a:endParaRPr lang="ru-RU" sz="4400" b="1">
              <a:solidFill>
                <a:srgbClr val="FF0000"/>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Rectangle 5">
            <a:extLst>
              <a:ext uri="{FF2B5EF4-FFF2-40B4-BE49-F238E27FC236}">
                <a16:creationId xmlns:a16="http://schemas.microsoft.com/office/drawing/2014/main" id="{05ADF015-F639-B049-A20C-6F8CF4965E20}"/>
              </a:ext>
            </a:extLst>
          </p:cNvPr>
          <p:cNvSpPr/>
          <p:nvPr/>
        </p:nvSpPr>
        <p:spPr>
          <a:xfrm>
            <a:off x="2216666"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First 48 hours</a:t>
            </a:r>
          </a:p>
        </p:txBody>
      </p:sp>
      <p:sp>
        <p:nvSpPr>
          <p:cNvPr id="43" name="Rectangle 42">
            <a:extLst>
              <a:ext uri="{FF2B5EF4-FFF2-40B4-BE49-F238E27FC236}">
                <a16:creationId xmlns:a16="http://schemas.microsoft.com/office/drawing/2014/main" id="{CD0F67CD-1283-C849-99FD-98035AE86276}"/>
              </a:ext>
            </a:extLst>
          </p:cNvPr>
          <p:cNvSpPr/>
          <p:nvPr/>
        </p:nvSpPr>
        <p:spPr>
          <a:xfrm>
            <a:off x="12544131" y="4108664"/>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Within 40 days</a:t>
            </a:r>
          </a:p>
        </p:txBody>
      </p:sp>
      <p:sp>
        <p:nvSpPr>
          <p:cNvPr id="44" name="Rectangle 43">
            <a:extLst>
              <a:ext uri="{FF2B5EF4-FFF2-40B4-BE49-F238E27FC236}">
                <a16:creationId xmlns:a16="http://schemas.microsoft.com/office/drawing/2014/main" id="{CE6A95AF-1220-8144-A848-80E9687C99EB}"/>
              </a:ext>
            </a:extLst>
          </p:cNvPr>
          <p:cNvSpPr/>
          <p:nvPr/>
        </p:nvSpPr>
        <p:spPr>
          <a:xfrm>
            <a:off x="7427780"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First 14 days</a:t>
            </a:r>
          </a:p>
        </p:txBody>
      </p:sp>
      <p:sp>
        <p:nvSpPr>
          <p:cNvPr id="7" name="Rectangle 6">
            <a:extLst>
              <a:ext uri="{FF2B5EF4-FFF2-40B4-BE49-F238E27FC236}">
                <a16:creationId xmlns:a16="http://schemas.microsoft.com/office/drawing/2014/main" id="{CECC71EB-1BE3-474F-9756-2FFF63E72375}"/>
              </a:ext>
            </a:extLst>
          </p:cNvPr>
          <p:cNvSpPr/>
          <p:nvPr/>
        </p:nvSpPr>
        <p:spPr>
          <a:xfrm>
            <a:off x="2201436" y="4823952"/>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Needs and priorities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relations and communication (access to information)</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capacities (actions taken to address issues) </a:t>
            </a:r>
          </a:p>
        </p:txBody>
      </p:sp>
      <p:sp>
        <p:nvSpPr>
          <p:cNvPr id="46" name="Rectangle 45">
            <a:extLst>
              <a:ext uri="{FF2B5EF4-FFF2-40B4-BE49-F238E27FC236}">
                <a16:creationId xmlns:a16="http://schemas.microsoft.com/office/drawing/2014/main" id="{925F78DA-20E9-3E40-9F2E-1BD2C308DB13}"/>
              </a:ext>
            </a:extLst>
          </p:cNvPr>
          <p:cNvSpPr/>
          <p:nvPr/>
        </p:nvSpPr>
        <p:spPr>
          <a:xfrm>
            <a:off x="7403303" y="4848147"/>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Needs and priorities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Demographics and structures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relations and communication</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capacities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RCCE </a:t>
            </a:r>
          </a:p>
        </p:txBody>
      </p:sp>
      <p:sp>
        <p:nvSpPr>
          <p:cNvPr id="47" name="Rectangle 46">
            <a:extLst>
              <a:ext uri="{FF2B5EF4-FFF2-40B4-BE49-F238E27FC236}">
                <a16:creationId xmlns:a16="http://schemas.microsoft.com/office/drawing/2014/main" id="{DFD3D75E-28CA-9743-9692-454D10C4CEAA}"/>
              </a:ext>
            </a:extLst>
          </p:cNvPr>
          <p:cNvSpPr/>
          <p:nvPr/>
        </p:nvSpPr>
        <p:spPr>
          <a:xfrm>
            <a:off x="12528900" y="4823952"/>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Needs and priorities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Demographics and structures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relations and communication</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Culture and beliefs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capacities</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Perception and trust in the RCRC</a:t>
            </a:r>
          </a:p>
          <a:p>
            <a:pPr marL="342866" indent="-342866" defTabSz="914309">
              <a:spcAft>
                <a:spcPts val="1200"/>
              </a:spcAft>
              <a:buFont typeface="Arial" panose="020B0604020202020204" pitchFamily="34" charset="0"/>
              <a:buChar char="•"/>
            </a:pPr>
            <a:r>
              <a:rPr lang="en-GB" sz="2100">
                <a:solidFill>
                  <a:srgbClr val="3F3F3F"/>
                </a:solidFill>
                <a:latin typeface="Open Sans" panose="020B0606030504020204" pitchFamily="34" charset="0"/>
                <a:ea typeface="Open Sans" panose="020B0606030504020204" pitchFamily="34" charset="0"/>
                <a:cs typeface="Open Sans" panose="020B0606030504020204" pitchFamily="34" charset="0"/>
              </a:rPr>
              <a:t>RCCE </a:t>
            </a:r>
          </a:p>
        </p:txBody>
      </p:sp>
      <p:sp>
        <p:nvSpPr>
          <p:cNvPr id="8" name="Rectangle 7">
            <a:extLst>
              <a:ext uri="{FF2B5EF4-FFF2-40B4-BE49-F238E27FC236}">
                <a16:creationId xmlns:a16="http://schemas.microsoft.com/office/drawing/2014/main" id="{C73C8F26-F04F-1741-9182-664171FE1C1D}"/>
              </a:ext>
            </a:extLst>
          </p:cNvPr>
          <p:cNvSpPr/>
          <p:nvPr/>
        </p:nvSpPr>
        <p:spPr>
          <a:xfrm>
            <a:off x="2216666"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100">
                <a:solidFill>
                  <a:srgbClr val="FFFFFF"/>
                </a:solidFill>
                <a:latin typeface="Open Sans" panose="020B0606030504020204" pitchFamily="34" charset="0"/>
                <a:ea typeface="Open Sans" panose="020B0606030504020204" pitchFamily="34" charset="0"/>
                <a:cs typeface="Open Sans" panose="020B0606030504020204" pitchFamily="34" charset="0"/>
              </a:rPr>
              <a:t>Secondary data, direct observation, key informant interviews</a:t>
            </a:r>
          </a:p>
        </p:txBody>
      </p:sp>
      <p:sp>
        <p:nvSpPr>
          <p:cNvPr id="49" name="Rectangle 48">
            <a:extLst>
              <a:ext uri="{FF2B5EF4-FFF2-40B4-BE49-F238E27FC236}">
                <a16:creationId xmlns:a16="http://schemas.microsoft.com/office/drawing/2014/main" id="{C84057AA-B47D-B449-9225-D15AB3C37F79}"/>
              </a:ext>
            </a:extLst>
          </p:cNvPr>
          <p:cNvSpPr/>
          <p:nvPr/>
        </p:nvSpPr>
        <p:spPr>
          <a:xfrm>
            <a:off x="7403303"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100">
                <a:solidFill>
                  <a:srgbClr val="FFFFFF"/>
                </a:solidFill>
                <a:latin typeface="Open Sans" panose="020B0606030504020204" pitchFamily="34" charset="0"/>
                <a:ea typeface="Open Sans" panose="020B0606030504020204" pitchFamily="34" charset="0"/>
                <a:cs typeface="Open Sans" panose="020B0606030504020204" pitchFamily="34" charset="0"/>
              </a:rPr>
              <a:t>Secondary data, direct observation, key informant interviews, focus group discussions</a:t>
            </a:r>
          </a:p>
        </p:txBody>
      </p:sp>
      <p:sp>
        <p:nvSpPr>
          <p:cNvPr id="50" name="Rectangle 49">
            <a:extLst>
              <a:ext uri="{FF2B5EF4-FFF2-40B4-BE49-F238E27FC236}">
                <a16:creationId xmlns:a16="http://schemas.microsoft.com/office/drawing/2014/main" id="{BD0AC112-4F16-C949-A8D0-2302CC532771}"/>
              </a:ext>
            </a:extLst>
          </p:cNvPr>
          <p:cNvSpPr/>
          <p:nvPr/>
        </p:nvSpPr>
        <p:spPr>
          <a:xfrm>
            <a:off x="12544131"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100">
                <a:solidFill>
                  <a:srgbClr val="FFFFFF"/>
                </a:solidFill>
                <a:latin typeface="Open Sans" panose="020B0606030504020204" pitchFamily="34" charset="0"/>
                <a:ea typeface="Open Sans" panose="020B0606030504020204" pitchFamily="34" charset="0"/>
                <a:cs typeface="Open Sans" panose="020B0606030504020204" pitchFamily="34" charset="0"/>
              </a:rPr>
              <a:t>Secondary data, direct observation, key informant interviews, focus group discussions, surveys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8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8" grpId="0" animBg="1"/>
      <p:bldP spid="79" grpId="0" animBg="1"/>
      <p:bldP spid="80" grpId="0" animBg="1"/>
      <p:bldP spid="80" grpId="1" animBg="1"/>
      <p:bldP spid="84" grpId="0" animBg="1"/>
      <p:bldP spid="85" grpId="0" animBg="1"/>
      <p:bldP spid="86" grpId="0" animBg="1"/>
      <p:bldP spid="90" grpId="0"/>
      <p:bldP spid="91" grpId="0"/>
      <p:bldP spid="92" grpId="0"/>
      <p:bldP spid="6" grpId="0" animBg="1"/>
      <p:bldP spid="43" grpId="0" animBg="1"/>
      <p:bldP spid="44" grpId="0" animBg="1"/>
      <p:bldP spid="7" grpId="0" animBg="1"/>
      <p:bldP spid="46" grpId="0" animBg="1"/>
      <p:bldP spid="47" grpId="0" animBg="1"/>
      <p:bldP spid="8" grpId="0" animBg="1"/>
      <p:bldP spid="49" grpId="0" animBg="1"/>
      <p:bldP spid="5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501999" y="715224"/>
            <a:ext cx="14522297" cy="1569660"/>
          </a:xfrm>
          <a:prstGeom prst="rect">
            <a:avLst/>
          </a:prstGeom>
          <a:noFill/>
        </p:spPr>
        <p:txBody>
          <a:bodyPr wrap="square" rtlCol="0">
            <a:spAutoFit/>
          </a:bodyPr>
          <a:lstStyle/>
          <a:p>
            <a:pPr>
              <a:spcAft>
                <a:spcPts val="300"/>
              </a:spcAft>
            </a:pPr>
            <a:r>
              <a:rPr lang="en-US" sz="4800" b="1">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800" b="1">
                <a:solidFill>
                  <a:schemeClr val="accent3"/>
                </a:solidFill>
                <a:latin typeface="Montserrat" pitchFamily="2" charset="77"/>
                <a:ea typeface="Roboto Black" panose="02000000000000000000" pitchFamily="2" charset="0"/>
                <a:cs typeface="Open Sans Light" panose="020B0306030504020204" pitchFamily="34" charset="0"/>
              </a:rPr>
              <a:t>Different approaches to gather critical community information in Indonesia</a:t>
            </a:r>
            <a:endParaRPr lang="ru-RU" sz="4800" b="1">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8" name="Picture 7" descr="A picture containing person, ground, outdoor&#10;&#10;Description automatically generated">
            <a:extLst>
              <a:ext uri="{FF2B5EF4-FFF2-40B4-BE49-F238E27FC236}">
                <a16:creationId xmlns:a16="http://schemas.microsoft.com/office/drawing/2014/main" id="{FBAA3FFC-DBC8-7A4B-954B-90CCED2481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73643" y="2713566"/>
            <a:ext cx="6712358" cy="4474905"/>
          </a:xfrm>
          <a:prstGeom prst="rect">
            <a:avLst/>
          </a:prstGeom>
        </p:spPr>
      </p:pic>
      <p:pic>
        <p:nvPicPr>
          <p:cNvPr id="10" name="Picture 9">
            <a:extLst>
              <a:ext uri="{FF2B5EF4-FFF2-40B4-BE49-F238E27FC236}">
                <a16:creationId xmlns:a16="http://schemas.microsoft.com/office/drawing/2014/main" id="{7336F2E6-D5E2-8A4C-BFFF-7D60B1B7941A}"/>
              </a:ext>
            </a:extLst>
          </p:cNvPr>
          <p:cNvPicPr>
            <a:picLocks noChangeAspect="1"/>
          </p:cNvPicPr>
          <p:nvPr/>
        </p:nvPicPr>
        <p:blipFill>
          <a:blip r:embed="rId4"/>
          <a:stretch>
            <a:fillRect/>
          </a:stretch>
        </p:blipFill>
        <p:spPr>
          <a:xfrm>
            <a:off x="501999" y="2713566"/>
            <a:ext cx="9975665" cy="5614508"/>
          </a:xfrm>
          <a:prstGeom prst="rect">
            <a:avLst/>
          </a:prstGeom>
        </p:spPr>
      </p:pic>
      <p:pic>
        <p:nvPicPr>
          <p:cNvPr id="9" name="Picture 8">
            <a:extLst>
              <a:ext uri="{FF2B5EF4-FFF2-40B4-BE49-F238E27FC236}">
                <a16:creationId xmlns:a16="http://schemas.microsoft.com/office/drawing/2014/main" id="{00BD4303-C33C-CB42-9E3D-5F5836BAC2D3}"/>
              </a:ext>
            </a:extLst>
          </p:cNvPr>
          <p:cNvPicPr>
            <a:picLocks noChangeAspect="1"/>
          </p:cNvPicPr>
          <p:nvPr/>
        </p:nvPicPr>
        <p:blipFill>
          <a:blip r:embed="rId5"/>
          <a:stretch>
            <a:fillRect/>
          </a:stretch>
        </p:blipFill>
        <p:spPr>
          <a:xfrm>
            <a:off x="8179329" y="6191150"/>
            <a:ext cx="5476770" cy="3818311"/>
          </a:xfrm>
          <a:prstGeom prst="rect">
            <a:avLst/>
          </a:prstGeom>
        </p:spPr>
      </p:pic>
    </p:spTree>
    <p:extLst>
      <p:ext uri="{BB962C8B-B14F-4D97-AF65-F5344CB8AC3E}">
        <p14:creationId xmlns:p14="http://schemas.microsoft.com/office/powerpoint/2010/main" val="3401030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FB6164C0-5DEE-0241-81B6-C8113B58F7E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8295" y="2312988"/>
            <a:ext cx="7953025" cy="4295615"/>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34D76D23-AC8C-B144-8400-DE1660C6E9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295" y="2312988"/>
            <a:ext cx="13447643" cy="7093991"/>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47E2DE14-DF07-FB48-86BE-4CA94AAFF08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8295" y="2312988"/>
            <a:ext cx="15367000" cy="7975600"/>
          </a:xfrm>
          <a:prstGeom prst="rect">
            <a:avLst/>
          </a:prstGeom>
        </p:spPr>
      </p:pic>
      <p:pic>
        <p:nvPicPr>
          <p:cNvPr id="3" name="Picture 2" descr="Graphical user interface, text&#10;&#10;Description automatically generated">
            <a:extLst>
              <a:ext uri="{FF2B5EF4-FFF2-40B4-BE49-F238E27FC236}">
                <a16:creationId xmlns:a16="http://schemas.microsoft.com/office/drawing/2014/main" id="{2567AC0A-CD8A-3144-9761-4C207A70F3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51620" y="2242318"/>
            <a:ext cx="15173675" cy="8046270"/>
          </a:xfrm>
          <a:prstGeom prst="rect">
            <a:avLst/>
          </a:prstGeom>
        </p:spPr>
      </p:pic>
      <p:sp>
        <p:nvSpPr>
          <p:cNvPr id="7" name="TextBox 6">
            <a:extLst>
              <a:ext uri="{FF2B5EF4-FFF2-40B4-BE49-F238E27FC236}">
                <a16:creationId xmlns:a16="http://schemas.microsoft.com/office/drawing/2014/main" id="{0F23B0D3-D96F-F847-99D0-1CBC7D57C641}"/>
              </a:ext>
            </a:extLst>
          </p:cNvPr>
          <p:cNvSpPr txBox="1"/>
          <p:nvPr/>
        </p:nvSpPr>
        <p:spPr>
          <a:xfrm>
            <a:off x="751620" y="482556"/>
            <a:ext cx="13443098" cy="1485022"/>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CEA tools to support Action 2: </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Understand needs, capacities and context</a:t>
            </a:r>
            <a:endParaRPr lang="ru-RU" sz="4400" b="1" dirty="0">
              <a:solidFill>
                <a:srgbClr val="FF0000"/>
              </a:solidFill>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87380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2656945"/>
            <a:ext cx="15110831" cy="4975016"/>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3:</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Carry out the assessment with transparency and respect for the community</a:t>
            </a:r>
          </a:p>
        </p:txBody>
      </p:sp>
    </p:spTree>
    <p:extLst>
      <p:ext uri="{BB962C8B-B14F-4D97-AF65-F5344CB8AC3E}">
        <p14:creationId xmlns:p14="http://schemas.microsoft.com/office/powerpoint/2010/main" val="3529905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39196" y="479084"/>
            <a:ext cx="10772143" cy="2123658"/>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3: </a:t>
            </a:r>
            <a:r>
              <a:rPr lang="en-US" sz="4400" b="1" dirty="0">
                <a:solidFill>
                  <a:schemeClr val="accent3"/>
                </a:solidFill>
                <a:latin typeface="Montserrat" pitchFamily="2" charset="77"/>
                <a:ea typeface="Roboto Black" panose="02000000000000000000" pitchFamily="2" charset="0"/>
                <a:cs typeface="Open Sans Light" panose="020B0306030504020204" pitchFamily="34" charset="0"/>
              </a:rPr>
              <a:t>Carry out the assessment with transparency and respect for the community</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9372296" y="0"/>
            <a:ext cx="8915704" cy="10288588"/>
          </a:xfrm>
        </p:spPr>
      </p:pic>
      <p:sp>
        <p:nvSpPr>
          <p:cNvPr id="6" name="TextBox 5">
            <a:extLst>
              <a:ext uri="{FF2B5EF4-FFF2-40B4-BE49-F238E27FC236}">
                <a16:creationId xmlns:a16="http://schemas.microsoft.com/office/drawing/2014/main" id="{C6D54F3C-4EE1-5B44-83C9-3C6582B5DF88}"/>
              </a:ext>
            </a:extLst>
          </p:cNvPr>
          <p:cNvSpPr txBox="1"/>
          <p:nvPr/>
        </p:nvSpPr>
        <p:spPr>
          <a:xfrm>
            <a:off x="739196" y="2967790"/>
            <a:ext cx="8633100" cy="695575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spcAft>
                <a:spcPts val="1200"/>
              </a:spcAft>
              <a:buNone/>
            </a:pPr>
            <a:r>
              <a:rPr lang="en-GB" b="1" dirty="0">
                <a:solidFill>
                  <a:schemeClr val="accent3"/>
                </a:solidFill>
              </a:rPr>
              <a:t>At a minimum:</a:t>
            </a:r>
          </a:p>
          <a:p>
            <a:pPr lvl="0">
              <a:spcAft>
                <a:spcPts val="1800"/>
              </a:spcAft>
            </a:pPr>
            <a:r>
              <a:rPr lang="en-GB" b="1" dirty="0"/>
              <a:t>Discuss the assessment in advance </a:t>
            </a:r>
            <a:r>
              <a:rPr lang="en-GB" dirty="0"/>
              <a:t>with community representatives, RCRC volunteers, and local authorities</a:t>
            </a:r>
          </a:p>
          <a:p>
            <a:pPr lvl="0">
              <a:spcAft>
                <a:spcPts val="1800"/>
              </a:spcAft>
            </a:pPr>
            <a:r>
              <a:rPr lang="en-GB" b="1" dirty="0"/>
              <a:t>Introduce the National Society </a:t>
            </a:r>
            <a:r>
              <a:rPr lang="en-GB" dirty="0"/>
              <a:t>to the wider community and explain the purpose of the assessment</a:t>
            </a:r>
          </a:p>
          <a:p>
            <a:pPr lvl="0">
              <a:spcAft>
                <a:spcPts val="0"/>
              </a:spcAft>
            </a:pPr>
            <a:r>
              <a:rPr lang="en-GB" b="1" dirty="0"/>
              <a:t>Brief staff and volunteers </a:t>
            </a:r>
            <a:r>
              <a:rPr lang="en-GB" dirty="0"/>
              <a:t>on the assessment so they can answer questions and avoid raising expectations</a:t>
            </a:r>
          </a:p>
          <a:p>
            <a:pPr marL="0" lvl="0" indent="0">
              <a:spcAft>
                <a:spcPts val="1800"/>
              </a:spcAft>
              <a:buNone/>
            </a:pPr>
            <a:endParaRPr lang="en-GB" dirty="0"/>
          </a:p>
          <a:p>
            <a:pPr marL="0" indent="0">
              <a:spcAft>
                <a:spcPts val="1200"/>
              </a:spcAft>
              <a:buNone/>
            </a:pPr>
            <a:r>
              <a:rPr lang="en-GB" b="1" dirty="0">
                <a:solidFill>
                  <a:schemeClr val="accent3"/>
                </a:solidFill>
              </a:rPr>
              <a:t>Advanced:</a:t>
            </a:r>
          </a:p>
          <a:p>
            <a:pPr>
              <a:spcAft>
                <a:spcPts val="1800"/>
              </a:spcAft>
            </a:pPr>
            <a:r>
              <a:rPr lang="en-GB" dirty="0"/>
              <a:t>Train staff and volunteers on communication and feedback skills</a:t>
            </a:r>
          </a:p>
          <a:p>
            <a:pPr>
              <a:spcAft>
                <a:spcPts val="1800"/>
              </a:spcAft>
            </a:pPr>
            <a:r>
              <a:rPr lang="en-GB" dirty="0"/>
              <a:t>Coordinate with external partners and authorities</a:t>
            </a:r>
          </a:p>
          <a:p>
            <a:pPr>
              <a:spcAft>
                <a:spcPts val="1800"/>
              </a:spcAft>
            </a:pPr>
            <a:r>
              <a:rPr lang="en-GB" dirty="0"/>
              <a:t>Verify assessment findings with the community</a:t>
            </a:r>
          </a:p>
          <a:p>
            <a:endParaRPr lang="en-GB" dirty="0"/>
          </a:p>
        </p:txBody>
      </p:sp>
      <p:pic>
        <p:nvPicPr>
          <p:cNvPr id="12" name="Picture 11" descr="Logo, company name&#10;&#10;Description automatically generated">
            <a:extLst>
              <a:ext uri="{FF2B5EF4-FFF2-40B4-BE49-F238E27FC236}">
                <a16:creationId xmlns:a16="http://schemas.microsoft.com/office/drawing/2014/main" id="{E2C703B3-DB73-F247-98C3-17BCE4DAD0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9196" y="9635987"/>
            <a:ext cx="3980095" cy="57510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30EC5B22-B8A8-B44F-90AE-1D6B0CEEE15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915705" y="9658808"/>
            <a:ext cx="3797522" cy="529463"/>
          </a:xfrm>
          <a:prstGeom prst="rect">
            <a:avLst/>
          </a:prstGeom>
        </p:spPr>
      </p:pic>
      <p:pic>
        <p:nvPicPr>
          <p:cNvPr id="14" name="Picture 13" descr="Logo&#10;&#10;Description automatically generated with medium confidence">
            <a:extLst>
              <a:ext uri="{FF2B5EF4-FFF2-40B4-BE49-F238E27FC236}">
                <a16:creationId xmlns:a16="http://schemas.microsoft.com/office/drawing/2014/main" id="{70173485-311B-6A4B-9841-E2DC7C46648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59257" y="9617730"/>
            <a:ext cx="3952709" cy="611620"/>
          </a:xfrm>
          <a:prstGeom prst="rect">
            <a:avLst/>
          </a:prstGeom>
        </p:spPr>
      </p:pic>
    </p:spTree>
    <p:extLst>
      <p:ext uri="{BB962C8B-B14F-4D97-AF65-F5344CB8AC3E}">
        <p14:creationId xmlns:p14="http://schemas.microsoft.com/office/powerpoint/2010/main" val="145441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61EF5F40-E6DC-AE4F-A716-DA0227B05CD8}"/>
              </a:ext>
            </a:extLst>
          </p:cNvPr>
          <p:cNvGraphicFramePr/>
          <p:nvPr>
            <p:extLst>
              <p:ext uri="{D42A27DB-BD31-4B8C-83A1-F6EECF244321}">
                <p14:modId xmlns:p14="http://schemas.microsoft.com/office/powerpoint/2010/main" val="3465669959"/>
              </p:ext>
            </p:extLst>
          </p:nvPr>
        </p:nvGraphicFramePr>
        <p:xfrm>
          <a:off x="474133" y="2460443"/>
          <a:ext cx="17356667" cy="2026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297FDDB-9A79-2943-87A9-6F080D515ED3}"/>
              </a:ext>
            </a:extLst>
          </p:cNvPr>
          <p:cNvSpPr txBox="1"/>
          <p:nvPr/>
        </p:nvSpPr>
        <p:spPr>
          <a:xfrm>
            <a:off x="474133" y="112046"/>
            <a:ext cx="14291734" cy="2069797"/>
          </a:xfrm>
          <a:prstGeom prst="rect">
            <a:avLst/>
          </a:prstGeom>
          <a:noFill/>
        </p:spPr>
        <p:txBody>
          <a:bodyPr wrap="square" rtlCol="0">
            <a:spAutoFit/>
          </a:bodyPr>
          <a:lstStyle/>
          <a:p>
            <a:pPr>
              <a:spcAft>
                <a:spcPts val="300"/>
              </a:spcAft>
            </a:pPr>
            <a:r>
              <a:rPr lang="en-US" sz="4200" b="1">
                <a:solidFill>
                  <a:schemeClr val="accent1"/>
                </a:solidFill>
                <a:latin typeface="Montserrat" pitchFamily="2" charset="77"/>
                <a:ea typeface="Roboto Black" panose="02000000000000000000" pitchFamily="2" charset="0"/>
                <a:cs typeface="Open Sans Light" panose="020B0306030504020204" pitchFamily="34" charset="0"/>
              </a:rPr>
              <a:t>Emergency assessments </a:t>
            </a:r>
          </a:p>
          <a:p>
            <a:pPr>
              <a:spcAft>
                <a:spcPts val="300"/>
              </a:spcAft>
            </a:pPr>
            <a:r>
              <a:rPr lang="en-US" sz="4200" b="1">
                <a:solidFill>
                  <a:srgbClr val="FF0000"/>
                </a:solidFill>
                <a:latin typeface="Montserrat" pitchFamily="2" charset="77"/>
                <a:ea typeface="Roboto Black" panose="02000000000000000000" pitchFamily="2" charset="0"/>
                <a:cs typeface="Open Sans Light" panose="020B0306030504020204" pitchFamily="34" charset="0"/>
              </a:rPr>
              <a:t>What topics to discuss, when, and with who? </a:t>
            </a:r>
            <a:r>
              <a:rPr lang="en-US" sz="4200">
                <a:solidFill>
                  <a:srgbClr val="FF0000"/>
                </a:solidFill>
                <a:latin typeface="Montserrat" pitchFamily="2" charset="77"/>
                <a:ea typeface="Roboto Black" panose="02000000000000000000" pitchFamily="2" charset="0"/>
                <a:cs typeface="Open Sans Light" panose="020B0306030504020204" pitchFamily="34" charset="0"/>
              </a:rPr>
              <a:t>Discuss…</a:t>
            </a:r>
            <a:endParaRPr lang="ru-RU" sz="4200">
              <a:solidFill>
                <a:srgbClr val="FF0000"/>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5" name="Rectangle 4">
            <a:extLst>
              <a:ext uri="{FF2B5EF4-FFF2-40B4-BE49-F238E27FC236}">
                <a16:creationId xmlns:a16="http://schemas.microsoft.com/office/drawing/2014/main" id="{8FB7BE09-97B1-3240-8FF8-3CA2054BDF59}"/>
              </a:ext>
            </a:extLst>
          </p:cNvPr>
          <p:cNvSpPr/>
          <p:nvPr/>
        </p:nvSpPr>
        <p:spPr>
          <a:xfrm>
            <a:off x="474133"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Timing </a:t>
            </a:r>
          </a:p>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Methods of data collection</a:t>
            </a:r>
          </a:p>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How to reach different groups</a:t>
            </a:r>
          </a:p>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Have other organizations already conducted an assessment</a:t>
            </a:r>
          </a:p>
        </p:txBody>
      </p:sp>
      <p:sp>
        <p:nvSpPr>
          <p:cNvPr id="6" name="Rectangle 5">
            <a:extLst>
              <a:ext uri="{FF2B5EF4-FFF2-40B4-BE49-F238E27FC236}">
                <a16:creationId xmlns:a16="http://schemas.microsoft.com/office/drawing/2014/main" id="{79D565D8-6621-AB48-A8CB-35030E4DB968}"/>
              </a:ext>
            </a:extLst>
          </p:cNvPr>
          <p:cNvSpPr/>
          <p:nvPr/>
        </p:nvSpPr>
        <p:spPr>
          <a:xfrm>
            <a:off x="6857999"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Introduce the National Society</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Assessment purpose, process, and next steps</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Staff and volunteer codes of conduct and behaviour</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How people can ask questions and give feedback</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Participation is voluntary</a:t>
            </a:r>
          </a:p>
        </p:txBody>
      </p:sp>
      <p:sp>
        <p:nvSpPr>
          <p:cNvPr id="7" name="Rectangle 6">
            <a:extLst>
              <a:ext uri="{FF2B5EF4-FFF2-40B4-BE49-F238E27FC236}">
                <a16:creationId xmlns:a16="http://schemas.microsoft.com/office/drawing/2014/main" id="{8B99685C-8B5E-9940-B81A-EFB7DD0149C2}"/>
              </a:ext>
            </a:extLst>
          </p:cNvPr>
          <p:cNvSpPr/>
          <p:nvPr/>
        </p:nvSpPr>
        <p:spPr>
          <a:xfrm>
            <a:off x="13241866"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Assessment purpose and process</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Next steps and data use</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Good communication skills</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Managing feedback </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Code of Conduct</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Zero tolerance for sexual exploitation and abuse and corruption</a:t>
            </a:r>
          </a:p>
          <a:p>
            <a:pPr lvl="0" defTabSz="1066800">
              <a:spcAft>
                <a:spcPts val="1200"/>
              </a:spcAft>
            </a:pPr>
            <a:endPar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3577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4724BD90-52B0-8749-9C2E-69965B66551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C8E8B5AA-951B-E040-A5EE-7053E38709B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2AD82744-A177-FD4A-95F1-B6C1DB04C527}"/>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9E64450D-9E23-764C-8555-7E4195373DA5}"/>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10120E6C-5E35-1E48-AC86-9986063F84DB}"/>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6" y="535510"/>
            <a:ext cx="10964774" cy="1446550"/>
          </a:xfrm>
          <a:prstGeom prst="rect">
            <a:avLst/>
          </a:prstGeom>
          <a:noFill/>
        </p:spPr>
        <p:txBody>
          <a:bodyPr wrap="square" rtlCol="0">
            <a:spAutoFit/>
          </a:bodyPr>
          <a:lstStyle/>
          <a:p>
            <a:pPr>
              <a:spcAft>
                <a:spcPts val="300"/>
              </a:spcAft>
            </a:pPr>
            <a:r>
              <a:rPr lang="en-US" sz="4400" b="1" dirty="0">
                <a:solidFill>
                  <a:schemeClr val="accent1"/>
                </a:solidFill>
                <a:latin typeface="Montserrat" pitchFamily="2" charset="77"/>
                <a:ea typeface="Roboto Black" panose="02000000000000000000" pitchFamily="2" charset="0"/>
                <a:cs typeface="Open Sans Light" panose="020B0306030504020204" pitchFamily="34" charset="0"/>
              </a:rPr>
              <a:t>Good practices for an accountable assessment – </a:t>
            </a:r>
            <a:r>
              <a:rPr lang="en-US" sz="4400" b="1" dirty="0">
                <a:solidFill>
                  <a:schemeClr val="accent3"/>
                </a:solidFill>
                <a:latin typeface="Montserrat" pitchFamily="2" charset="77"/>
                <a:ea typeface="Roboto Black" panose="02000000000000000000" pitchFamily="2" charset="0"/>
                <a:cs typeface="Open Sans Light" panose="020B0306030504020204" pitchFamily="34" charset="0"/>
              </a:rPr>
              <a:t>Zoom poll</a:t>
            </a:r>
            <a:endParaRPr lang="ru-RU" sz="4400" b="1"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1003705" y="2732835"/>
            <a:ext cx="9206191" cy="698652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spcBef>
                <a:spcPts val="0"/>
              </a:spcBef>
              <a:buFont typeface="Wingdings" pitchFamily="2" charset="2"/>
              <a:buChar char="ü"/>
            </a:pPr>
            <a:r>
              <a:rPr lang="en-GB"/>
              <a:t> Conduct multi-sector assessments</a:t>
            </a:r>
          </a:p>
          <a:p>
            <a:pPr>
              <a:spcBef>
                <a:spcPts val="0"/>
              </a:spcBef>
              <a:buFont typeface="Wingdings" pitchFamily="2" charset="2"/>
              <a:buChar char="ü"/>
            </a:pPr>
            <a:r>
              <a:rPr lang="en-GB"/>
              <a:t>Collect disaggregated data</a:t>
            </a:r>
          </a:p>
          <a:p>
            <a:pPr>
              <a:spcBef>
                <a:spcPts val="0"/>
              </a:spcBef>
              <a:buFont typeface="Wingdings" pitchFamily="2" charset="2"/>
              <a:buChar char="ü"/>
            </a:pPr>
            <a:r>
              <a:rPr lang="en-GB"/>
              <a:t>Don’t collect more data than you need</a:t>
            </a:r>
          </a:p>
          <a:p>
            <a:pPr>
              <a:spcBef>
                <a:spcPts val="0"/>
              </a:spcBef>
              <a:buFont typeface="Wingdings" pitchFamily="2" charset="2"/>
              <a:buChar char="ü"/>
            </a:pPr>
            <a:r>
              <a:rPr lang="en-GB"/>
              <a:t>Be honest about the operation’s limitations</a:t>
            </a:r>
          </a:p>
          <a:p>
            <a:pPr>
              <a:spcBef>
                <a:spcPts val="0"/>
              </a:spcBef>
              <a:buFont typeface="Wingdings" pitchFamily="2" charset="2"/>
              <a:buChar char="ü"/>
            </a:pPr>
            <a:r>
              <a:rPr lang="en-GB"/>
              <a:t>Allow space for open conversations – not just multiple choice</a:t>
            </a:r>
          </a:p>
          <a:p>
            <a:pPr>
              <a:spcBef>
                <a:spcPts val="0"/>
              </a:spcBef>
              <a:buFont typeface="Wingdings" pitchFamily="2" charset="2"/>
              <a:buChar char="ü"/>
            </a:pPr>
            <a:r>
              <a:rPr lang="en-GB"/>
              <a:t>Test questions with assessment teams to check they are understood</a:t>
            </a:r>
          </a:p>
          <a:p>
            <a:pPr>
              <a:spcBef>
                <a:spcPts val="0"/>
              </a:spcBef>
              <a:buFont typeface="Wingdings" pitchFamily="2" charset="2"/>
              <a:buChar char="ü"/>
            </a:pPr>
            <a:r>
              <a:rPr lang="en-GB"/>
              <a:t>Practice data collection e.g., through role plays</a:t>
            </a:r>
          </a:p>
          <a:p>
            <a:pPr>
              <a:spcBef>
                <a:spcPts val="0"/>
              </a:spcBef>
              <a:buFont typeface="Wingdings" pitchFamily="2" charset="2"/>
              <a:buChar char="ü"/>
            </a:pPr>
            <a:r>
              <a:rPr lang="en-GB"/>
              <a:t>Data collection teams should be gender-balanced and speak the local languages</a:t>
            </a:r>
          </a:p>
          <a:p>
            <a:pPr>
              <a:spcBef>
                <a:spcPts val="0"/>
              </a:spcBef>
              <a:buFont typeface="Wingdings" pitchFamily="2" charset="2"/>
              <a:buChar char="ü"/>
            </a:pPr>
            <a:r>
              <a:rPr lang="en-GB"/>
              <a:t>Provide feedback on the assessment findings to volunteers and communities</a:t>
            </a: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a:off x="11193737"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sz="3200" b="1" i="1">
                <a:solidFill>
                  <a:schemeClr val="bg2"/>
                </a:solidFill>
                <a:latin typeface="Montserrat" pitchFamily="2" charset="77"/>
              </a:rPr>
              <a:t>“Everyone was registered, but only some people got help. Why take our details if you are not going to help us?”</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1323439"/>
          </a:xfrm>
          <a:prstGeom prst="rect">
            <a:avLst/>
          </a:prstGeom>
          <a:noFill/>
        </p:spPr>
        <p:txBody>
          <a:bodyPr wrap="square" rtlCol="0">
            <a:spAutoFit/>
          </a:bodyPr>
          <a:lstStyle/>
          <a:p>
            <a:r>
              <a:rPr lang="en-GB" sz="2000">
                <a:latin typeface="Open Sans" panose="020B0606030504020204" pitchFamily="34" charset="0"/>
                <a:ea typeface="Open Sans" panose="020B0606030504020204" pitchFamily="34" charset="0"/>
                <a:cs typeface="Open Sans" panose="020B0606030504020204" pitchFamily="34" charset="0"/>
              </a:rPr>
              <a:t>Community member, following an assessment carried out by volunteers who had not been briefed on the purpose of the assessment, or what would happen next</a:t>
            </a:r>
          </a:p>
        </p:txBody>
      </p:sp>
    </p:spTree>
    <p:extLst>
      <p:ext uri="{BB962C8B-B14F-4D97-AF65-F5344CB8AC3E}">
        <p14:creationId xmlns:p14="http://schemas.microsoft.com/office/powerpoint/2010/main" val="284651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39067" y="1432815"/>
            <a:ext cx="13443098"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CEA Tool to support Action 3: </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Carry out the assessment with transparency and respect for the community </a:t>
            </a:r>
            <a:endParaRPr lang="ru-RU" sz="4400" b="1" dirty="0">
              <a:solidFill>
                <a:srgbClr val="FF0000"/>
              </a:solidFill>
              <a:ea typeface="Roboto Black" panose="02000000000000000000" pitchFamily="2" charset="0"/>
              <a:cs typeface="Open Sans Light" panose="020B0306030504020204" pitchFamily="34" charset="0"/>
            </a:endParaRPr>
          </a:p>
        </p:txBody>
      </p:sp>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9067" y="4447520"/>
            <a:ext cx="5536346" cy="799977"/>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544195" y="7760481"/>
            <a:ext cx="7380827" cy="1024319"/>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Tips for data collectors</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Analysis framework </a:t>
            </a:r>
          </a:p>
        </p:txBody>
      </p:sp>
      <p:sp>
        <p:nvSpPr>
          <p:cNvPr id="33" name="TextBox 32">
            <a:extLst>
              <a:ext uri="{FF2B5EF4-FFF2-40B4-BE49-F238E27FC236}">
                <a16:creationId xmlns:a16="http://schemas.microsoft.com/office/drawing/2014/main" id="{AA2ACE72-54DC-7241-98DD-B2DEC60D09B6}"/>
              </a:ext>
            </a:extLst>
          </p:cNvPr>
          <p:cNvSpPr txBox="1"/>
          <p:nvPr/>
        </p:nvSpPr>
        <p:spPr>
          <a:xfrm>
            <a:off x="1490413" y="5144295"/>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PPT briefing on the Code of Conduct and what it means for our behaviour in communities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0280078" y="5144294"/>
            <a:ext cx="7380827" cy="1390573"/>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Template Frequently Asked Questions sheet for volunteers to help them accurately answer community questions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0274600" y="7696044"/>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Tips to organize and run effective community meetings</a:t>
            </a:r>
          </a:p>
        </p:txBody>
      </p:sp>
      <p:pic>
        <p:nvPicPr>
          <p:cNvPr id="3" name="Picture 2" descr="A picture containing text&#10;&#10;Description automatically generated">
            <a:extLst>
              <a:ext uri="{FF2B5EF4-FFF2-40B4-BE49-F238E27FC236}">
                <a16:creationId xmlns:a16="http://schemas.microsoft.com/office/drawing/2014/main" id="{CD519336-8308-794D-8E47-11F11DE24C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6046" y="6983059"/>
            <a:ext cx="5282385" cy="736487"/>
          </a:xfrm>
          <a:prstGeom prst="rect">
            <a:avLst/>
          </a:prstGeom>
        </p:spPr>
      </p:pic>
      <p:pic>
        <p:nvPicPr>
          <p:cNvPr id="6" name="Picture 5" descr="Logo&#10;&#10;Description automatically generated with medium confidence">
            <a:extLst>
              <a:ext uri="{FF2B5EF4-FFF2-40B4-BE49-F238E27FC236}">
                <a16:creationId xmlns:a16="http://schemas.microsoft.com/office/drawing/2014/main" id="{F86A0BAF-E44D-9443-A30E-FDA0110930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715" y="4293526"/>
            <a:ext cx="5498252" cy="850769"/>
          </a:xfrm>
          <a:prstGeom prst="rect">
            <a:avLst/>
          </a:prstGeom>
        </p:spPr>
      </p:pic>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657776" y="6871617"/>
            <a:ext cx="5650628" cy="888863"/>
          </a:xfrm>
          <a:prstGeom prst="rect">
            <a:avLst/>
          </a:prstGeom>
        </p:spPr>
      </p:pic>
    </p:spTree>
    <p:extLst>
      <p:ext uri="{BB962C8B-B14F-4D97-AF65-F5344CB8AC3E}">
        <p14:creationId xmlns:p14="http://schemas.microsoft.com/office/powerpoint/2010/main" val="3606972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96" name="Google Shape;296;p5"/>
          <p:cNvSpPr txBox="1"/>
          <p:nvPr/>
        </p:nvSpPr>
        <p:spPr>
          <a:xfrm>
            <a:off x="702733" y="805986"/>
            <a:ext cx="11605467" cy="76206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80000"/>
              </a:lnSpc>
              <a:spcBef>
                <a:spcPts val="0"/>
              </a:spcBef>
              <a:spcAft>
                <a:spcPts val="0"/>
              </a:spcAft>
              <a:buClr>
                <a:srgbClr val="000000"/>
              </a:buClr>
              <a:buSzTx/>
              <a:buFont typeface="Arial"/>
              <a:buNone/>
              <a:tabLst/>
              <a:defRPr/>
            </a:pPr>
            <a:r>
              <a:rPr kumimoji="0" lang="en-GB" sz="5400" b="1" i="0" u="none" strike="noStrike" kern="0" cap="none" spc="0" normalizeH="0" baseline="0" noProof="0" dirty="0">
                <a:ln>
                  <a:noFill/>
                </a:ln>
                <a:solidFill>
                  <a:srgbClr val="33394B"/>
                </a:solidFill>
                <a:effectLst/>
                <a:uLnTx/>
                <a:uFillTx/>
                <a:latin typeface="Montserrat"/>
                <a:cs typeface="Arial"/>
                <a:sym typeface="Montserrat"/>
              </a:rPr>
              <a:t>Warming Up</a:t>
            </a:r>
            <a:endParaRPr kumimoji="0" lang="en-GB" sz="5400" b="1" i="0" u="none" strike="noStrike" kern="0" cap="none" spc="0" normalizeH="0" baseline="0" noProof="0" dirty="0">
              <a:ln>
                <a:noFill/>
              </a:ln>
              <a:solidFill>
                <a:srgbClr val="33394B"/>
              </a:solidFill>
              <a:effectLst/>
              <a:uLnTx/>
              <a:uFillTx/>
              <a:latin typeface="Montserrat"/>
              <a:cs typeface="Arial"/>
              <a:sym typeface="Arial"/>
            </a:endParaRPr>
          </a:p>
        </p:txBody>
      </p:sp>
      <p:sp>
        <p:nvSpPr>
          <p:cNvPr id="2" name="Google Shape;378;p9">
            <a:extLst>
              <a:ext uri="{FF2B5EF4-FFF2-40B4-BE49-F238E27FC236}">
                <a16:creationId xmlns:a16="http://schemas.microsoft.com/office/drawing/2014/main" id="{AF223828-5393-5AB6-DFB1-DFA40A938F59}"/>
              </a:ext>
            </a:extLst>
          </p:cNvPr>
          <p:cNvSpPr txBox="1"/>
          <p:nvPr/>
        </p:nvSpPr>
        <p:spPr>
          <a:xfrm>
            <a:off x="1580038" y="2711073"/>
            <a:ext cx="9022648" cy="3416279"/>
          </a:xfrm>
          <a:prstGeom prst="rect">
            <a:avLst/>
          </a:prstGeom>
          <a:noFill/>
          <a:ln>
            <a:noFill/>
          </a:ln>
        </p:spPr>
        <p:txBody>
          <a:bodyPr spcFirstLastPara="1" wrap="square" lIns="91425" tIns="45700" rIns="91425" bIns="45700" anchor="t" anchorCtr="0">
            <a:spAutoFit/>
          </a:bodyPr>
          <a:lstStyle/>
          <a:p>
            <a:pPr marL="857250" marR="0" lvl="0" indent="-857250" algn="l" defTabSz="914400" rtl="0" eaLnBrk="1" fontAlgn="auto" latinLnBrk="0" hangingPunct="1">
              <a:lnSpc>
                <a:spcPct val="100000"/>
              </a:lnSpc>
              <a:spcBef>
                <a:spcPts val="0"/>
              </a:spcBef>
              <a:spcAft>
                <a:spcPts val="0"/>
              </a:spcAft>
              <a:buClr>
                <a:srgbClr val="3F3F3F"/>
              </a:buClr>
              <a:buSzPts val="3200"/>
              <a:buFont typeface="Arial"/>
              <a:buChar char="•"/>
              <a:tabLst/>
              <a:defRPr/>
            </a:pPr>
            <a:r>
              <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rPr>
              <a:t>How will we use Zoom?</a:t>
            </a:r>
          </a:p>
          <a:p>
            <a:pPr marL="857250" marR="0" lvl="0" indent="-857250" algn="l" defTabSz="914400" rtl="0" eaLnBrk="1" fontAlgn="auto" latinLnBrk="0" hangingPunct="1">
              <a:lnSpc>
                <a:spcPct val="100000"/>
              </a:lnSpc>
              <a:spcBef>
                <a:spcPts val="0"/>
              </a:spcBef>
              <a:spcAft>
                <a:spcPts val="0"/>
              </a:spcAft>
              <a:buClr>
                <a:srgbClr val="3F3F3F"/>
              </a:buClr>
              <a:buSzPts val="3200"/>
              <a:buFont typeface="Arial"/>
              <a:buChar char="•"/>
              <a:tabLst/>
              <a:defRPr/>
            </a:pP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l" defTabSz="914400" rtl="0" eaLnBrk="1" fontAlgn="auto" latinLnBrk="0" hangingPunct="1">
              <a:lnSpc>
                <a:spcPct val="100000"/>
              </a:lnSpc>
              <a:spcBef>
                <a:spcPts val="0"/>
              </a:spcBef>
              <a:spcAft>
                <a:spcPts val="0"/>
              </a:spcAft>
              <a:buClr>
                <a:srgbClr val="3F3F3F"/>
              </a:buClr>
              <a:buSzPts val="3200"/>
              <a:buFont typeface="Arial"/>
              <a:buChar char="•"/>
              <a:tabLst/>
              <a:defRPr/>
            </a:pPr>
            <a:r>
              <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rPr>
              <a:t>What other platforms will we use?</a:t>
            </a:r>
          </a:p>
          <a:p>
            <a:pPr marL="857250" marR="0" lvl="0" indent="-857250" algn="l" defTabSz="914400" rtl="0" eaLnBrk="1" fontAlgn="auto" latinLnBrk="0" hangingPunct="1">
              <a:lnSpc>
                <a:spcPct val="100000"/>
              </a:lnSpc>
              <a:spcBef>
                <a:spcPts val="0"/>
              </a:spcBef>
              <a:spcAft>
                <a:spcPts val="0"/>
              </a:spcAft>
              <a:buClr>
                <a:srgbClr val="3F3F3F"/>
              </a:buClr>
              <a:buSzPts val="3200"/>
              <a:buFont typeface="Arial"/>
              <a:buChar char="•"/>
              <a:tabLst/>
              <a:defRPr/>
            </a:pP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l" defTabSz="914400" rtl="0" eaLnBrk="1" fontAlgn="auto" latinLnBrk="0" hangingPunct="1">
              <a:lnSpc>
                <a:spcPct val="100000"/>
              </a:lnSpc>
              <a:spcBef>
                <a:spcPts val="0"/>
              </a:spcBef>
              <a:spcAft>
                <a:spcPts val="0"/>
              </a:spcAft>
              <a:buClr>
                <a:srgbClr val="3F3F3F"/>
              </a:buClr>
              <a:buSzPts val="3200"/>
              <a:buFont typeface="Arial"/>
              <a:buChar char="•"/>
              <a:tabLst/>
              <a:defRPr/>
            </a:pPr>
            <a:r>
              <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rPr>
              <a:t>Breakout rooms</a:t>
            </a:r>
          </a:p>
          <a:p>
            <a:pPr marL="857250" marR="0" lvl="0" indent="-857250" algn="l" defTabSz="914400" rtl="0" eaLnBrk="1" fontAlgn="auto" latinLnBrk="0" hangingPunct="1">
              <a:lnSpc>
                <a:spcPct val="100000"/>
              </a:lnSpc>
              <a:spcBef>
                <a:spcPts val="0"/>
              </a:spcBef>
              <a:spcAft>
                <a:spcPts val="0"/>
              </a:spcAft>
              <a:buClr>
                <a:srgbClr val="3F3F3F"/>
              </a:buClr>
              <a:buSzPts val="3200"/>
              <a:buFont typeface="Arial"/>
              <a:buChar char="•"/>
              <a:tabLst/>
              <a:defRPr/>
            </a:pP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p:txBody>
      </p:sp>
      <p:pic>
        <p:nvPicPr>
          <p:cNvPr id="3" name="Picture 3" descr="Icon&#10;&#10;Description automatically generated">
            <a:extLst>
              <a:ext uri="{FF2B5EF4-FFF2-40B4-BE49-F238E27FC236}">
                <a16:creationId xmlns:a16="http://schemas.microsoft.com/office/drawing/2014/main" id="{99D35809-CBAB-3098-35AA-D9451E1F7D8F}"/>
              </a:ext>
            </a:extLst>
          </p:cNvPr>
          <p:cNvPicPr>
            <a:picLocks noChangeAspect="1"/>
          </p:cNvPicPr>
          <p:nvPr/>
        </p:nvPicPr>
        <p:blipFill>
          <a:blip r:embed="rId3"/>
          <a:stretch>
            <a:fillRect/>
          </a:stretch>
        </p:blipFill>
        <p:spPr>
          <a:xfrm>
            <a:off x="12262572" y="4160276"/>
            <a:ext cx="6378152" cy="6387074"/>
          </a:xfrm>
          <a:prstGeom prst="rect">
            <a:avLst/>
          </a:prstGeom>
        </p:spPr>
      </p:pic>
    </p:spTree>
    <p:extLst>
      <p:ext uri="{BB962C8B-B14F-4D97-AF65-F5344CB8AC3E}">
        <p14:creationId xmlns:p14="http://schemas.microsoft.com/office/powerpoint/2010/main" val="14383784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947099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5" y="1422261"/>
            <a:ext cx="13082135" cy="1508051"/>
          </a:xfrm>
          <a:prstGeom prst="rect">
            <a:avLst/>
          </a:prstGeom>
          <a:noFill/>
          <a:ln>
            <a:noFill/>
          </a:ln>
        </p:spPr>
        <p:txBody>
          <a:bodyPr spcFirstLastPara="1" wrap="square" lIns="91412" tIns="45693" rIns="91412" bIns="45693" anchor="t" anchorCtr="0">
            <a:spAutoFit/>
          </a:bodyPr>
          <a:lstStyle/>
          <a:p>
            <a:pPr defTabSz="914309"/>
            <a:r>
              <a:rPr lang="en-GB" sz="4800" b="1" dirty="0">
                <a:solidFill>
                  <a:srgbClr val="33394B"/>
                </a:solidFill>
                <a:latin typeface="Montserrat"/>
                <a:ea typeface="Montserrat"/>
                <a:cs typeface="Montserrat"/>
                <a:sym typeface="Montserrat"/>
              </a:rPr>
              <a:t>Group exercise (20 mins)</a:t>
            </a:r>
            <a:endParaRPr dirty="0">
              <a:solidFill>
                <a:srgbClr val="000000"/>
              </a:solidFill>
            </a:endParaRPr>
          </a:p>
          <a:p>
            <a:pPr defTabSz="914309"/>
            <a:r>
              <a:rPr lang="en-GB" sz="4400" b="1" dirty="0">
                <a:solidFill>
                  <a:srgbClr val="F5333F"/>
                </a:solidFill>
                <a:latin typeface="Montserrat"/>
                <a:ea typeface="Montserrat"/>
                <a:cs typeface="Montserrat"/>
                <a:sym typeface="Montserrat"/>
              </a:rPr>
              <a:t>CEA in Emergency Assessments Scenario </a:t>
            </a:r>
            <a:endParaRPr sz="1200" dirty="0">
              <a:solidFill>
                <a:srgbClr val="000000"/>
              </a:solidFill>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5" y="3897769"/>
            <a:ext cx="13082135" cy="3460508"/>
          </a:xfrm>
          <a:prstGeom prst="rect">
            <a:avLst/>
          </a:prstGeom>
          <a:noFill/>
          <a:ln>
            <a:noFill/>
          </a:ln>
        </p:spPr>
        <p:txBody>
          <a:bodyPr spcFirstLastPara="1" wrap="square" lIns="91412" tIns="45693" rIns="91412" bIns="45693" anchor="t" anchorCtr="0">
            <a:spAutoFit/>
          </a:bodyPr>
          <a:lstStyle/>
          <a:p>
            <a:pPr marL="514299" indent="-514299" defTabSz="914309">
              <a:lnSpc>
                <a:spcPct val="114374"/>
              </a:lnSpc>
              <a:buClr>
                <a:srgbClr val="FF0000"/>
              </a:buClr>
              <a:buSzPts val="3200"/>
              <a:buFont typeface="Calibri"/>
              <a:buAutoNum type="arabicPeriod"/>
            </a:pPr>
            <a:r>
              <a:rPr lang="en-GB" sz="3200" b="1" dirty="0">
                <a:solidFill>
                  <a:srgbClr val="3F3F3F"/>
                </a:solidFill>
                <a:latin typeface="Open Sans"/>
                <a:ea typeface="Open Sans"/>
                <a:cs typeface="Open Sans"/>
                <a:sym typeface="Open Sans"/>
              </a:rPr>
              <a:t>Alexa Red Cross is launching an emergency response operation and you need to help them integrate CEA in the assessment </a:t>
            </a:r>
          </a:p>
          <a:p>
            <a:pPr marL="514299" indent="-514299" defTabSz="914309">
              <a:lnSpc>
                <a:spcPct val="114374"/>
              </a:lnSpc>
              <a:buClr>
                <a:srgbClr val="FF0000"/>
              </a:buClr>
              <a:buSzPts val="3200"/>
              <a:buFont typeface="Calibri"/>
              <a:buAutoNum type="arabicPeriod"/>
            </a:pPr>
            <a:endParaRPr lang="en-GB" sz="3200" b="1" dirty="0">
              <a:solidFill>
                <a:srgbClr val="3F3F3F"/>
              </a:solidFill>
              <a:latin typeface="Open Sans"/>
              <a:ea typeface="Open Sans"/>
              <a:cs typeface="Open Sans"/>
              <a:sym typeface="Open Sans"/>
            </a:endParaRPr>
          </a:p>
          <a:p>
            <a:pPr marL="514299" indent="-514299" defTabSz="914309">
              <a:lnSpc>
                <a:spcPct val="114374"/>
              </a:lnSpc>
              <a:buClr>
                <a:srgbClr val="FF0000"/>
              </a:buClr>
              <a:buSzPts val="3200"/>
              <a:buFont typeface="Calibri"/>
              <a:buAutoNum type="arabicPeriod"/>
            </a:pPr>
            <a:r>
              <a:rPr lang="en-GB" sz="3200" b="1" dirty="0">
                <a:solidFill>
                  <a:srgbClr val="3F3F3F"/>
                </a:solidFill>
                <a:latin typeface="Open Sans"/>
                <a:ea typeface="Open Sans"/>
                <a:cs typeface="Open Sans"/>
                <a:sym typeface="Open Sans"/>
              </a:rPr>
              <a:t>You have 20 minutes to read the scenario and prepare the answers to task 1 with your group</a:t>
            </a:r>
            <a:endParaRPr dirty="0">
              <a:solidFill>
                <a:srgbClr val="00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6"/>
            <a:ext cx="6940938" cy="2982903"/>
          </a:xfrm>
        </p:spPr>
        <p:txBody>
          <a:bodyPr/>
          <a:lstStyle/>
          <a:p>
            <a:r>
              <a:rPr lang="en-GB" dirty="0"/>
              <a:t>CEA IN RESPONSE PLANNING</a:t>
            </a:r>
            <a:br>
              <a:rPr lang="en-GB" dirty="0"/>
            </a:br>
            <a:r>
              <a:rPr lang="en-GB" sz="4400" dirty="0">
                <a:solidFill>
                  <a:schemeClr val="tx1"/>
                </a:solidFill>
              </a:rPr>
              <a:t>SESSION 3</a:t>
            </a:r>
          </a:p>
        </p:txBody>
      </p:sp>
    </p:spTree>
    <p:extLst>
      <p:ext uri="{BB962C8B-B14F-4D97-AF65-F5344CB8AC3E}">
        <p14:creationId xmlns:p14="http://schemas.microsoft.com/office/powerpoint/2010/main" val="21713575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50"/>
            <a:ext cx="14152619" cy="4975016"/>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4:</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Discuss response plans with communities and key stakeholders</a:t>
            </a:r>
          </a:p>
        </p:txBody>
      </p:sp>
    </p:spTree>
    <p:extLst>
      <p:ext uri="{BB962C8B-B14F-4D97-AF65-F5344CB8AC3E}">
        <p14:creationId xmlns:p14="http://schemas.microsoft.com/office/powerpoint/2010/main" val="39518823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4271385" y="383724"/>
            <a:ext cx="12963430" cy="1446550"/>
          </a:xfrm>
          <a:prstGeom prst="rect">
            <a:avLst/>
          </a:prstGeom>
          <a:noFill/>
        </p:spPr>
        <p:txBody>
          <a:bodyPr wrap="square" rtlCol="0">
            <a:spAutoFit/>
          </a:bodyPr>
          <a:lstStyle/>
          <a:p>
            <a:pPr>
              <a:spcAft>
                <a:spcPts val="300"/>
              </a:spcAft>
            </a:pPr>
            <a:r>
              <a:rPr lang="en-US" sz="4400" b="1">
                <a:solidFill>
                  <a:schemeClr val="tx2"/>
                </a:solidFill>
                <a:latin typeface="Montserrat" pitchFamily="2" charset="77"/>
                <a:ea typeface="Roboto Black" panose="02000000000000000000" pitchFamily="2" charset="0"/>
                <a:cs typeface="Open Sans Light" panose="020B0306030504020204" pitchFamily="34" charset="0"/>
              </a:rPr>
              <a:t>Action 4: </a:t>
            </a:r>
            <a:r>
              <a:rPr lang="en-US" sz="4400" b="1">
                <a:solidFill>
                  <a:schemeClr val="accent3"/>
                </a:solidFill>
                <a:latin typeface="Montserrat" pitchFamily="2" charset="77"/>
                <a:ea typeface="Roboto Black" panose="02000000000000000000" pitchFamily="2" charset="0"/>
                <a:cs typeface="Open Sans Light" panose="020B0306030504020204" pitchFamily="34" charset="0"/>
              </a:rPr>
              <a:t>Discuss response plans with communities and key stakeholders </a:t>
            </a:r>
            <a:endParaRPr lang="ru-RU" sz="4400" b="1">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7837571" y="2351599"/>
            <a:ext cx="9397244" cy="7117333"/>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spcBef>
                <a:spcPts val="0"/>
              </a:spcBef>
              <a:spcAft>
                <a:spcPts val="1200"/>
              </a:spcAft>
              <a:buNone/>
            </a:pPr>
            <a:r>
              <a:rPr lang="en-GB" b="1" dirty="0">
                <a:solidFill>
                  <a:schemeClr val="accent3"/>
                </a:solidFill>
              </a:rPr>
              <a:t>At a minimum:</a:t>
            </a:r>
          </a:p>
          <a:p>
            <a:pPr>
              <a:spcBef>
                <a:spcPts val="0"/>
              </a:spcBef>
              <a:spcAft>
                <a:spcPts val="1800"/>
              </a:spcAft>
            </a:pPr>
            <a:r>
              <a:rPr lang="en-GB" b="1" dirty="0"/>
              <a:t>Discuss response plans with a mix of community representatives, </a:t>
            </a:r>
            <a:r>
              <a:rPr lang="en-GB" dirty="0"/>
              <a:t>including leaders, heads of community groups and associations, volunteers and local authorities</a:t>
            </a:r>
          </a:p>
          <a:p>
            <a:pPr>
              <a:spcBef>
                <a:spcPts val="0"/>
              </a:spcBef>
              <a:spcAft>
                <a:spcPts val="1800"/>
              </a:spcAft>
            </a:pPr>
            <a:r>
              <a:rPr lang="en-GB" b="1" dirty="0"/>
              <a:t>But don’t only speak to leaders </a:t>
            </a:r>
            <a:r>
              <a:rPr lang="en-GB" dirty="0"/>
              <a:t>– not all leaders are fair</a:t>
            </a:r>
          </a:p>
          <a:p>
            <a:pPr>
              <a:spcBef>
                <a:spcPts val="0"/>
              </a:spcBef>
              <a:spcAft>
                <a:spcPts val="1800"/>
              </a:spcAft>
            </a:pPr>
            <a:r>
              <a:rPr lang="en-GB" b="1" dirty="0"/>
              <a:t>Ask communities how they want the National Society to work with them </a:t>
            </a:r>
            <a:r>
              <a:rPr lang="en-GB" dirty="0"/>
              <a:t>during the response </a:t>
            </a:r>
          </a:p>
          <a:p>
            <a:pPr>
              <a:spcBef>
                <a:spcPts val="0"/>
              </a:spcBef>
              <a:spcAft>
                <a:spcPts val="1800"/>
              </a:spcAft>
            </a:pPr>
            <a:r>
              <a:rPr lang="en-GB" b="1" dirty="0"/>
              <a:t>Coordinate internally </a:t>
            </a:r>
            <a:r>
              <a:rPr lang="en-GB" dirty="0"/>
              <a:t>to make sure sector plans are complementary and achievable</a:t>
            </a:r>
          </a:p>
          <a:p>
            <a:pPr>
              <a:spcBef>
                <a:spcPts val="0"/>
              </a:spcBef>
              <a:spcAft>
                <a:spcPts val="1800"/>
              </a:spcAft>
            </a:pPr>
            <a:r>
              <a:rPr lang="en-GB" b="1" dirty="0"/>
              <a:t>Coordinate externally </a:t>
            </a:r>
            <a:r>
              <a:rPr lang="en-GB" dirty="0"/>
              <a:t>to prevent duplication and identify opportunities for collaboration </a:t>
            </a:r>
          </a:p>
          <a:p>
            <a:pPr marL="0" indent="0">
              <a:spcBef>
                <a:spcPts val="0"/>
              </a:spcBef>
              <a:spcAft>
                <a:spcPts val="0"/>
              </a:spcAft>
              <a:buNone/>
            </a:pPr>
            <a:endParaRPr lang="en-GB" sz="1050" b="1" dirty="0"/>
          </a:p>
          <a:p>
            <a:pPr marL="0" indent="0">
              <a:spcBef>
                <a:spcPts val="0"/>
              </a:spcBef>
              <a:spcAft>
                <a:spcPts val="1200"/>
              </a:spcAft>
              <a:buNone/>
            </a:pPr>
            <a:r>
              <a:rPr lang="en-GB" b="1" dirty="0">
                <a:solidFill>
                  <a:schemeClr val="accent3"/>
                </a:solidFill>
              </a:rPr>
              <a:t>Advanced:</a:t>
            </a:r>
          </a:p>
          <a:p>
            <a:pPr>
              <a:spcBef>
                <a:spcPts val="0"/>
              </a:spcBef>
              <a:spcAft>
                <a:spcPts val="1800"/>
              </a:spcAft>
            </a:pPr>
            <a:r>
              <a:rPr lang="en-GB" dirty="0"/>
              <a:t>Use participatory planning approaches</a:t>
            </a:r>
          </a:p>
          <a:p>
            <a:pPr>
              <a:spcBef>
                <a:spcPts val="0"/>
              </a:spcBef>
              <a:spcAft>
                <a:spcPts val="1800"/>
              </a:spcAft>
            </a:pPr>
            <a:r>
              <a:rPr lang="en-GB" dirty="0"/>
              <a:t>Cross-check plans before implementing</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421099" y="2344185"/>
            <a:ext cx="7165315" cy="7176110"/>
          </a:xfrm>
        </p:spPr>
      </p:pic>
      <p:pic>
        <p:nvPicPr>
          <p:cNvPr id="6" name="Picture 5" descr="A picture containing company name&#10;&#10;Description automatically generated">
            <a:extLst>
              <a:ext uri="{FF2B5EF4-FFF2-40B4-BE49-F238E27FC236}">
                <a16:creationId xmlns:a16="http://schemas.microsoft.com/office/drawing/2014/main" id="{E5CD3D19-8AE9-E647-803B-C46D4AB74A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99966" y="9589375"/>
            <a:ext cx="3997564" cy="628831"/>
          </a:xfrm>
          <a:prstGeom prst="rect">
            <a:avLst/>
          </a:prstGeom>
        </p:spPr>
      </p:pic>
      <p:pic>
        <p:nvPicPr>
          <p:cNvPr id="7" name="Picture 6" descr="Logo&#10;&#10;Description automatically generated">
            <a:extLst>
              <a:ext uri="{FF2B5EF4-FFF2-40B4-BE49-F238E27FC236}">
                <a16:creationId xmlns:a16="http://schemas.microsoft.com/office/drawing/2014/main" id="{1F6D8EEE-A9D9-814B-A69B-4F286F3744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065804" y="9621890"/>
            <a:ext cx="3557383" cy="565948"/>
          </a:xfrm>
          <a:prstGeom prst="rect">
            <a:avLst/>
          </a:prstGeom>
        </p:spPr>
      </p:pic>
      <p:pic>
        <p:nvPicPr>
          <p:cNvPr id="8" name="Picture 7" descr="Logo&#10;&#10;Description automatically generated">
            <a:extLst>
              <a:ext uri="{FF2B5EF4-FFF2-40B4-BE49-F238E27FC236}">
                <a16:creationId xmlns:a16="http://schemas.microsoft.com/office/drawing/2014/main" id="{B95A3C46-33A5-2846-81AD-2E4D77E2764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68356" y="9621891"/>
            <a:ext cx="1976324" cy="538998"/>
          </a:xfrm>
          <a:prstGeom prst="rect">
            <a:avLst/>
          </a:prstGeom>
        </p:spPr>
      </p:pic>
      <p:pic>
        <p:nvPicPr>
          <p:cNvPr id="9" name="Picture 8" descr="Logo&#10;&#10;Description automatically generated">
            <a:extLst>
              <a:ext uri="{FF2B5EF4-FFF2-40B4-BE49-F238E27FC236}">
                <a16:creationId xmlns:a16="http://schemas.microsoft.com/office/drawing/2014/main" id="{AFE638BF-CEDF-C84D-8BBD-CA515FF8B02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1099" y="9602716"/>
            <a:ext cx="2290739" cy="556963"/>
          </a:xfrm>
          <a:prstGeom prst="rect">
            <a:avLst/>
          </a:prstGeom>
        </p:spPr>
      </p:pic>
    </p:spTree>
    <p:extLst>
      <p:ext uri="{BB962C8B-B14F-4D97-AF65-F5344CB8AC3E}">
        <p14:creationId xmlns:p14="http://schemas.microsoft.com/office/powerpoint/2010/main" val="278630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596039" y="736919"/>
            <a:ext cx="8547961" cy="2554545"/>
          </a:xfrm>
          <a:prstGeom prst="rect">
            <a:avLst/>
          </a:prstGeom>
          <a:noFill/>
        </p:spPr>
        <p:txBody>
          <a:bodyPr wrap="square" rtlCol="0">
            <a:spAutoFit/>
          </a:bodyPr>
          <a:lstStyle/>
          <a:p>
            <a:r>
              <a:rPr lang="en-US" sz="4000" b="1" dirty="0">
                <a:solidFill>
                  <a:schemeClr val="tx2"/>
                </a:solidFill>
                <a:latin typeface="Montserrat" pitchFamily="2" charset="77"/>
                <a:cs typeface="Open Sans Light" panose="020B0306030504020204" pitchFamily="34" charset="0"/>
              </a:rPr>
              <a:t>What topics should we discuss with communities during response planning?</a:t>
            </a:r>
          </a:p>
          <a:p>
            <a:r>
              <a:rPr lang="en-US" sz="4000" dirty="0">
                <a:solidFill>
                  <a:schemeClr val="accent3"/>
                </a:solidFill>
                <a:latin typeface="Montserrat" pitchFamily="2" charset="77"/>
                <a:cs typeface="Open Sans Light" panose="020B0306030504020204" pitchFamily="34" charset="0"/>
              </a:rPr>
              <a:t>Discuss…</a:t>
            </a:r>
          </a:p>
        </p:txBody>
      </p:sp>
      <p:sp>
        <p:nvSpPr>
          <p:cNvPr id="4" name="TextBox 3">
            <a:extLst>
              <a:ext uri="{FF2B5EF4-FFF2-40B4-BE49-F238E27FC236}">
                <a16:creationId xmlns:a16="http://schemas.microsoft.com/office/drawing/2014/main" id="{811EA42F-07C8-1B45-80AB-73AD45E1B0F1}"/>
              </a:ext>
            </a:extLst>
          </p:cNvPr>
          <p:cNvSpPr txBox="1"/>
          <p:nvPr/>
        </p:nvSpPr>
        <p:spPr>
          <a:xfrm>
            <a:off x="596039" y="3819042"/>
            <a:ext cx="9563961" cy="5539978"/>
          </a:xfrm>
          <a:prstGeom prst="rect">
            <a:avLst/>
          </a:prstGeom>
          <a:noFill/>
        </p:spPr>
        <p:txBody>
          <a:bodyPr wrap="square" rtlCol="0">
            <a:spAutoFit/>
          </a:bodyPr>
          <a:lstStyle/>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Will the operation meet peoples’ needs</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How to implement activities</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Roles and responsibilities</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Timelines </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Selection criteria and targeting </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What should happen at the end of the operation</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Best approaches for community participation </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What information should be shared, when, and how</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How to manage feedback – including sensitive feedback </a:t>
            </a:r>
          </a:p>
        </p:txBody>
      </p:sp>
      <p:pic>
        <p:nvPicPr>
          <p:cNvPr id="12" name="Picture Placeholder 11">
            <a:extLst>
              <a:ext uri="{FF2B5EF4-FFF2-40B4-BE49-F238E27FC236}">
                <a16:creationId xmlns:a16="http://schemas.microsoft.com/office/drawing/2014/main" id="{64391C87-F8B9-C840-9AFF-4901E4066B9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1625998" y="0"/>
            <a:ext cx="6662002" cy="10288588"/>
          </a:xfrm>
        </p:spPr>
      </p:pic>
    </p:spTree>
    <p:extLst>
      <p:ext uri="{BB962C8B-B14F-4D97-AF65-F5344CB8AC3E}">
        <p14:creationId xmlns:p14="http://schemas.microsoft.com/office/powerpoint/2010/main" val="42320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E06AAF-4D14-7B42-B6D9-BE35E002ED61}"/>
              </a:ext>
            </a:extLst>
          </p:cNvPr>
          <p:cNvSpPr txBox="1"/>
          <p:nvPr/>
        </p:nvSpPr>
        <p:spPr>
          <a:xfrm>
            <a:off x="476722" y="386344"/>
            <a:ext cx="14522297" cy="1569660"/>
          </a:xfrm>
          <a:prstGeom prst="rect">
            <a:avLst/>
          </a:prstGeom>
          <a:noFill/>
        </p:spPr>
        <p:txBody>
          <a:bodyPr wrap="square" rtlCol="0">
            <a:spAutoFit/>
          </a:bodyPr>
          <a:lstStyle/>
          <a:p>
            <a:pPr>
              <a:spcAft>
                <a:spcPts val="300"/>
              </a:spcAft>
            </a:pPr>
            <a:r>
              <a:rPr lang="en-US" sz="4800" b="1">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800" b="1">
                <a:solidFill>
                  <a:schemeClr val="accent3"/>
                </a:solidFill>
                <a:latin typeface="Montserrat" pitchFamily="2" charset="77"/>
                <a:ea typeface="Roboto Black" panose="02000000000000000000" pitchFamily="2" charset="0"/>
                <a:cs typeface="Open Sans Light" panose="020B0306030504020204" pitchFamily="34" charset="0"/>
              </a:rPr>
              <a:t>Community-led approach to recovery planning in Mozambique</a:t>
            </a:r>
            <a:endParaRPr lang="ru-RU" sz="4800" b="1">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grpSp>
        <p:nvGrpSpPr>
          <p:cNvPr id="4" name="Group 3">
            <a:extLst>
              <a:ext uri="{FF2B5EF4-FFF2-40B4-BE49-F238E27FC236}">
                <a16:creationId xmlns:a16="http://schemas.microsoft.com/office/drawing/2014/main" id="{1300B133-6951-CA44-BA60-AB538F1AD0B4}"/>
              </a:ext>
            </a:extLst>
          </p:cNvPr>
          <p:cNvGrpSpPr/>
          <p:nvPr/>
        </p:nvGrpSpPr>
        <p:grpSpPr>
          <a:xfrm>
            <a:off x="476722" y="1774243"/>
            <a:ext cx="17489545" cy="8128000"/>
            <a:chOff x="476722" y="1774243"/>
            <a:chExt cx="17489545" cy="8128000"/>
          </a:xfrm>
        </p:grpSpPr>
        <p:sp>
          <p:nvSpPr>
            <p:cNvPr id="5" name="Notched Right Arrow 4">
              <a:extLst>
                <a:ext uri="{FF2B5EF4-FFF2-40B4-BE49-F238E27FC236}">
                  <a16:creationId xmlns:a16="http://schemas.microsoft.com/office/drawing/2014/main" id="{6587F22F-7B33-274F-8442-8982C2AA0061}"/>
                </a:ext>
              </a:extLst>
            </p:cNvPr>
            <p:cNvSpPr/>
            <p:nvPr/>
          </p:nvSpPr>
          <p:spPr>
            <a:xfrm>
              <a:off x="476722" y="4212643"/>
              <a:ext cx="17489545" cy="3251200"/>
            </a:xfrm>
            <a:prstGeom prst="notchedRightArrow">
              <a:avLst/>
            </a:prstGeom>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sp>
        <p:sp>
          <p:nvSpPr>
            <p:cNvPr id="6" name="Freeform 5">
              <a:extLst>
                <a:ext uri="{FF2B5EF4-FFF2-40B4-BE49-F238E27FC236}">
                  <a16:creationId xmlns:a16="http://schemas.microsoft.com/office/drawing/2014/main" id="{945FBC4E-6A72-B244-B2F6-B1F9C75552A6}"/>
                </a:ext>
              </a:extLst>
            </p:cNvPr>
            <p:cNvSpPr/>
            <p:nvPr/>
          </p:nvSpPr>
          <p:spPr>
            <a:xfrm>
              <a:off x="476722" y="1774243"/>
              <a:ext cx="3885238" cy="3251200"/>
            </a:xfrm>
            <a:custGeom>
              <a:avLst/>
              <a:gdLst>
                <a:gd name="connsiteX0" fmla="*/ 0 w 3196890"/>
                <a:gd name="connsiteY0" fmla="*/ 0 h 3251200"/>
                <a:gd name="connsiteX1" fmla="*/ 3196890 w 3196890"/>
                <a:gd name="connsiteY1" fmla="*/ 0 h 3251200"/>
                <a:gd name="connsiteX2" fmla="*/ 3196890 w 3196890"/>
                <a:gd name="connsiteY2" fmla="*/ 3251200 h 3251200"/>
                <a:gd name="connsiteX3" fmla="*/ 0 w 3196890"/>
                <a:gd name="connsiteY3" fmla="*/ 3251200 h 3251200"/>
                <a:gd name="connsiteX4" fmla="*/ 0 w 3196890"/>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6890" h="3251200">
                  <a:moveTo>
                    <a:pt x="0" y="0"/>
                  </a:moveTo>
                  <a:lnTo>
                    <a:pt x="3196890" y="0"/>
                  </a:lnTo>
                  <a:lnTo>
                    <a:pt x="3196890"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Introductory community meeting</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Who are we</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Recovery process</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Behaviours</a:t>
              </a:r>
            </a:p>
          </p:txBody>
        </p:sp>
        <p:sp>
          <p:nvSpPr>
            <p:cNvPr id="7" name="Oval 6">
              <a:extLst>
                <a:ext uri="{FF2B5EF4-FFF2-40B4-BE49-F238E27FC236}">
                  <a16:creationId xmlns:a16="http://schemas.microsoft.com/office/drawing/2014/main" id="{DC0A0F89-5184-0740-A80B-FB1EACF60B29}"/>
                </a:ext>
              </a:extLst>
            </p:cNvPr>
            <p:cNvSpPr/>
            <p:nvPr/>
          </p:nvSpPr>
          <p:spPr>
            <a:xfrm>
              <a:off x="1676181"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8" name="Freeform 7">
              <a:extLst>
                <a:ext uri="{FF2B5EF4-FFF2-40B4-BE49-F238E27FC236}">
                  <a16:creationId xmlns:a16="http://schemas.microsoft.com/office/drawing/2014/main" id="{6B34BF0A-00BB-414F-BF43-E4113B9DB096}"/>
                </a:ext>
              </a:extLst>
            </p:cNvPr>
            <p:cNvSpPr/>
            <p:nvPr/>
          </p:nvSpPr>
          <p:spPr>
            <a:xfrm>
              <a:off x="3585200" y="6651043"/>
              <a:ext cx="3114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GB" sz="2400" b="1" kern="1200">
                  <a:latin typeface="Open Sans" panose="020B0606030504020204" pitchFamily="34" charset="0"/>
                  <a:ea typeface="Open Sans" panose="020B0606030504020204" pitchFamily="34" charset="0"/>
                  <a:cs typeface="Open Sans" panose="020B0606030504020204" pitchFamily="34" charset="0"/>
                </a:rPr>
                <a:t>Train assessment teams</a:t>
              </a:r>
            </a:p>
            <a:p>
              <a:pPr marL="228600" lvl="1" indent="-228600" algn="l" defTabSz="889000">
                <a:lnSpc>
                  <a:spcPct val="90000"/>
                </a:lnSpc>
                <a:spcBef>
                  <a:spcPct val="0"/>
                </a:spcBef>
                <a:spcAft>
                  <a:spcPct val="15000"/>
                </a:spcAft>
                <a:buChar char="•"/>
              </a:pPr>
              <a:r>
                <a:rPr lang="en-GB" sz="2000" b="0" kern="1200">
                  <a:latin typeface="Open Sans" panose="020B0606030504020204" pitchFamily="34" charset="0"/>
                  <a:ea typeface="Open Sans" panose="020B0606030504020204" pitchFamily="34" charset="0"/>
                  <a:cs typeface="Open Sans" panose="020B0606030504020204" pitchFamily="34" charset="0"/>
                </a:rPr>
                <a:t>Good communication</a:t>
              </a:r>
            </a:p>
            <a:p>
              <a:pPr marL="228600" lvl="1" indent="-228600" algn="l" defTabSz="889000">
                <a:lnSpc>
                  <a:spcPct val="90000"/>
                </a:lnSpc>
                <a:spcBef>
                  <a:spcPct val="0"/>
                </a:spcBef>
                <a:spcAft>
                  <a:spcPct val="15000"/>
                </a:spcAft>
                <a:buChar char="•"/>
              </a:pPr>
              <a:r>
                <a:rPr lang="en-GB" sz="2000" b="0" kern="1200">
                  <a:latin typeface="Open Sans" panose="020B0606030504020204" pitchFamily="34" charset="0"/>
                  <a:ea typeface="Open Sans" panose="020B0606030504020204" pitchFamily="34" charset="0"/>
                  <a:cs typeface="Open Sans" panose="020B0606030504020204" pitchFamily="34" charset="0"/>
                </a:rPr>
                <a:t>Code of Conduct</a:t>
              </a:r>
            </a:p>
            <a:p>
              <a:pPr marL="228600" lvl="1" indent="-228600" algn="l" defTabSz="889000">
                <a:lnSpc>
                  <a:spcPct val="90000"/>
                </a:lnSpc>
                <a:spcBef>
                  <a:spcPct val="0"/>
                </a:spcBef>
                <a:spcAft>
                  <a:spcPct val="15000"/>
                </a:spcAft>
                <a:buChar char="•"/>
              </a:pPr>
              <a:r>
                <a:rPr lang="en-GB" sz="2000" b="0" kern="1200">
                  <a:latin typeface="Open Sans" panose="020B0606030504020204" pitchFamily="34" charset="0"/>
                  <a:ea typeface="Open Sans" panose="020B0606030504020204" pitchFamily="34" charset="0"/>
                  <a:cs typeface="Open Sans" panose="020B0606030504020204" pitchFamily="34" charset="0"/>
                </a:rPr>
                <a:t>PSEA</a:t>
              </a:r>
            </a:p>
          </p:txBody>
        </p:sp>
        <p:sp>
          <p:nvSpPr>
            <p:cNvPr id="9" name="Oval 8">
              <a:extLst>
                <a:ext uri="{FF2B5EF4-FFF2-40B4-BE49-F238E27FC236}">
                  <a16:creationId xmlns:a16="http://schemas.microsoft.com/office/drawing/2014/main" id="{0F2C60E3-AED5-E648-9877-EA60A919111A}"/>
                </a:ext>
              </a:extLst>
            </p:cNvPr>
            <p:cNvSpPr/>
            <p:nvPr/>
          </p:nvSpPr>
          <p:spPr>
            <a:xfrm>
              <a:off x="4587175"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Freeform 9">
              <a:extLst>
                <a:ext uri="{FF2B5EF4-FFF2-40B4-BE49-F238E27FC236}">
                  <a16:creationId xmlns:a16="http://schemas.microsoft.com/office/drawing/2014/main" id="{ACE6AA9E-6138-8347-8198-20390236D88C}"/>
                </a:ext>
              </a:extLst>
            </p:cNvPr>
            <p:cNvSpPr/>
            <p:nvPr/>
          </p:nvSpPr>
          <p:spPr>
            <a:xfrm>
              <a:off x="6049200" y="1774243"/>
              <a:ext cx="2900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l" defTabSz="1066800">
                <a:lnSpc>
                  <a:spcPct val="90000"/>
                </a:lnSpc>
                <a:spcBef>
                  <a:spcPct val="0"/>
                </a:spcBef>
                <a:spcAft>
                  <a:spcPct val="35000"/>
                </a:spcAft>
                <a:buNone/>
              </a:pPr>
              <a:r>
                <a:rPr lang="en-GB" sz="2400" b="1" kern="1200">
                  <a:latin typeface="Open Sans" panose="020B0606030504020204" pitchFamily="34" charset="0"/>
                  <a:ea typeface="Open Sans" panose="020B0606030504020204" pitchFamily="34" charset="0"/>
                  <a:cs typeface="Open Sans" panose="020B0606030504020204" pitchFamily="34" charset="0"/>
                </a:rPr>
                <a:t>Multi-sector assessment</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FGDs</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HH survey</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Mapping</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Seasonal calendar</a:t>
              </a:r>
            </a:p>
          </p:txBody>
        </p:sp>
        <p:sp>
          <p:nvSpPr>
            <p:cNvPr id="11" name="Oval 10">
              <a:extLst>
                <a:ext uri="{FF2B5EF4-FFF2-40B4-BE49-F238E27FC236}">
                  <a16:creationId xmlns:a16="http://schemas.microsoft.com/office/drawing/2014/main" id="{8351BECA-A6D8-2F4C-934A-95B3663B1704}"/>
                </a:ext>
              </a:extLst>
            </p:cNvPr>
            <p:cNvSpPr/>
            <p:nvPr/>
          </p:nvSpPr>
          <p:spPr>
            <a:xfrm>
              <a:off x="7092949"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Freeform 11">
              <a:extLst>
                <a:ext uri="{FF2B5EF4-FFF2-40B4-BE49-F238E27FC236}">
                  <a16:creationId xmlns:a16="http://schemas.microsoft.com/office/drawing/2014/main" id="{8C9E0A03-7B47-C849-85C4-4B80F58FFB41}"/>
                </a:ext>
              </a:extLst>
            </p:cNvPr>
            <p:cNvSpPr/>
            <p:nvPr/>
          </p:nvSpPr>
          <p:spPr>
            <a:xfrm>
              <a:off x="8227482" y="6651043"/>
              <a:ext cx="355528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GB" sz="2400" b="1" kern="1200">
                  <a:latin typeface="Open Sans" panose="020B0606030504020204" pitchFamily="34" charset="0"/>
                  <a:ea typeface="Open Sans" panose="020B0606030504020204" pitchFamily="34" charset="0"/>
                  <a:cs typeface="Open Sans" panose="020B0606030504020204" pitchFamily="34" charset="0"/>
                </a:rPr>
                <a:t>Community planning workshops</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Validate assessment findings</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Community ranking</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Activity planning</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Timelines</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Selection criteria</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Accountability structures</a:t>
              </a:r>
            </a:p>
          </p:txBody>
        </p:sp>
        <p:sp>
          <p:nvSpPr>
            <p:cNvPr id="13" name="Oval 12">
              <a:extLst>
                <a:ext uri="{FF2B5EF4-FFF2-40B4-BE49-F238E27FC236}">
                  <a16:creationId xmlns:a16="http://schemas.microsoft.com/office/drawing/2014/main" id="{F1CC8418-738F-AA45-996E-F5DC422640DF}"/>
                </a:ext>
              </a:extLst>
            </p:cNvPr>
            <p:cNvSpPr/>
            <p:nvPr/>
          </p:nvSpPr>
          <p:spPr>
            <a:xfrm>
              <a:off x="9598723"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62E0C0E2-BBE4-834E-ACAE-8F3B022635C1}"/>
                </a:ext>
              </a:extLst>
            </p:cNvPr>
            <p:cNvSpPr/>
            <p:nvPr/>
          </p:nvSpPr>
          <p:spPr>
            <a:xfrm>
              <a:off x="10929272" y="1774243"/>
              <a:ext cx="316325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0">
              <a:noAutofit/>
            </a:bodyPr>
            <a:lstStyle/>
            <a:p>
              <a:pPr marL="0" lvl="0" indent="0" defTabSz="1066800">
                <a:lnSpc>
                  <a:spcPct val="90000"/>
                </a:lnSpc>
                <a:spcBef>
                  <a:spcPct val="0"/>
                </a:spcBef>
                <a:spcAft>
                  <a:spcPct val="35000"/>
                </a:spcAft>
                <a:buNone/>
              </a:pPr>
              <a:r>
                <a:rPr lang="en-GB" sz="2400" b="1" kern="1200">
                  <a:latin typeface="Open Sans" panose="020B0606030504020204" pitchFamily="34" charset="0"/>
                  <a:ea typeface="Open Sans" panose="020B0606030504020204" pitchFamily="34" charset="0"/>
                  <a:cs typeface="Open Sans" panose="020B0606030504020204" pitchFamily="34" charset="0"/>
                </a:rPr>
                <a:t>Community endorsement of recovery plan</a:t>
              </a:r>
            </a:p>
            <a:p>
              <a:pPr marL="228600" lvl="1" indent="-228600" defTabSz="889000">
                <a:lnSpc>
                  <a:spcPct val="90000"/>
                </a:lnSpc>
                <a:spcAft>
                  <a:spcPct val="15000"/>
                </a:spcAft>
                <a:buChar char="•"/>
              </a:pPr>
              <a:r>
                <a:rPr lang="en-GB" sz="2000">
                  <a:latin typeface="Open Sans" panose="020B0606030504020204" pitchFamily="34" charset="0"/>
                  <a:ea typeface="Open Sans" panose="020B0606030504020204" pitchFamily="34" charset="0"/>
                  <a:cs typeface="Open Sans" panose="020B0606030504020204" pitchFamily="34" charset="0"/>
                </a:rPr>
                <a:t>Plan and timeline presented </a:t>
              </a:r>
            </a:p>
            <a:p>
              <a:pPr marL="228600" lvl="1" indent="-228600" defTabSz="889000">
                <a:lnSpc>
                  <a:spcPct val="90000"/>
                </a:lnSpc>
                <a:spcAft>
                  <a:spcPct val="15000"/>
                </a:spcAft>
                <a:buChar char="•"/>
              </a:pPr>
              <a:r>
                <a:rPr lang="en-GB" sz="2000">
                  <a:latin typeface="Open Sans" panose="020B0606030504020204" pitchFamily="34" charset="0"/>
                  <a:ea typeface="Open Sans" panose="020B0606030504020204" pitchFamily="34" charset="0"/>
                  <a:cs typeface="Open Sans" panose="020B0606030504020204" pitchFamily="34" charset="0"/>
                </a:rPr>
                <a:t>Community feedback and sign-off</a:t>
              </a:r>
              <a:endParaRPr lang="en-GB" sz="2400" b="1" kern="1200">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9819E9B5-7D95-1743-B48C-D68B45D0A240}"/>
                </a:ext>
              </a:extLst>
            </p:cNvPr>
            <p:cNvSpPr/>
            <p:nvPr/>
          </p:nvSpPr>
          <p:spPr>
            <a:xfrm>
              <a:off x="12104498"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Freeform 15">
              <a:extLst>
                <a:ext uri="{FF2B5EF4-FFF2-40B4-BE49-F238E27FC236}">
                  <a16:creationId xmlns:a16="http://schemas.microsoft.com/office/drawing/2014/main" id="{8D561175-8012-A74C-A78E-1F7F99F9E404}"/>
                </a:ext>
              </a:extLst>
            </p:cNvPr>
            <p:cNvSpPr/>
            <p:nvPr/>
          </p:nvSpPr>
          <p:spPr>
            <a:xfrm>
              <a:off x="13397340" y="6651043"/>
              <a:ext cx="3555280"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GB" sz="2400" b="1" kern="1200">
                  <a:latin typeface="Open Sans" panose="020B0606030504020204" pitchFamily="34" charset="0"/>
                  <a:ea typeface="Open Sans" panose="020B0606030504020204" pitchFamily="34" charset="0"/>
                  <a:cs typeface="Open Sans" panose="020B0606030504020204" pitchFamily="34" charset="0"/>
                </a:rPr>
                <a:t>Community engagement structures established</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Vote for committee</a:t>
              </a:r>
            </a:p>
            <a:p>
              <a:pPr marL="228600" lvl="1" indent="-228600" algn="l" defTabSz="889000">
                <a:lnSpc>
                  <a:spcPct val="90000"/>
                </a:lnSpc>
                <a:spcBef>
                  <a:spcPct val="0"/>
                </a:spcBef>
                <a:spcAft>
                  <a:spcPct val="15000"/>
                </a:spcAft>
                <a:buChar char="•"/>
              </a:pPr>
              <a:r>
                <a:rPr lang="en-GB" sz="2000">
                  <a:latin typeface="Open Sans" panose="020B0606030504020204" pitchFamily="34" charset="0"/>
                  <a:ea typeface="Open Sans" panose="020B0606030504020204" pitchFamily="34" charset="0"/>
                  <a:cs typeface="Open Sans" panose="020B0606030504020204" pitchFamily="34" charset="0"/>
                </a:rPr>
                <a:t>C</a:t>
              </a:r>
              <a:r>
                <a:rPr lang="en-GB" sz="2000" kern="1200">
                  <a:latin typeface="Open Sans" panose="020B0606030504020204" pitchFamily="34" charset="0"/>
                  <a:ea typeface="Open Sans" panose="020B0606030504020204" pitchFamily="34" charset="0"/>
                  <a:cs typeface="Open Sans" panose="020B0606030504020204" pitchFamily="34" charset="0"/>
                </a:rPr>
                <a:t>ommittee trained</a:t>
              </a:r>
            </a:p>
            <a:p>
              <a:pPr marL="228600" lvl="1" indent="-228600" algn="l" defTabSz="889000">
                <a:lnSpc>
                  <a:spcPct val="90000"/>
                </a:lnSpc>
                <a:spcBef>
                  <a:spcPct val="0"/>
                </a:spcBef>
                <a:spcAft>
                  <a:spcPct val="15000"/>
                </a:spcAft>
                <a:buChar char="•"/>
              </a:pPr>
              <a:r>
                <a:rPr lang="en-GB" sz="2000" kern="1200">
                  <a:latin typeface="Open Sans" panose="020B0606030504020204" pitchFamily="34" charset="0"/>
                  <a:ea typeface="Open Sans" panose="020B0606030504020204" pitchFamily="34" charset="0"/>
                  <a:cs typeface="Open Sans" panose="020B0606030504020204" pitchFamily="34" charset="0"/>
                </a:rPr>
                <a:t>Feedback mechanism Community meetings plan</a:t>
              </a:r>
            </a:p>
          </p:txBody>
        </p:sp>
        <p:sp>
          <p:nvSpPr>
            <p:cNvPr id="17" name="Oval 16">
              <a:extLst>
                <a:ext uri="{FF2B5EF4-FFF2-40B4-BE49-F238E27FC236}">
                  <a16:creationId xmlns:a16="http://schemas.microsoft.com/office/drawing/2014/main" id="{DA8757FE-3797-AF4C-B978-681D2C8945CE}"/>
                </a:ext>
              </a:extLst>
            </p:cNvPr>
            <p:cNvSpPr/>
            <p:nvPr/>
          </p:nvSpPr>
          <p:spPr>
            <a:xfrm>
              <a:off x="14610272"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10898178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88F63E-D644-C44A-B9E9-CA6793D234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53600" y="2790431"/>
            <a:ext cx="7818192" cy="6707262"/>
          </a:xfrm>
          <a:prstGeom prst="rect">
            <a:avLst/>
          </a:prstGeom>
        </p:spPr>
      </p:pic>
      <p:pic>
        <p:nvPicPr>
          <p:cNvPr id="3" name="Picture 2">
            <a:extLst>
              <a:ext uri="{FF2B5EF4-FFF2-40B4-BE49-F238E27FC236}">
                <a16:creationId xmlns:a16="http://schemas.microsoft.com/office/drawing/2014/main" id="{5E6DAF32-8707-7F4B-BD52-93ECF46E00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6721" y="2790431"/>
            <a:ext cx="8667279" cy="6707262"/>
          </a:xfrm>
          <a:prstGeom prst="rect">
            <a:avLst/>
          </a:prstGeom>
        </p:spPr>
      </p:pic>
      <p:sp>
        <p:nvSpPr>
          <p:cNvPr id="7" name="TextBox 6">
            <a:extLst>
              <a:ext uri="{FF2B5EF4-FFF2-40B4-BE49-F238E27FC236}">
                <a16:creationId xmlns:a16="http://schemas.microsoft.com/office/drawing/2014/main" id="{B97AE43E-B5FE-5C47-9C1B-81FB12248778}"/>
              </a:ext>
            </a:extLst>
          </p:cNvPr>
          <p:cNvSpPr txBox="1"/>
          <p:nvPr/>
        </p:nvSpPr>
        <p:spPr>
          <a:xfrm>
            <a:off x="476722" y="386344"/>
            <a:ext cx="14522297" cy="1569660"/>
          </a:xfrm>
          <a:prstGeom prst="rect">
            <a:avLst/>
          </a:prstGeom>
          <a:noFill/>
        </p:spPr>
        <p:txBody>
          <a:bodyPr wrap="square" rtlCol="0">
            <a:spAutoFit/>
          </a:bodyPr>
          <a:lstStyle/>
          <a:p>
            <a:pPr>
              <a:spcAft>
                <a:spcPts val="300"/>
              </a:spcAft>
            </a:pPr>
            <a:r>
              <a:rPr lang="en-US" sz="4800" b="1">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800" b="1">
                <a:solidFill>
                  <a:schemeClr val="accent3"/>
                </a:solidFill>
                <a:latin typeface="Montserrat" pitchFamily="2" charset="77"/>
                <a:ea typeface="Roboto Black" panose="02000000000000000000" pitchFamily="2" charset="0"/>
                <a:cs typeface="Open Sans Light" panose="020B0306030504020204" pitchFamily="34" charset="0"/>
              </a:rPr>
              <a:t>Community-led approach to recovery planning in Mozambique</a:t>
            </a:r>
            <a:endParaRPr lang="ru-RU" sz="4800" b="1">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4255353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748E58-EA3F-438E-B761-405E3EAB6ED4}"/>
              </a:ext>
            </a:extLst>
          </p:cNvPr>
          <p:cNvSpPr txBox="1"/>
          <p:nvPr/>
        </p:nvSpPr>
        <p:spPr>
          <a:xfrm>
            <a:off x="8379521" y="422163"/>
            <a:ext cx="9392019" cy="2308324"/>
          </a:xfrm>
          <a:prstGeom prst="rect">
            <a:avLst/>
          </a:prstGeom>
          <a:noFill/>
        </p:spPr>
        <p:txBody>
          <a:bodyPr wrap="square" rtlCol="0">
            <a:spAutoFit/>
          </a:bodyPr>
          <a:lstStyle/>
          <a:p>
            <a:pPr defTabSz="914309">
              <a:spcBef>
                <a:spcPts val="0"/>
              </a:spcBef>
              <a:spcAft>
                <a:spcPts val="0"/>
              </a:spcAft>
            </a:pPr>
            <a:r>
              <a:rPr lang="en-US" sz="4800" b="1" dirty="0">
                <a:solidFill>
                  <a:srgbClr val="3F3F3F"/>
                </a:solidFill>
                <a:latin typeface="Montserrat" pitchFamily="2" charset="77"/>
                <a:ea typeface="Roboto Black" panose="02000000000000000000" pitchFamily="2" charset="0"/>
              </a:rPr>
              <a:t>Planning community-led solutions in epidemics</a:t>
            </a:r>
          </a:p>
          <a:p>
            <a:pPr defTabSz="914309">
              <a:spcBef>
                <a:spcPts val="0"/>
              </a:spcBef>
              <a:spcAft>
                <a:spcPts val="0"/>
              </a:spcAft>
            </a:pPr>
            <a:r>
              <a:rPr lang="en-US" sz="4800" dirty="0">
                <a:solidFill>
                  <a:schemeClr val="accent3"/>
                </a:solidFill>
                <a:latin typeface="Montserrat" pitchFamily="2" charset="77"/>
                <a:ea typeface="Roboto Black" panose="02000000000000000000" pitchFamily="2" charset="0"/>
                <a:cs typeface="Open Sans Light" panose="020B0306030504020204" pitchFamily="34" charset="0"/>
              </a:rPr>
              <a:t>Discuss…</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4" name="TextBox 3">
            <a:extLst>
              <a:ext uri="{FF2B5EF4-FFF2-40B4-BE49-F238E27FC236}">
                <a16:creationId xmlns:a16="http://schemas.microsoft.com/office/drawing/2014/main" id="{C8F7EFE7-54CE-4EAC-A2D6-F0B4DA6DFE1A}"/>
              </a:ext>
            </a:extLst>
          </p:cNvPr>
          <p:cNvSpPr txBox="1"/>
          <p:nvPr/>
        </p:nvSpPr>
        <p:spPr>
          <a:xfrm>
            <a:off x="8379520" y="2890464"/>
            <a:ext cx="9392019" cy="6564105"/>
          </a:xfrm>
          <a:prstGeom prst="rect">
            <a:avLst/>
          </a:prstGeom>
          <a:noFill/>
        </p:spPr>
        <p:txBody>
          <a:bodyPr wrap="square" rtlCol="0">
            <a:spAutoFit/>
          </a:bodyPr>
          <a:lstStyle/>
          <a:p>
            <a:pPr marL="342866" indent="-342866" defTabSz="914309">
              <a:lnSpc>
                <a:spcPts val="3380"/>
              </a:lnSpc>
              <a:spcAft>
                <a:spcPts val="1800"/>
              </a:spcAft>
              <a:buClr>
                <a:srgbClr val="FF0000"/>
              </a:buClr>
              <a:buFont typeface="Arial" panose="020B0604020202020204" pitchFamily="34" charset="0"/>
              <a:buChar char="•"/>
            </a:pPr>
            <a:r>
              <a:rPr lang="en-US"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Communities can advise how to adapt prevention measures so they can be accepted, well understood, and successful </a:t>
            </a:r>
          </a:p>
          <a:p>
            <a:pPr marL="342866" indent="-342866" defTabSz="914309">
              <a:lnSpc>
                <a:spcPts val="3380"/>
              </a:lnSpc>
              <a:spcAft>
                <a:spcPts val="1800"/>
              </a:spcAft>
              <a:buClr>
                <a:srgbClr val="FF0000"/>
              </a:buClr>
              <a:buFont typeface="Arial" panose="020B0604020202020204" pitchFamily="34" charset="0"/>
              <a:buChar char="•"/>
            </a:pPr>
            <a:r>
              <a:rPr lang="en-US"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Impractical or enforced measures lead to frustration, resistance, and non-compliance, which increases infections</a:t>
            </a:r>
          </a:p>
          <a:p>
            <a:pPr marL="342866" indent="-342866" defTabSz="914309">
              <a:lnSpc>
                <a:spcPts val="3380"/>
              </a:lnSpc>
              <a:spcAft>
                <a:spcPts val="600"/>
              </a:spcAft>
              <a:buClr>
                <a:srgbClr val="FF0000"/>
              </a:buClr>
              <a:buFont typeface="Arial" panose="020B0604020202020204" pitchFamily="34" charset="0"/>
              <a:buChar char="•"/>
            </a:pPr>
            <a:r>
              <a:rPr lang="en-US"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How?</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Understand the context, challenges faced in implementing prevention measures, and local capacities</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Engage community leaders and groups to identify, plan and implement local solutions</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Agree roles &amp; responsibilities</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Provide training, support, funding, and/or materials </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Support community groups to communicate, monitor and improve solutions being implemented</a:t>
            </a:r>
          </a:p>
        </p:txBody>
      </p:sp>
      <p:pic>
        <p:nvPicPr>
          <p:cNvPr id="5" name="Picture 3" descr="A group of people walking on a city street&#10;&#10;Description automatically generated">
            <a:extLst>
              <a:ext uri="{FF2B5EF4-FFF2-40B4-BE49-F238E27FC236}">
                <a16:creationId xmlns:a16="http://schemas.microsoft.com/office/drawing/2014/main" id="{9425CC85-02C3-FE4F-82AA-C645D47D36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7978140" cy="10288588"/>
          </a:xfrm>
          <a:prstGeom prst="rect">
            <a:avLst/>
          </a:prstGeom>
        </p:spPr>
      </p:pic>
      <p:sp>
        <p:nvSpPr>
          <p:cNvPr id="2" name="TextBox 1">
            <a:extLst>
              <a:ext uri="{FF2B5EF4-FFF2-40B4-BE49-F238E27FC236}">
                <a16:creationId xmlns:a16="http://schemas.microsoft.com/office/drawing/2014/main" id="{86569B6C-A383-554B-9854-C762831F74FE}"/>
              </a:ext>
            </a:extLst>
          </p:cNvPr>
          <p:cNvSpPr txBox="1"/>
          <p:nvPr/>
        </p:nvSpPr>
        <p:spPr>
          <a:xfrm>
            <a:off x="223024" y="243386"/>
            <a:ext cx="7382108" cy="1938992"/>
          </a:xfrm>
          <a:prstGeom prst="rect">
            <a:avLst/>
          </a:prstGeom>
          <a:solidFill>
            <a:schemeClr val="bg1"/>
          </a:solidFill>
        </p:spPr>
        <p:txBody>
          <a:bodyPr wrap="square" rtlCol="0">
            <a:spAutoFit/>
          </a:bodyPr>
          <a:lstStyle/>
          <a:p>
            <a:r>
              <a:rPr lang="en-GB" sz="2400" dirty="0">
                <a:solidFill>
                  <a:schemeClr val="bg2"/>
                </a:solidFill>
                <a:latin typeface="Montserrat" pitchFamily="2" charset="77"/>
              </a:rPr>
              <a:t>When COVID-19 limited access to communities, the Libyan Red Cross launched the volunteer on every street initiative, which recruited local community members to lead COVID-19 social mobilization in their own neighbourhoods.</a:t>
            </a:r>
            <a:endParaRPr lang="en-US" sz="2400" dirty="0">
              <a:solidFill>
                <a:schemeClr val="bg2"/>
              </a:solidFill>
              <a:latin typeface="Montserrat" pitchFamily="2" charset="77"/>
            </a:endParaRPr>
          </a:p>
        </p:txBody>
      </p:sp>
      <p:grpSp>
        <p:nvGrpSpPr>
          <p:cNvPr id="7" name="Group 6">
            <a:extLst>
              <a:ext uri="{FF2B5EF4-FFF2-40B4-BE49-F238E27FC236}">
                <a16:creationId xmlns:a16="http://schemas.microsoft.com/office/drawing/2014/main" id="{CB49966B-2882-EA47-9D18-58924126B84F}"/>
              </a:ext>
            </a:extLst>
          </p:cNvPr>
          <p:cNvGrpSpPr/>
          <p:nvPr/>
        </p:nvGrpSpPr>
        <p:grpSpPr>
          <a:xfrm>
            <a:off x="8565042" y="9633365"/>
            <a:ext cx="6168772" cy="430887"/>
            <a:chOff x="10238338" y="7106249"/>
            <a:chExt cx="5779260" cy="430887"/>
          </a:xfrm>
        </p:grpSpPr>
        <p:sp>
          <p:nvSpPr>
            <p:cNvPr id="9" name="Oval 8">
              <a:extLst>
                <a:ext uri="{FF2B5EF4-FFF2-40B4-BE49-F238E27FC236}">
                  <a16:creationId xmlns:a16="http://schemas.microsoft.com/office/drawing/2014/main" id="{118904FD-DD39-7A42-BC55-F37BFB267705}"/>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728D515-15AD-3C49-997E-AE695FFEF660}"/>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1" name="TextBox 10">
              <a:extLst>
                <a:ext uri="{FF2B5EF4-FFF2-40B4-BE49-F238E27FC236}">
                  <a16:creationId xmlns:a16="http://schemas.microsoft.com/office/drawing/2014/main" id="{039D3FEA-E72A-C14B-89D2-F0CC6B4468E9}"/>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48549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49311" y="943285"/>
            <a:ext cx="14080424" cy="2162130"/>
          </a:xfrm>
          <a:prstGeom prst="rect">
            <a:avLst/>
          </a:prstGeom>
          <a:noFill/>
        </p:spPr>
        <p:txBody>
          <a:bodyPr wrap="square" rtlCol="0">
            <a:spAutoFit/>
          </a:bodyPr>
          <a:lstStyle/>
          <a:p>
            <a:pPr defTabSz="914309">
              <a:spcAft>
                <a:spcPts val="300"/>
              </a:spcAft>
            </a:pPr>
            <a:r>
              <a:rPr lang="en-US" sz="4400" b="1">
                <a:solidFill>
                  <a:srgbClr val="33394B"/>
                </a:solidFill>
                <a:latin typeface="Montserrat" pitchFamily="2" charset="77"/>
                <a:ea typeface="Roboto Black" panose="02000000000000000000" pitchFamily="2" charset="0"/>
                <a:cs typeface="Open Sans Light" panose="020B0306030504020204" pitchFamily="34" charset="0"/>
              </a:rPr>
              <a:t>Action 4:</a:t>
            </a:r>
          </a:p>
          <a:p>
            <a:pPr defTabSz="914309">
              <a:spcAft>
                <a:spcPts val="300"/>
              </a:spcAft>
            </a:pPr>
            <a:r>
              <a:rPr lang="en-US" sz="4400" b="1">
                <a:solidFill>
                  <a:srgbClr val="FF0000"/>
                </a:solidFill>
                <a:latin typeface="Montserrat" pitchFamily="2" charset="77"/>
                <a:ea typeface="Roboto Black" panose="02000000000000000000" pitchFamily="2" charset="0"/>
                <a:cs typeface="Open Sans Light" panose="020B0306030504020204" pitchFamily="34" charset="0"/>
              </a:rPr>
              <a:t>Tools to help you discuss response plans with communities and key stakeholders</a:t>
            </a:r>
            <a:endParaRPr lang="ru-RU" sz="4400" b="1">
              <a:solidFill>
                <a:srgbClr val="FF0000"/>
              </a:solidFill>
              <a:ea typeface="Roboto Black" panose="02000000000000000000" pitchFamily="2" charset="0"/>
              <a:cs typeface="Open Sans Light" panose="020B0306030504020204" pitchFamily="34" charset="0"/>
            </a:endParaRPr>
          </a:p>
        </p:txBody>
      </p:sp>
      <p:sp>
        <p:nvSpPr>
          <p:cNvPr id="30" name="TextBox 29">
            <a:extLst>
              <a:ext uri="{FF2B5EF4-FFF2-40B4-BE49-F238E27FC236}">
                <a16:creationId xmlns:a16="http://schemas.microsoft.com/office/drawing/2014/main" id="{61618578-72BA-DE41-879E-3631C4EE34B9}"/>
              </a:ext>
            </a:extLst>
          </p:cNvPr>
          <p:cNvSpPr txBox="1"/>
          <p:nvPr/>
        </p:nvSpPr>
        <p:spPr>
          <a:xfrm>
            <a:off x="8979823" y="4524816"/>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engaging communities in exit planning</a:t>
            </a:r>
          </a:p>
        </p:txBody>
      </p:sp>
      <p:sp>
        <p:nvSpPr>
          <p:cNvPr id="33" name="TextBox 32">
            <a:extLst>
              <a:ext uri="{FF2B5EF4-FFF2-40B4-BE49-F238E27FC236}">
                <a16:creationId xmlns:a16="http://schemas.microsoft.com/office/drawing/2014/main" id="{AA2ACE72-54DC-7241-98DD-B2DEC60D09B6}"/>
              </a:ext>
            </a:extLst>
          </p:cNvPr>
          <p:cNvSpPr txBox="1"/>
          <p:nvPr/>
        </p:nvSpPr>
        <p:spPr>
          <a:xfrm>
            <a:off x="1373677" y="4456521"/>
            <a:ext cx="5898272" cy="2507802"/>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and tools to set up feedback mechanisms</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Analysing and using feedback</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Managing sensitive feedback</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Perception surveys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8979823" y="6584626"/>
            <a:ext cx="7380827" cy="1024319"/>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How to run a focus group discussion</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planning FGDs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338890" y="8347384"/>
            <a:ext cx="6216042"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Tips to organize and run effective community meetings</a:t>
            </a: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6" y="7522957"/>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8859" y="3784318"/>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35823" y="5807444"/>
            <a:ext cx="2793569" cy="761883"/>
          </a:xfrm>
          <a:prstGeom prst="rect">
            <a:avLst/>
          </a:prstGeom>
        </p:spPr>
      </p:pic>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5" y="3784318"/>
            <a:ext cx="3238001" cy="787278"/>
          </a:xfrm>
          <a:prstGeom prst="rect">
            <a:avLst/>
          </a:prstGeom>
        </p:spPr>
      </p:pic>
      <p:pic>
        <p:nvPicPr>
          <p:cNvPr id="19" name="Picture 18">
            <a:extLst>
              <a:ext uri="{FF2B5EF4-FFF2-40B4-BE49-F238E27FC236}">
                <a16:creationId xmlns:a16="http://schemas.microsoft.com/office/drawing/2014/main" id="{C7441E81-19DF-F040-9630-C898EEA71967}"/>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35821" y="7879038"/>
            <a:ext cx="7288676" cy="850769"/>
          </a:xfrm>
          <a:prstGeom prst="rect">
            <a:avLst/>
          </a:prstGeom>
        </p:spPr>
      </p:pic>
      <p:sp>
        <p:nvSpPr>
          <p:cNvPr id="20" name="TextBox 19">
            <a:extLst>
              <a:ext uri="{FF2B5EF4-FFF2-40B4-BE49-F238E27FC236}">
                <a16:creationId xmlns:a16="http://schemas.microsoft.com/office/drawing/2014/main" id="{D48F8F78-9FD8-8F40-97B6-0FDCF8E885F9}"/>
              </a:ext>
            </a:extLst>
          </p:cNvPr>
          <p:cNvSpPr txBox="1"/>
          <p:nvPr/>
        </p:nvSpPr>
        <p:spPr>
          <a:xfrm>
            <a:off x="8981743" y="8589516"/>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Sector-specific guidance on how to integrate the minimum actions for CEA in emergencies</a:t>
            </a:r>
          </a:p>
        </p:txBody>
      </p:sp>
    </p:spTree>
    <p:extLst>
      <p:ext uri="{BB962C8B-B14F-4D97-AF65-F5344CB8AC3E}">
        <p14:creationId xmlns:p14="http://schemas.microsoft.com/office/powerpoint/2010/main" val="232749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9"/>
          <p:cNvSpPr txBox="1"/>
          <p:nvPr/>
        </p:nvSpPr>
        <p:spPr>
          <a:xfrm>
            <a:off x="6579891" y="2758698"/>
            <a:ext cx="8014541" cy="6186309"/>
          </a:xfrm>
          <a:prstGeom prst="rect">
            <a:avLst/>
          </a:prstGeom>
          <a:noFill/>
          <a:ln>
            <a:noFill/>
          </a:ln>
        </p:spPr>
        <p:txBody>
          <a:bodyPr spcFirstLastPara="1" wrap="square" lIns="91425" tIns="45700" rIns="91425" bIns="45700" anchor="t" anchorCtr="0">
            <a:spAutoFit/>
          </a:bodyPr>
          <a:lstStyle/>
          <a:p>
            <a:pPr marL="857250" marR="0" lvl="0" indent="-857250" algn="l" rtl="0">
              <a:spcBef>
                <a:spcPts val="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Listen to each other</a:t>
            </a:r>
            <a:endParaRPr sz="3200" b="1">
              <a:solidFill>
                <a:schemeClr val="lt1"/>
              </a:solidFill>
              <a:latin typeface="Open Sans"/>
              <a:ea typeface="Open Sans"/>
              <a:cs typeface="Open Sans"/>
              <a:sym typeface="Open Sans"/>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Respect others’ opinions</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Active participation</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Phones on silent</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Stay in the room</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Good timekeeping</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Laptops closed</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Others?</a:t>
            </a:r>
            <a:endParaRPr/>
          </a:p>
        </p:txBody>
      </p:sp>
      <p:sp>
        <p:nvSpPr>
          <p:cNvPr id="380" name="Google Shape;380;p9"/>
          <p:cNvSpPr txBox="1"/>
          <p:nvPr/>
        </p:nvSpPr>
        <p:spPr>
          <a:xfrm>
            <a:off x="777158" y="951755"/>
            <a:ext cx="11605467"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b="1">
                <a:solidFill>
                  <a:srgbClr val="F5333F"/>
                </a:solidFill>
                <a:latin typeface="Montserrat"/>
                <a:ea typeface="Montserrat"/>
                <a:cs typeface="Montserrat"/>
                <a:sym typeface="Montserrat"/>
              </a:rPr>
              <a:t>Ground rules?</a:t>
            </a:r>
            <a:endParaRPr sz="2000">
              <a:solidFill>
                <a:schemeClr val="dk1"/>
              </a:solidFill>
              <a:latin typeface="Montserrat"/>
              <a:ea typeface="Montserrat"/>
              <a:cs typeface="Montserrat"/>
              <a:sym typeface="Montserrat"/>
            </a:endParaRPr>
          </a:p>
        </p:txBody>
      </p:sp>
      <p:pic>
        <p:nvPicPr>
          <p:cNvPr id="3" name="Picture 2" descr="Logo&#10;&#10;Description automatically generated">
            <a:extLst>
              <a:ext uri="{FF2B5EF4-FFF2-40B4-BE49-F238E27FC236}">
                <a16:creationId xmlns:a16="http://schemas.microsoft.com/office/drawing/2014/main" id="{50373320-A19F-F44B-8050-F75297FDDE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6076" y="2761578"/>
            <a:ext cx="4563416" cy="618342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29037" y="2115343"/>
            <a:ext cx="14829927" cy="6058262"/>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5:</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Discuss and agree selection criteria and distribution processes with communities</a:t>
            </a:r>
          </a:p>
        </p:txBody>
      </p:sp>
    </p:spTree>
    <p:extLst>
      <p:ext uri="{BB962C8B-B14F-4D97-AF65-F5344CB8AC3E}">
        <p14:creationId xmlns:p14="http://schemas.microsoft.com/office/powerpoint/2010/main" val="1337142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567039"/>
            <a:ext cx="14008394" cy="1446550"/>
          </a:xfrm>
          <a:prstGeom prst="rect">
            <a:avLst/>
          </a:prstGeom>
          <a:noFill/>
        </p:spPr>
        <p:txBody>
          <a:bodyPr wrap="square" rtlCol="0">
            <a:spAutoFit/>
          </a:bodyPr>
          <a:lstStyle/>
          <a:p>
            <a:pPr>
              <a:spcAft>
                <a:spcPts val="300"/>
              </a:spcAft>
            </a:pPr>
            <a:r>
              <a:rPr lang="en-US" sz="4400" b="1">
                <a:solidFill>
                  <a:schemeClr val="tx2"/>
                </a:solidFill>
                <a:latin typeface="Montserrat" pitchFamily="2" charset="77"/>
                <a:ea typeface="Roboto Black" panose="02000000000000000000" pitchFamily="2" charset="0"/>
                <a:cs typeface="Open Sans Light" panose="020B0306030504020204" pitchFamily="34" charset="0"/>
              </a:rPr>
              <a:t>Action 5: </a:t>
            </a:r>
            <a:r>
              <a:rPr lang="en-US" sz="4400" b="1">
                <a:solidFill>
                  <a:schemeClr val="accent3"/>
                </a:solidFill>
                <a:latin typeface="Montserrat" pitchFamily="2" charset="77"/>
                <a:ea typeface="Roboto Black" panose="02000000000000000000" pitchFamily="2" charset="0"/>
                <a:cs typeface="Open Sans Light" panose="020B0306030504020204" pitchFamily="34" charset="0"/>
              </a:rPr>
              <a:t>Discuss and agree selection criteria and distribution processes with communities</a:t>
            </a:r>
            <a:endParaRPr lang="ru-RU" sz="440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9" name="Chart 8">
            <a:extLst>
              <a:ext uri="{FF2B5EF4-FFF2-40B4-BE49-F238E27FC236}">
                <a16:creationId xmlns:a16="http://schemas.microsoft.com/office/drawing/2014/main" id="{67906ABC-3464-8C4B-8EC3-63023CFCE258}"/>
              </a:ext>
            </a:extLst>
          </p:cNvPr>
          <p:cNvGraphicFramePr>
            <a:graphicFrameLocks/>
          </p:cNvGraphicFramePr>
          <p:nvPr>
            <p:extLst>
              <p:ext uri="{D42A27DB-BD31-4B8C-83A1-F6EECF244321}">
                <p14:modId xmlns:p14="http://schemas.microsoft.com/office/powerpoint/2010/main" val="3062464113"/>
              </p:ext>
            </p:extLst>
          </p:nvPr>
        </p:nvGraphicFramePr>
        <p:xfrm>
          <a:off x="549435" y="3750892"/>
          <a:ext cx="15028022" cy="63254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25F4058-AB5F-AB4C-9B73-F26F223C3108}"/>
              </a:ext>
            </a:extLst>
          </p:cNvPr>
          <p:cNvSpPr txBox="1"/>
          <p:nvPr/>
        </p:nvSpPr>
        <p:spPr>
          <a:xfrm>
            <a:off x="549435" y="2366715"/>
            <a:ext cx="16055238" cy="103105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spcAft>
                <a:spcPts val="600"/>
              </a:spcAft>
              <a:buNone/>
            </a:pPr>
            <a:r>
              <a:rPr lang="en-GB" sz="2800" b="1" dirty="0"/>
              <a:t>How well do communities understand our selection criteria and targeting decisions?</a:t>
            </a:r>
          </a:p>
          <a:p>
            <a:pPr marL="0" lvl="0" indent="0">
              <a:buNone/>
            </a:pPr>
            <a:r>
              <a:rPr lang="en-GB" sz="2800" dirty="0">
                <a:solidFill>
                  <a:srgbClr val="FF0000"/>
                </a:solidFill>
              </a:rPr>
              <a:t>Zoom poll &amp; discuss</a:t>
            </a:r>
          </a:p>
        </p:txBody>
      </p:sp>
      <p:sp>
        <p:nvSpPr>
          <p:cNvPr id="11" name="TextBox 10">
            <a:extLst>
              <a:ext uri="{FF2B5EF4-FFF2-40B4-BE49-F238E27FC236}">
                <a16:creationId xmlns:a16="http://schemas.microsoft.com/office/drawing/2014/main" id="{865C1C75-705C-104A-8518-7093AC280DA6}"/>
              </a:ext>
            </a:extLst>
          </p:cNvPr>
          <p:cNvSpPr txBox="1"/>
          <p:nvPr/>
        </p:nvSpPr>
        <p:spPr>
          <a:xfrm>
            <a:off x="15898586" y="8599060"/>
            <a:ext cx="2171700" cy="1477328"/>
          </a:xfrm>
          <a:prstGeom prst="rect">
            <a:avLst/>
          </a:prstGeom>
          <a:solidFill>
            <a:schemeClr val="bg2"/>
          </a:solidFill>
        </p:spPr>
        <p:txBody>
          <a:bodyPr wrap="square" rtlCol="0">
            <a:spAutoFit/>
          </a:bodyPr>
          <a:lstStyle/>
          <a:p>
            <a:r>
              <a:rPr lang="en-GB" i="1">
                <a:latin typeface="Open Sans" panose="020B0606030504020204" pitchFamily="34" charset="0"/>
                <a:ea typeface="Open Sans" panose="020B0606030504020204" pitchFamily="34" charset="0"/>
                <a:cs typeface="Open Sans" panose="020B0606030504020204" pitchFamily="34" charset="0"/>
              </a:rPr>
              <a:t>Data from Ground Truth Solutions Cash Barometer and User Journey Mapping</a:t>
            </a:r>
          </a:p>
        </p:txBody>
      </p:sp>
    </p:spTree>
    <p:extLst>
      <p:ext uri="{BB962C8B-B14F-4D97-AF65-F5344CB8AC3E}">
        <p14:creationId xmlns:p14="http://schemas.microsoft.com/office/powerpoint/2010/main" val="58907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603353"/>
            <a:ext cx="15354594" cy="1569660"/>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Action 5: </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Discuss and agree selection criteria and distribution processes with communities</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820436" y="1648633"/>
            <a:ext cx="8467564" cy="8639955"/>
          </a:xfrm>
        </p:spPr>
      </p:pic>
      <p:sp>
        <p:nvSpPr>
          <p:cNvPr id="6" name="TextBox 5">
            <a:extLst>
              <a:ext uri="{FF2B5EF4-FFF2-40B4-BE49-F238E27FC236}">
                <a16:creationId xmlns:a16="http://schemas.microsoft.com/office/drawing/2014/main" id="{C6D54F3C-4EE1-5B44-83C9-3C6582B5DF88}"/>
              </a:ext>
            </a:extLst>
          </p:cNvPr>
          <p:cNvSpPr txBox="1"/>
          <p:nvPr/>
        </p:nvSpPr>
        <p:spPr>
          <a:xfrm>
            <a:off x="549435" y="2783122"/>
            <a:ext cx="8594565" cy="637097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spcAft>
                <a:spcPts val="1800"/>
              </a:spcAft>
              <a:buNone/>
            </a:pPr>
            <a:r>
              <a:rPr lang="en-GB" b="1" dirty="0">
                <a:solidFill>
                  <a:schemeClr val="accent3"/>
                </a:solidFill>
              </a:rPr>
              <a:t>At a minimum:</a:t>
            </a:r>
          </a:p>
          <a:p>
            <a:pPr lvl="0">
              <a:spcAft>
                <a:spcPts val="1800"/>
              </a:spcAft>
            </a:pPr>
            <a:r>
              <a:rPr lang="en-GB" b="1" dirty="0"/>
              <a:t>Explain selection criteria and targeting processes </a:t>
            </a:r>
            <a:r>
              <a:rPr lang="en-GB" dirty="0"/>
              <a:t>widely and clearly to recipients and non-recipients</a:t>
            </a:r>
            <a:endParaRPr lang="en-GB" b="1" dirty="0"/>
          </a:p>
          <a:p>
            <a:pPr lvl="0">
              <a:spcAft>
                <a:spcPts val="1800"/>
              </a:spcAft>
            </a:pPr>
            <a:r>
              <a:rPr lang="en-GB" b="1" dirty="0"/>
              <a:t>Be ready to respond to questions </a:t>
            </a:r>
            <a:r>
              <a:rPr lang="en-GB" dirty="0"/>
              <a:t>and have a process for investigating complaint</a:t>
            </a:r>
          </a:p>
          <a:p>
            <a:pPr lvl="0">
              <a:spcAft>
                <a:spcPts val="1800"/>
              </a:spcAft>
            </a:pPr>
            <a:r>
              <a:rPr lang="en-GB" b="1" dirty="0"/>
              <a:t>Discuss distribution processes </a:t>
            </a:r>
            <a:r>
              <a:rPr lang="en-GB" dirty="0"/>
              <a:t>– days, times and methods</a:t>
            </a:r>
          </a:p>
          <a:p>
            <a:pPr lvl="0">
              <a:spcAft>
                <a:spcPts val="1800"/>
              </a:spcAft>
            </a:pPr>
            <a:endParaRPr lang="en-GB" dirty="0"/>
          </a:p>
          <a:p>
            <a:pPr marL="0" lvl="0" indent="0">
              <a:spcAft>
                <a:spcPts val="1800"/>
              </a:spcAft>
              <a:buNone/>
            </a:pPr>
            <a:r>
              <a:rPr lang="en-GB" b="1" dirty="0"/>
              <a:t>Advanced:</a:t>
            </a:r>
          </a:p>
          <a:p>
            <a:pPr>
              <a:spcAft>
                <a:spcPts val="1800"/>
              </a:spcAft>
            </a:pPr>
            <a:r>
              <a:rPr lang="en-GB" dirty="0"/>
              <a:t>Agree selection criteria with the community </a:t>
            </a:r>
          </a:p>
          <a:p>
            <a:pPr>
              <a:spcAft>
                <a:spcPts val="1800"/>
              </a:spcAft>
            </a:pPr>
            <a:r>
              <a:rPr lang="en-GB" dirty="0"/>
              <a:t>Use community-based targeting</a:t>
            </a:r>
          </a:p>
          <a:p>
            <a:pPr>
              <a:spcAft>
                <a:spcPts val="1800"/>
              </a:spcAft>
            </a:pPr>
            <a:r>
              <a:rPr lang="en-GB" dirty="0"/>
              <a:t>Plan distribution processes with the community </a:t>
            </a:r>
          </a:p>
        </p:txBody>
      </p:sp>
      <p:pic>
        <p:nvPicPr>
          <p:cNvPr id="7" name="Picture 6">
            <a:extLst>
              <a:ext uri="{FF2B5EF4-FFF2-40B4-BE49-F238E27FC236}">
                <a16:creationId xmlns:a16="http://schemas.microsoft.com/office/drawing/2014/main" id="{AC7BDE9C-372B-0B4A-8F13-3A6F5F2B46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9435" y="9634182"/>
            <a:ext cx="6350129" cy="592560"/>
          </a:xfrm>
          <a:prstGeom prst="rect">
            <a:avLst/>
          </a:prstGeom>
        </p:spPr>
      </p:pic>
      <p:pic>
        <p:nvPicPr>
          <p:cNvPr id="8" name="Picture 7" descr="Logo&#10;&#10;Description automatically generated">
            <a:extLst>
              <a:ext uri="{FF2B5EF4-FFF2-40B4-BE49-F238E27FC236}">
                <a16:creationId xmlns:a16="http://schemas.microsoft.com/office/drawing/2014/main" id="{836F5A95-A033-FE46-AD35-AA36E46801F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44597" y="9651901"/>
            <a:ext cx="2364269" cy="574841"/>
          </a:xfrm>
          <a:prstGeom prst="rect">
            <a:avLst/>
          </a:prstGeom>
        </p:spPr>
      </p:pic>
      <p:pic>
        <p:nvPicPr>
          <p:cNvPr id="9" name="Picture 8" descr="Logo&#10;&#10;Description automatically generated with low confidence">
            <a:extLst>
              <a:ext uri="{FF2B5EF4-FFF2-40B4-BE49-F238E27FC236}">
                <a16:creationId xmlns:a16="http://schemas.microsoft.com/office/drawing/2014/main" id="{14C25299-8B36-6742-B1D3-B9247448B11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53899" y="9622100"/>
            <a:ext cx="5034501" cy="658287"/>
          </a:xfrm>
          <a:prstGeom prst="rect">
            <a:avLst/>
          </a:prstGeom>
        </p:spPr>
      </p:pic>
    </p:spTree>
    <p:extLst>
      <p:ext uri="{BB962C8B-B14F-4D97-AF65-F5344CB8AC3E}">
        <p14:creationId xmlns:p14="http://schemas.microsoft.com/office/powerpoint/2010/main" val="1225411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graphicFrame>
        <p:nvGraphicFramePr>
          <p:cNvPr id="18" name="Diagram 17">
            <a:extLst>
              <a:ext uri="{FF2B5EF4-FFF2-40B4-BE49-F238E27FC236}">
                <a16:creationId xmlns:a16="http://schemas.microsoft.com/office/drawing/2014/main" id="{1E79B4E0-467A-B443-9A29-F899EC4AF44D}"/>
              </a:ext>
            </a:extLst>
          </p:cNvPr>
          <p:cNvGraphicFramePr/>
          <p:nvPr>
            <p:extLst>
              <p:ext uri="{D42A27DB-BD31-4B8C-83A1-F6EECF244321}">
                <p14:modId xmlns:p14="http://schemas.microsoft.com/office/powerpoint/2010/main" val="3411279817"/>
              </p:ext>
            </p:extLst>
          </p:nvPr>
        </p:nvGraphicFramePr>
        <p:xfrm>
          <a:off x="558295" y="1807858"/>
          <a:ext cx="17171410" cy="8628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F751594-C887-8548-84EC-A23BF0C7FE6B}"/>
              </a:ext>
            </a:extLst>
          </p:cNvPr>
          <p:cNvSpPr txBox="1"/>
          <p:nvPr/>
        </p:nvSpPr>
        <p:spPr>
          <a:xfrm>
            <a:off x="558295" y="326059"/>
            <a:ext cx="10668505" cy="1446550"/>
          </a:xfrm>
          <a:prstGeom prst="rect">
            <a:avLst/>
          </a:prstGeom>
          <a:noFill/>
        </p:spPr>
        <p:txBody>
          <a:bodyPr wrap="square" rtlCol="0">
            <a:spAutoFit/>
          </a:bodyPr>
          <a:lstStyle/>
          <a:p>
            <a:pPr>
              <a:spcAft>
                <a:spcPts val="300"/>
              </a:spcAft>
            </a:pPr>
            <a:r>
              <a:rPr lang="en-US" sz="4400" b="1">
                <a:solidFill>
                  <a:schemeClr val="bg2"/>
                </a:solidFill>
                <a:latin typeface="Montserrat" pitchFamily="2" charset="77"/>
                <a:ea typeface="Roboto Black" panose="02000000000000000000" pitchFamily="2" charset="0"/>
                <a:cs typeface="Open Sans Light" panose="020B0306030504020204" pitchFamily="34" charset="0"/>
              </a:rPr>
              <a:t>Steps to discuss and agree selection criteria with communities</a:t>
            </a:r>
            <a:endParaRPr lang="ru-RU" sz="4400">
              <a:solidFill>
                <a:schemeClr val="bg2"/>
              </a:solidFill>
              <a:latin typeface="Roboto Black" panose="02000000000000000000" pitchFamily="2" charset="0"/>
              <a:ea typeface="Roboto Black" panose="02000000000000000000" pitchFamily="2" charset="0"/>
              <a:cs typeface="Open Sans Light" panose="020B0306030504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graphicEl>
                                              <a:dgm id="{0278BFE1-75F6-7E49-87C8-863FBF89B6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graphicEl>
                                              <a:dgm id="{FA0F91C1-7DB2-6446-908F-EF85114EE5C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graphicEl>
                                              <a:dgm id="{415453CB-D949-624D-BF4E-76BC5C12891E}"/>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graphicEl>
                                              <a:dgm id="{A1DB2EB9-BDA4-F246-9F6B-DC40DB0AC3F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graphicEl>
                                              <a:dgm id="{B0EC277C-8D8F-4B4D-97B4-F96767B65F3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graphicEl>
                                              <a:dgm id="{51F4BE5C-6D10-7041-BB57-355FA3C35D37}"/>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graphicEl>
                                              <a:dgm id="{8EED5BA5-C845-E745-8A6B-1764A8E9703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graphicEl>
                                              <a:dgm id="{8C7287EC-E35C-9541-BE1F-5F0E227D705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bld="one"/>
        </p:bldSub>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FE852-AF83-1B41-AAF7-7661D547F28F}"/>
              </a:ext>
            </a:extLst>
          </p:cNvPr>
          <p:cNvSpPr txBox="1"/>
          <p:nvPr/>
        </p:nvSpPr>
        <p:spPr>
          <a:xfrm>
            <a:off x="507739" y="234913"/>
            <a:ext cx="13767305" cy="1608133"/>
          </a:xfrm>
          <a:prstGeom prst="rect">
            <a:avLst/>
          </a:prstGeom>
          <a:noFill/>
        </p:spPr>
        <p:txBody>
          <a:bodyPr wrap="square" rtlCol="0">
            <a:spAutoFit/>
          </a:bodyPr>
          <a:lstStyle/>
          <a:p>
            <a:pPr>
              <a:spcAft>
                <a:spcPts val="300"/>
              </a:spcAft>
            </a:pPr>
            <a:r>
              <a:rPr lang="en-US" sz="4800" b="1" dirty="0">
                <a:solidFill>
                  <a:srgbClr val="33394B"/>
                </a:solidFill>
                <a:latin typeface="Montserrat" pitchFamily="2" charset="77"/>
                <a:ea typeface="Roboto Black" panose="02000000000000000000" pitchFamily="2" charset="0"/>
                <a:cs typeface="Open Sans Light" panose="020B0306030504020204" pitchFamily="34" charset="0"/>
              </a:rPr>
              <a:t>Participatory approaches to targeting</a:t>
            </a:r>
          </a:p>
          <a:p>
            <a:pPr>
              <a:spcAft>
                <a:spcPts val="300"/>
              </a:spcAft>
            </a:pPr>
            <a:r>
              <a:rPr lang="en-US" sz="4800" dirty="0">
                <a:solidFill>
                  <a:srgbClr val="FF0000"/>
                </a:solidFill>
                <a:latin typeface="Montserrat" pitchFamily="2" charset="77"/>
                <a:ea typeface="Roboto Black" panose="02000000000000000000" pitchFamily="2" charset="0"/>
                <a:cs typeface="Open Sans Light" panose="020B0306030504020204" pitchFamily="34" charset="0"/>
              </a:rPr>
              <a:t>Discuss…</a:t>
            </a:r>
            <a:endParaRPr lang="ru-RU" sz="4800" dirty="0">
              <a:solidFill>
                <a:srgbClr val="FF0000"/>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12" name="Table 5">
            <a:extLst>
              <a:ext uri="{FF2B5EF4-FFF2-40B4-BE49-F238E27FC236}">
                <a16:creationId xmlns:a16="http://schemas.microsoft.com/office/drawing/2014/main" id="{A80DAE18-9ABF-5F4E-B2C7-7D517C51011B}"/>
              </a:ext>
            </a:extLst>
          </p:cNvPr>
          <p:cNvGraphicFramePr>
            <a:graphicFrameLocks noGrp="1"/>
          </p:cNvGraphicFramePr>
          <p:nvPr>
            <p:extLst>
              <p:ext uri="{D42A27DB-BD31-4B8C-83A1-F6EECF244321}">
                <p14:modId xmlns:p14="http://schemas.microsoft.com/office/powerpoint/2010/main" val="1807085588"/>
              </p:ext>
            </p:extLst>
          </p:nvPr>
        </p:nvGraphicFramePr>
        <p:xfrm>
          <a:off x="507739" y="2156318"/>
          <a:ext cx="17272505" cy="7897356"/>
        </p:xfrm>
        <a:graphic>
          <a:graphicData uri="http://schemas.openxmlformats.org/drawingml/2006/table">
            <a:tbl>
              <a:tblPr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71554">
                <a:tc>
                  <a:txBody>
                    <a:bodyPr/>
                    <a:lstStyle/>
                    <a:p>
                      <a:pPr algn="l">
                        <a:spcAft>
                          <a:spcPts val="1200"/>
                        </a:spcAft>
                      </a:pPr>
                      <a:r>
                        <a:rPr lang="en-GB" sz="2400" dirty="0">
                          <a:solidFill>
                            <a:schemeClr val="bg2"/>
                          </a:solidFill>
                          <a:latin typeface="Montserrat" pitchFamily="2" charset="77"/>
                        </a:rPr>
                        <a:t>METHOD</a:t>
                      </a:r>
                    </a:p>
                  </a:txBody>
                  <a:tcPr anchor="ctr"/>
                </a:tc>
                <a:tc>
                  <a:txBody>
                    <a:bodyPr/>
                    <a:lstStyle/>
                    <a:p>
                      <a:pPr algn="l">
                        <a:spcAft>
                          <a:spcPts val="1200"/>
                        </a:spcAft>
                      </a:pPr>
                      <a:r>
                        <a:rPr lang="en-GB" sz="2400">
                          <a:solidFill>
                            <a:schemeClr val="bg2"/>
                          </a:solidFill>
                          <a:latin typeface="Montserrat" pitchFamily="2" charset="77"/>
                        </a:rPr>
                        <a:t>PROS</a:t>
                      </a:r>
                    </a:p>
                  </a:txBody>
                  <a:tcPr anchor="ctr"/>
                </a:tc>
                <a:tc>
                  <a:txBody>
                    <a:bodyPr/>
                    <a:lstStyle/>
                    <a:p>
                      <a:pPr algn="l">
                        <a:spcAft>
                          <a:spcPts val="1200"/>
                        </a:spcAft>
                      </a:pPr>
                      <a:r>
                        <a:rPr lang="en-GB" sz="2400" dirty="0">
                          <a:solidFill>
                            <a:schemeClr val="bg2"/>
                          </a:solidFill>
                          <a:latin typeface="Montserrat" pitchFamily="2" charset="77"/>
                        </a:rPr>
                        <a:t>CONS</a:t>
                      </a:r>
                    </a:p>
                  </a:txBody>
                  <a:tcPr anchor="ctr"/>
                </a:tc>
                <a:tc>
                  <a:txBody>
                    <a:bodyPr/>
                    <a:lstStyle/>
                    <a:p>
                      <a:pPr algn="l">
                        <a:spcAft>
                          <a:spcPts val="1200"/>
                        </a:spcAft>
                      </a:pPr>
                      <a:r>
                        <a:rPr lang="en-GB" sz="2400">
                          <a:solidFill>
                            <a:schemeClr val="bg2"/>
                          </a:solidFill>
                          <a:latin typeface="Montserrat" pitchFamily="2" charset="77"/>
                        </a:rPr>
                        <a:t>CEA CONSIDERATIONS</a:t>
                      </a:r>
                    </a:p>
                  </a:txBody>
                  <a:tcPr anchor="ctr"/>
                </a:tc>
                <a:extLst>
                  <a:ext uri="{0D108BD9-81ED-4DB2-BD59-A6C34878D82A}">
                    <a16:rowId xmlns:a16="http://schemas.microsoft.com/office/drawing/2014/main" val="3936887005"/>
                  </a:ext>
                </a:extLst>
              </a:tr>
              <a:tr h="1791904">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Community leaders or local authorities decide who gets support</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340228053"/>
                  </a:ext>
                </a:extLst>
              </a:tr>
              <a:tr h="1643802">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Mix of different community groups decide</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3991034585"/>
                  </a:ext>
                </a:extLst>
              </a:tr>
              <a:tr h="1643802">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Full community participation</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754308111"/>
                  </a:ext>
                </a:extLst>
              </a:tr>
              <a:tr h="1494365">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Household survey</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271269555"/>
                  </a:ext>
                </a:extLst>
              </a:tr>
              <a:tr h="851929">
                <a:tc gridSpan="4">
                  <a:txBody>
                    <a:bodyPr/>
                    <a:lstStyle/>
                    <a:p>
                      <a:pPr>
                        <a:spcAft>
                          <a:spcPts val="1200"/>
                        </a:spcAft>
                      </a:pP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graphicFrame>
        <p:nvGraphicFramePr>
          <p:cNvPr id="11" name="Table 5">
            <a:extLst>
              <a:ext uri="{FF2B5EF4-FFF2-40B4-BE49-F238E27FC236}">
                <a16:creationId xmlns:a16="http://schemas.microsoft.com/office/drawing/2014/main" id="{FD21F51E-A3DF-3D4A-9A27-E8455ACEC00F}"/>
              </a:ext>
            </a:extLst>
          </p:cNvPr>
          <p:cNvGraphicFramePr>
            <a:graphicFrameLocks noGrp="1"/>
          </p:cNvGraphicFramePr>
          <p:nvPr>
            <p:extLst>
              <p:ext uri="{D42A27DB-BD31-4B8C-83A1-F6EECF244321}">
                <p14:modId xmlns:p14="http://schemas.microsoft.com/office/powerpoint/2010/main" val="1514606354"/>
              </p:ext>
            </p:extLst>
          </p:nvPr>
        </p:nvGraphicFramePr>
        <p:xfrm>
          <a:off x="507739" y="2156318"/>
          <a:ext cx="17272505" cy="7897357"/>
        </p:xfrm>
        <a:graphic>
          <a:graphicData uri="http://schemas.openxmlformats.org/drawingml/2006/table">
            <a:tbl>
              <a:tblPr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34663">
                <a:tc>
                  <a:txBody>
                    <a:bodyPr/>
                    <a:lstStyle/>
                    <a:p>
                      <a:pPr algn="l">
                        <a:spcAft>
                          <a:spcPts val="1200"/>
                        </a:spcAft>
                      </a:pPr>
                      <a:r>
                        <a:rPr lang="en-GB" sz="2400" dirty="0">
                          <a:solidFill>
                            <a:schemeClr val="bg2"/>
                          </a:solidFill>
                          <a:latin typeface="Montserrat" pitchFamily="2" charset="77"/>
                        </a:rPr>
                        <a:t>METHOD</a:t>
                      </a:r>
                    </a:p>
                  </a:txBody>
                  <a:tcPr anchor="ctr"/>
                </a:tc>
                <a:tc>
                  <a:txBody>
                    <a:bodyPr/>
                    <a:lstStyle/>
                    <a:p>
                      <a:pPr algn="l">
                        <a:spcAft>
                          <a:spcPts val="1200"/>
                        </a:spcAft>
                      </a:pPr>
                      <a:r>
                        <a:rPr lang="en-GB" sz="2400">
                          <a:solidFill>
                            <a:schemeClr val="bg2"/>
                          </a:solidFill>
                          <a:latin typeface="Montserrat" pitchFamily="2" charset="77"/>
                        </a:rPr>
                        <a:t>PROS</a:t>
                      </a:r>
                    </a:p>
                  </a:txBody>
                  <a:tcPr anchor="ctr"/>
                </a:tc>
                <a:tc>
                  <a:txBody>
                    <a:bodyPr/>
                    <a:lstStyle/>
                    <a:p>
                      <a:pPr algn="l">
                        <a:spcAft>
                          <a:spcPts val="1200"/>
                        </a:spcAft>
                      </a:pPr>
                      <a:r>
                        <a:rPr lang="en-GB" sz="2400" dirty="0">
                          <a:solidFill>
                            <a:schemeClr val="bg2"/>
                          </a:solidFill>
                          <a:latin typeface="Montserrat" pitchFamily="2" charset="77"/>
                        </a:rPr>
                        <a:t>CONS</a:t>
                      </a:r>
                    </a:p>
                  </a:txBody>
                  <a:tcPr anchor="ctr"/>
                </a:tc>
                <a:tc>
                  <a:txBody>
                    <a:bodyPr/>
                    <a:lstStyle/>
                    <a:p>
                      <a:pPr algn="l">
                        <a:spcAft>
                          <a:spcPts val="1200"/>
                        </a:spcAft>
                      </a:pPr>
                      <a:r>
                        <a:rPr lang="en-GB" sz="2400">
                          <a:solidFill>
                            <a:schemeClr val="bg2"/>
                          </a:solidFill>
                          <a:latin typeface="Montserrat" pitchFamily="2" charset="77"/>
                        </a:rPr>
                        <a:t>CEA CONSIDERATIONS</a:t>
                      </a:r>
                    </a:p>
                  </a:txBody>
                  <a:tcPr anchor="ctr"/>
                </a:tc>
                <a:extLst>
                  <a:ext uri="{0D108BD9-81ED-4DB2-BD59-A6C34878D82A}">
                    <a16:rowId xmlns:a16="http://schemas.microsoft.com/office/drawing/2014/main" val="3936887005"/>
                  </a:ext>
                </a:extLst>
              </a:tr>
              <a:tr h="1651721">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Community leaders or local authorities decide who gets support</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Fast</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Respects local structures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Help us reach right people</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Risk of corruption &amp; reinforcing power imbalances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Scared to complain</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Brief leaders well</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Verify lists</a:t>
                      </a:r>
                    </a:p>
                  </a:txBody>
                  <a:tcPr marL="137160" marR="137160" marT="137160" marB="137160"/>
                </a:tc>
                <a:extLst>
                  <a:ext uri="{0D108BD9-81ED-4DB2-BD59-A6C34878D82A}">
                    <a16:rowId xmlns:a16="http://schemas.microsoft.com/office/drawing/2014/main" val="2340228053"/>
                  </a:ext>
                </a:extLst>
              </a:tr>
              <a:tr h="1593766">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Mix of different community groups decide</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More representative</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Better ownership &amp; acceptance</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Groups may self-select</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Risk of no consensus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Potentially time-consuming</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As above</a:t>
                      </a:r>
                    </a:p>
                  </a:txBody>
                  <a:tcPr marL="137160" marR="137160" marT="137160" marB="137160"/>
                </a:tc>
                <a:extLst>
                  <a:ext uri="{0D108BD9-81ED-4DB2-BD59-A6C34878D82A}">
                    <a16:rowId xmlns:a16="http://schemas.microsoft.com/office/drawing/2014/main" val="3991034585"/>
                  </a:ext>
                </a:extLst>
              </a:tr>
              <a:tr h="1593766">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Full community participation</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Full community ownership</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Improved accuracy</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Less questions later</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Create tension</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Influenced by power dynamics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Risk to dignity</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NS should facilitate</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Ask targeted groups first</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Needs good social cohesion</a:t>
                      </a:r>
                    </a:p>
                  </a:txBody>
                  <a:tcPr marL="137160" marR="137160" marT="137160" marB="137160"/>
                </a:tc>
                <a:extLst>
                  <a:ext uri="{0D108BD9-81ED-4DB2-BD59-A6C34878D82A}">
                    <a16:rowId xmlns:a16="http://schemas.microsoft.com/office/drawing/2014/main" val="2754308111"/>
                  </a:ext>
                </a:extLst>
              </a:tr>
              <a:tr h="1448878">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Household survey</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Objective and impartial</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Less risk of corruption</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High-level of community questions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Cost/time of a survey</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Verify lists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Survey before discussing selection criteria</a:t>
                      </a:r>
                    </a:p>
                  </a:txBody>
                  <a:tcPr marL="137160" marR="137160" marT="137160" marB="137160"/>
                </a:tc>
                <a:extLst>
                  <a:ext uri="{0D108BD9-81ED-4DB2-BD59-A6C34878D82A}">
                    <a16:rowId xmlns:a16="http://schemas.microsoft.com/office/drawing/2014/main" val="4271269555"/>
                  </a:ext>
                </a:extLst>
              </a:tr>
              <a:tr h="825997">
                <a:tc gridSpan="4">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All approaches need good, open communication and a confidential feedback mechanism</a:t>
                      </a: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spTree>
    <p:extLst>
      <p:ext uri="{BB962C8B-B14F-4D97-AF65-F5344CB8AC3E}">
        <p14:creationId xmlns:p14="http://schemas.microsoft.com/office/powerpoint/2010/main" val="87767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D7A8B-5E55-6647-A852-0238E468143B}"/>
              </a:ext>
            </a:extLst>
          </p:cNvPr>
          <p:cNvSpPr txBox="1"/>
          <p:nvPr/>
        </p:nvSpPr>
        <p:spPr>
          <a:xfrm>
            <a:off x="501999" y="490310"/>
            <a:ext cx="14204601" cy="1446550"/>
          </a:xfrm>
          <a:prstGeom prst="rect">
            <a:avLst/>
          </a:prstGeom>
          <a:noFill/>
        </p:spPr>
        <p:txBody>
          <a:bodyPr wrap="square" rtlCol="0">
            <a:spAutoFit/>
          </a:bodyPr>
          <a:lstStyle/>
          <a:p>
            <a:pPr>
              <a:spcAft>
                <a:spcPts val="300"/>
              </a:spcAft>
            </a:pPr>
            <a:r>
              <a:rPr lang="en-US" sz="4400" b="1">
                <a:solidFill>
                  <a:schemeClr val="tx2"/>
                </a:solidFill>
                <a:latin typeface="Montserrat" pitchFamily="2" charset="77"/>
                <a:ea typeface="Roboto Black" panose="02000000000000000000" pitchFamily="2" charset="0"/>
                <a:cs typeface="Open Sans Light" panose="020B0306030504020204" pitchFamily="34" charset="0"/>
              </a:rPr>
              <a:t>Examples: </a:t>
            </a:r>
            <a:r>
              <a:rPr lang="en-US" sz="4400" b="1">
                <a:solidFill>
                  <a:schemeClr val="accent3"/>
                </a:solidFill>
                <a:latin typeface="Montserrat" pitchFamily="2" charset="77"/>
                <a:ea typeface="Roboto Black" panose="02000000000000000000" pitchFamily="2" charset="0"/>
                <a:cs typeface="Open Sans Light" panose="020B0306030504020204" pitchFamily="34" charset="0"/>
              </a:rPr>
              <a:t>Participatory approaches to selection criteria and targeting</a:t>
            </a:r>
            <a:endParaRPr lang="ru-RU" sz="4400" b="1">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92C00A55-4A1C-7247-888F-C05594B2F7D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33000"/>
                    </a14:imgEffect>
                  </a14:imgLayer>
                </a14:imgProps>
              </a:ext>
              <a:ext uri="{28A0092B-C50C-407E-A947-70E740481C1C}">
                <a14:useLocalDpi xmlns:a14="http://schemas.microsoft.com/office/drawing/2010/main"/>
              </a:ext>
            </a:extLst>
          </a:blip>
          <a:srcRect/>
          <a:stretch/>
        </p:blipFill>
        <p:spPr bwMode="auto">
          <a:xfrm>
            <a:off x="1" y="0"/>
            <a:ext cx="18287999" cy="10288588"/>
          </a:xfrm>
          <a:prstGeom prst="rect">
            <a:avLst/>
          </a:prstGeom>
          <a:noFill/>
          <a:ln>
            <a:noFill/>
          </a:ln>
        </p:spPr>
      </p:pic>
      <p:sp>
        <p:nvSpPr>
          <p:cNvPr id="8" name="TextBox 7">
            <a:extLst>
              <a:ext uri="{FF2B5EF4-FFF2-40B4-BE49-F238E27FC236}">
                <a16:creationId xmlns:a16="http://schemas.microsoft.com/office/drawing/2014/main" id="{A4D8A552-69F9-D245-B263-9029BF9A0623}"/>
              </a:ext>
            </a:extLst>
          </p:cNvPr>
          <p:cNvSpPr txBox="1"/>
          <p:nvPr/>
        </p:nvSpPr>
        <p:spPr>
          <a:xfrm>
            <a:off x="200969" y="8511623"/>
            <a:ext cx="9538453" cy="1569660"/>
          </a:xfrm>
          <a:prstGeom prst="rect">
            <a:avLst/>
          </a:prstGeom>
          <a:noFill/>
        </p:spPr>
        <p:txBody>
          <a:bodyPr wrap="square" rtlCol="0">
            <a:spAutoFit/>
          </a:bodyPr>
          <a:lstStyle/>
          <a:p>
            <a:pPr>
              <a:spcAft>
                <a:spcPts val="300"/>
              </a:spcAft>
            </a:pPr>
            <a:r>
              <a:rPr lang="en-US" sz="3200" b="1" dirty="0">
                <a:solidFill>
                  <a:schemeClr val="bg2"/>
                </a:solidFill>
                <a:latin typeface="Montserrat" pitchFamily="2" charset="77"/>
                <a:ea typeface="Roboto Black" panose="02000000000000000000" pitchFamily="2" charset="0"/>
                <a:cs typeface="Open Sans Light" panose="020B0306030504020204" pitchFamily="34" charset="0"/>
              </a:rPr>
              <a:t>Working with elected Community Resilience Committees in Nigeria to agree selection criteria and identify recipients</a:t>
            </a:r>
            <a:endParaRPr lang="ru-RU" sz="3200" b="1" dirty="0">
              <a:solidFill>
                <a:schemeClr val="bg2"/>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41177565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578518"/>
            <a:ext cx="15251633"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5:</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discuss and agree selection criteria and distribution processes with communities</a:t>
            </a:r>
            <a:endParaRPr lang="ru-RU" sz="4400" b="1" dirty="0">
              <a:solidFill>
                <a:srgbClr val="FF0000"/>
              </a:solidFill>
              <a:ea typeface="Roboto Black" panose="02000000000000000000" pitchFamily="2" charset="0"/>
              <a:cs typeface="Open Sans Light" panose="020B03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1322511" y="4421617"/>
            <a:ext cx="5898272" cy="1987660"/>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and tools to set up feedback mechanisms</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Responding to feedback</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Managing feedback confidentially</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1212822" y="7897867"/>
            <a:ext cx="6007961" cy="1910716"/>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Advantages and disadvantages of different communication methods</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choosing the right channel for different purposes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322621" y="4536694"/>
            <a:ext cx="8516637" cy="3914341"/>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Community engagement considerations for different types of selection criteria</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Step-by-step process to agree selection criteria with communities</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Participatory approaches to targeting</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Examples of participatory selection criteria and targeting from the Movement</a:t>
            </a:r>
          </a:p>
          <a:p>
            <a:pPr marL="342866" indent="-342866" defTabSz="914309">
              <a:lnSpc>
                <a:spcPct val="120000"/>
              </a:lnSpc>
              <a:spcAft>
                <a:spcPts val="600"/>
              </a:spcAft>
              <a:buClr>
                <a:srgbClr val="FF0000"/>
              </a:buClr>
              <a:buFont typeface="Arial" panose="020B0604020202020204" pitchFamily="34" charset="0"/>
              <a:buChar char="•"/>
            </a:pPr>
            <a:endPar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670900" y="3749414"/>
            <a:ext cx="3238001" cy="787278"/>
          </a:xfrm>
          <a:prstGeom prst="rect">
            <a:avLst/>
          </a:prstGeom>
        </p:spPr>
      </p:pic>
      <p:grpSp>
        <p:nvGrpSpPr>
          <p:cNvPr id="7" name="Group 6">
            <a:extLst>
              <a:ext uri="{FF2B5EF4-FFF2-40B4-BE49-F238E27FC236}">
                <a16:creationId xmlns:a16="http://schemas.microsoft.com/office/drawing/2014/main" id="{2485F8A2-20CC-FA49-B941-2EEBF926954E}"/>
              </a:ext>
            </a:extLst>
          </p:cNvPr>
          <p:cNvGrpSpPr/>
          <p:nvPr/>
        </p:nvGrpSpPr>
        <p:grpSpPr>
          <a:xfrm>
            <a:off x="722065" y="8181066"/>
            <a:ext cx="8126747" cy="1657853"/>
            <a:chOff x="8979796" y="3784108"/>
            <a:chExt cx="8128000" cy="1658109"/>
          </a:xfrm>
        </p:grpSpPr>
        <p:pic>
          <p:nvPicPr>
            <p:cNvPr id="14" name="Picture 13">
              <a:extLst>
                <a:ext uri="{FF2B5EF4-FFF2-40B4-BE49-F238E27FC236}">
                  <a16:creationId xmlns:a16="http://schemas.microsoft.com/office/drawing/2014/main" id="{1C98EF1C-AF4B-7441-B7D9-922501F723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79796" y="3784108"/>
              <a:ext cx="7289800" cy="850900"/>
            </a:xfrm>
            <a:prstGeom prst="rect">
              <a:avLst/>
            </a:prstGeom>
          </p:spPr>
        </p:pic>
        <p:sp>
          <p:nvSpPr>
            <p:cNvPr id="15" name="TextBox 14">
              <a:extLst>
                <a:ext uri="{FF2B5EF4-FFF2-40B4-BE49-F238E27FC236}">
                  <a16:creationId xmlns:a16="http://schemas.microsoft.com/office/drawing/2014/main" id="{BDFD21B0-DDED-B44C-A214-E078570D1445}"/>
                </a:ext>
              </a:extLst>
            </p:cNvPr>
            <p:cNvSpPr txBox="1"/>
            <p:nvPr/>
          </p:nvSpPr>
          <p:spPr>
            <a:xfrm>
              <a:off x="9725831" y="4494696"/>
              <a:ext cx="7381965" cy="947521"/>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Sector-specific guidance on using participatory selection criteria and targeting</a:t>
              </a:r>
            </a:p>
          </p:txBody>
        </p:sp>
      </p:grpSp>
      <p:pic>
        <p:nvPicPr>
          <p:cNvPr id="3" name="Picture 2">
            <a:extLst>
              <a:ext uri="{FF2B5EF4-FFF2-40B4-BE49-F238E27FC236}">
                <a16:creationId xmlns:a16="http://schemas.microsoft.com/office/drawing/2014/main" id="{55F0F2FA-E2C8-7146-870F-6AAE217685B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2065" y="3749415"/>
            <a:ext cx="9117194" cy="850769"/>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670900" y="7063624"/>
            <a:ext cx="6895037" cy="901562"/>
          </a:xfrm>
          <a:prstGeom prst="rect">
            <a:avLst/>
          </a:prstGeom>
        </p:spPr>
      </p:pic>
    </p:spTree>
    <p:extLst>
      <p:ext uri="{BB962C8B-B14F-4D97-AF65-F5344CB8AC3E}">
        <p14:creationId xmlns:p14="http://schemas.microsoft.com/office/powerpoint/2010/main" val="28602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75016"/>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6:</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Include CEA activities and indicators in plans and budgets</a:t>
            </a:r>
          </a:p>
        </p:txBody>
      </p:sp>
    </p:spTree>
    <p:extLst>
      <p:ext uri="{BB962C8B-B14F-4D97-AF65-F5344CB8AC3E}">
        <p14:creationId xmlns:p14="http://schemas.microsoft.com/office/powerpoint/2010/main" val="33034140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18406" y="722065"/>
            <a:ext cx="7596771" cy="2123658"/>
          </a:xfrm>
          <a:prstGeom prst="rect">
            <a:avLst/>
          </a:prstGeom>
          <a:noFill/>
        </p:spPr>
        <p:txBody>
          <a:bodyPr wrap="square" rtlCol="0">
            <a:spAutoFit/>
          </a:bodyPr>
          <a:lstStyle/>
          <a:p>
            <a:pPr defTabSz="914309">
              <a:spcAft>
                <a:spcPts val="300"/>
              </a:spcAft>
            </a:pPr>
            <a:r>
              <a:rPr lang="en-US" sz="4400" b="1">
                <a:solidFill>
                  <a:srgbClr val="33394B"/>
                </a:solidFill>
                <a:latin typeface="Montserrat" pitchFamily="2" charset="77"/>
                <a:ea typeface="Roboto Black" panose="02000000000000000000" pitchFamily="2" charset="0"/>
                <a:cs typeface="Open Sans Light" panose="020B0306030504020204" pitchFamily="34" charset="0"/>
              </a:rPr>
              <a:t>Action 6: </a:t>
            </a:r>
            <a:r>
              <a:rPr lang="en-US" sz="4400" b="1">
                <a:solidFill>
                  <a:srgbClr val="F5333F"/>
                </a:solidFill>
                <a:latin typeface="Montserrat" pitchFamily="2" charset="77"/>
                <a:ea typeface="Roboto Black" panose="02000000000000000000" pitchFamily="2" charset="0"/>
                <a:cs typeface="Open Sans Light" panose="020B0306030504020204" pitchFamily="34" charset="0"/>
              </a:rPr>
              <a:t>Include CEA activities and indicators in plans and budgets </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9599718"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10118406" y="3195172"/>
            <a:ext cx="7596771" cy="593495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lnSpc>
                <a:spcPts val="3480"/>
              </a:lnSpc>
              <a:buNone/>
            </a:pPr>
            <a:r>
              <a:rPr lang="en-GB" b="1" dirty="0">
                <a:solidFill>
                  <a:srgbClr val="3F3F3F"/>
                </a:solidFill>
              </a:rPr>
              <a:t>At a minimum:</a:t>
            </a:r>
          </a:p>
          <a:p>
            <a:pPr marL="342866" indent="-342866" defTabSz="914309">
              <a:lnSpc>
                <a:spcPts val="3480"/>
              </a:lnSpc>
            </a:pPr>
            <a:r>
              <a:rPr lang="en-GB" dirty="0">
                <a:solidFill>
                  <a:srgbClr val="3F3F3F"/>
                </a:solidFill>
              </a:rPr>
              <a:t>Plan community engagement approaches with the whole operations team – especially the feedback mechanism</a:t>
            </a:r>
          </a:p>
          <a:p>
            <a:pPr marL="342866" indent="-342866" defTabSz="914309">
              <a:spcAft>
                <a:spcPts val="1800"/>
              </a:spcAft>
            </a:pPr>
            <a:r>
              <a:rPr lang="en-GB" dirty="0">
                <a:solidFill>
                  <a:srgbClr val="3F3F3F"/>
                </a:solidFill>
              </a:rPr>
              <a:t>Include activities in the programme plan that outline:</a:t>
            </a:r>
          </a:p>
          <a:p>
            <a:pPr marL="1030415" lvl="1" indent="-342866" defTabSz="914309">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How information will be shared</a:t>
            </a:r>
          </a:p>
          <a:p>
            <a:pPr marL="1030415" lvl="1" indent="-342866" defTabSz="914309">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participation ensured</a:t>
            </a:r>
          </a:p>
          <a:p>
            <a:pPr marL="1030415" lvl="1" indent="-342866" defTabSz="914309">
              <a:spcAft>
                <a:spcPts val="18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Feedback managed</a:t>
            </a:r>
          </a:p>
          <a:p>
            <a:pPr marL="342866" indent="-342866" defTabSz="914309">
              <a:spcAft>
                <a:spcPts val="1800"/>
              </a:spcAft>
            </a:pPr>
            <a:r>
              <a:rPr lang="en-GB" dirty="0">
                <a:solidFill>
                  <a:srgbClr val="3F3F3F"/>
                </a:solidFill>
              </a:rPr>
              <a:t>Include indicators to monitor accountability</a:t>
            </a:r>
          </a:p>
          <a:p>
            <a:pPr marL="342866" indent="-342866" defTabSz="914309">
              <a:spcAft>
                <a:spcPts val="1800"/>
              </a:spcAft>
            </a:pPr>
            <a:r>
              <a:rPr lang="en-GB" dirty="0">
                <a:solidFill>
                  <a:srgbClr val="3F3F3F"/>
                </a:solidFill>
              </a:rPr>
              <a:t>Allocate adequate funding in the budget</a:t>
            </a:r>
          </a:p>
        </p:txBody>
      </p:sp>
      <p:pic>
        <p:nvPicPr>
          <p:cNvPr id="7" name="Picture 6" descr="A picture containing text&#10;&#10;Description automatically generated">
            <a:extLst>
              <a:ext uri="{FF2B5EF4-FFF2-40B4-BE49-F238E27FC236}">
                <a16:creationId xmlns:a16="http://schemas.microsoft.com/office/drawing/2014/main" id="{4D224081-636C-664E-A0E1-AE6AB45417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721583" y="9624187"/>
            <a:ext cx="2561314" cy="664401"/>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07BC79E6-2F22-F04B-B19E-ACF326DBD1F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421244" y="9632318"/>
            <a:ext cx="5245062" cy="658800"/>
          </a:xfrm>
          <a:prstGeom prst="rect">
            <a:avLst/>
          </a:prstGeom>
        </p:spPr>
      </p:pic>
      <p:pic>
        <p:nvPicPr>
          <p:cNvPr id="3" name="Picture 2">
            <a:extLst>
              <a:ext uri="{FF2B5EF4-FFF2-40B4-BE49-F238E27FC236}">
                <a16:creationId xmlns:a16="http://schemas.microsoft.com/office/drawing/2014/main" id="{8CD81FD5-6014-844A-984F-D2FD7124DC2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5294776" y="9623393"/>
            <a:ext cx="2847433" cy="664401"/>
          </a:xfrm>
          <a:prstGeom prst="rect">
            <a:avLst/>
          </a:prstGeom>
        </p:spPr>
      </p:pic>
    </p:spTree>
    <p:extLst>
      <p:ext uri="{BB962C8B-B14F-4D97-AF65-F5344CB8AC3E}">
        <p14:creationId xmlns:p14="http://schemas.microsoft.com/office/powerpoint/2010/main" val="240457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9621" y="318333"/>
            <a:ext cx="13898510" cy="1446550"/>
          </a:xfrm>
          <a:prstGeom prst="rect">
            <a:avLst/>
          </a:prstGeom>
          <a:noFill/>
        </p:spPr>
        <p:txBody>
          <a:bodyPr wrap="square" rtlCol="0">
            <a:spAutoFit/>
          </a:bodyPr>
          <a:lstStyle/>
          <a:p>
            <a:pPr defTabSz="914309">
              <a:spcAft>
                <a:spcPts val="300"/>
              </a:spcAft>
            </a:pPr>
            <a:r>
              <a:rPr lang="en-US" sz="4400" b="1">
                <a:solidFill>
                  <a:srgbClr val="001D41"/>
                </a:solidFill>
                <a:latin typeface="Montserrat" pitchFamily="2" charset="77"/>
                <a:ea typeface="Roboto Black" panose="02000000000000000000" pitchFamily="2" charset="0"/>
                <a:cs typeface="Open Sans Light" panose="020B0306030504020204" pitchFamily="34" charset="0"/>
              </a:rPr>
              <a:t>Action 8: </a:t>
            </a:r>
            <a:r>
              <a:rPr lang="en-US" sz="4400" b="1">
                <a:solidFill>
                  <a:srgbClr val="F5333F"/>
                </a:solidFill>
                <a:latin typeface="Montserrat" pitchFamily="2" charset="77"/>
                <a:ea typeface="Roboto Black" panose="02000000000000000000" pitchFamily="2" charset="0"/>
                <a:cs typeface="Open Sans Light" panose="020B0306030504020204" pitchFamily="34" charset="0"/>
              </a:rPr>
              <a:t>Some example community engagement activities, indicators and budget</a:t>
            </a:r>
            <a:endParaRPr lang="ru-RU" sz="4400" b="1">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6" name="Diagram 5">
            <a:extLst>
              <a:ext uri="{FF2B5EF4-FFF2-40B4-BE49-F238E27FC236}">
                <a16:creationId xmlns:a16="http://schemas.microsoft.com/office/drawing/2014/main" id="{295DF9B8-8C9E-194D-B765-1634215C49EC}"/>
              </a:ext>
            </a:extLst>
          </p:cNvPr>
          <p:cNvGraphicFramePr/>
          <p:nvPr/>
        </p:nvGraphicFramePr>
        <p:xfrm>
          <a:off x="117728" y="1987683"/>
          <a:ext cx="17589831"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0227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AFDC3193-0DCD-9046-8EB8-280FDC32C5E2}"/>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8728363" y="7241730"/>
            <a:ext cx="8922077" cy="2490076"/>
          </a:xfrm>
          <a:prstGeom prst="rect">
            <a:avLst/>
          </a:prstGeom>
        </p:spPr>
        <p:txBody>
          <a:bodyPr/>
          <a:lstStyle/>
          <a:p>
            <a:r>
              <a:rPr lang="en-GB" dirty="0"/>
              <a:t>INTRODUCTION TO CEA</a:t>
            </a:r>
            <a:br>
              <a:rPr lang="en-GB" dirty="0"/>
            </a:br>
            <a:r>
              <a:rPr lang="en-GB" sz="4400" dirty="0">
                <a:solidFill>
                  <a:schemeClr val="tx1"/>
                </a:solidFill>
              </a:rPr>
              <a:t>SESSION 1</a:t>
            </a:r>
          </a:p>
        </p:txBody>
      </p:sp>
    </p:spTree>
    <p:extLst>
      <p:ext uri="{BB962C8B-B14F-4D97-AF65-F5344CB8AC3E}">
        <p14:creationId xmlns:p14="http://schemas.microsoft.com/office/powerpoint/2010/main" val="41581905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10;&#10;Description automatically generated">
            <a:extLst>
              <a:ext uri="{FF2B5EF4-FFF2-40B4-BE49-F238E27FC236}">
                <a16:creationId xmlns:a16="http://schemas.microsoft.com/office/drawing/2014/main" id="{B44D297A-5F86-184C-BA94-3E4B2B0FDB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3657" y="2490101"/>
            <a:ext cx="8730343" cy="6006856"/>
          </a:xfrm>
          <a:prstGeom prst="rect">
            <a:avLst/>
          </a:prstGeom>
        </p:spPr>
      </p:pic>
      <p:pic>
        <p:nvPicPr>
          <p:cNvPr id="8" name="Picture 7" descr="Table&#10;&#10;Description automatically generated">
            <a:extLst>
              <a:ext uri="{FF2B5EF4-FFF2-40B4-BE49-F238E27FC236}">
                <a16:creationId xmlns:a16="http://schemas.microsoft.com/office/drawing/2014/main" id="{EC06BC48-9E63-0D4B-A7AF-1672D28198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9521" y="2490101"/>
            <a:ext cx="13983607" cy="7322081"/>
          </a:xfrm>
          <a:prstGeom prst="rect">
            <a:avLst/>
          </a:prstGeom>
        </p:spPr>
      </p:pic>
      <p:pic>
        <p:nvPicPr>
          <p:cNvPr id="11" name="Picture 10">
            <a:extLst>
              <a:ext uri="{FF2B5EF4-FFF2-40B4-BE49-F238E27FC236}">
                <a16:creationId xmlns:a16="http://schemas.microsoft.com/office/drawing/2014/main" id="{79EB30E8-90B8-3249-AE01-4D31790AA448}"/>
              </a:ext>
            </a:extLst>
          </p:cNvPr>
          <p:cNvPicPr>
            <a:picLocks noChangeAspect="1"/>
          </p:cNvPicPr>
          <p:nvPr/>
        </p:nvPicPr>
        <p:blipFill>
          <a:blip r:embed="rId5"/>
          <a:stretch>
            <a:fillRect/>
          </a:stretch>
        </p:blipFill>
        <p:spPr>
          <a:xfrm>
            <a:off x="409521" y="2534790"/>
            <a:ext cx="17671143" cy="7124912"/>
          </a:xfrm>
          <a:prstGeom prst="rect">
            <a:avLst/>
          </a:prstGeom>
        </p:spPr>
      </p:pic>
      <p:pic>
        <p:nvPicPr>
          <p:cNvPr id="9" name="Picture 8">
            <a:extLst>
              <a:ext uri="{FF2B5EF4-FFF2-40B4-BE49-F238E27FC236}">
                <a16:creationId xmlns:a16="http://schemas.microsoft.com/office/drawing/2014/main" id="{C7AAECB6-8CED-8940-A776-98AB6F2F2E37}"/>
              </a:ext>
            </a:extLst>
          </p:cNvPr>
          <p:cNvPicPr>
            <a:picLocks noChangeAspect="1"/>
          </p:cNvPicPr>
          <p:nvPr/>
        </p:nvPicPr>
        <p:blipFill>
          <a:blip r:embed="rId6"/>
          <a:stretch>
            <a:fillRect/>
          </a:stretch>
        </p:blipFill>
        <p:spPr>
          <a:xfrm>
            <a:off x="409521" y="2453390"/>
            <a:ext cx="15334345" cy="7287712"/>
          </a:xfrm>
          <a:prstGeom prst="rect">
            <a:avLst/>
          </a:prstGeom>
        </p:spPr>
      </p:pic>
      <p:sp>
        <p:nvSpPr>
          <p:cNvPr id="7" name="TextBox 6">
            <a:extLst>
              <a:ext uri="{FF2B5EF4-FFF2-40B4-BE49-F238E27FC236}">
                <a16:creationId xmlns:a16="http://schemas.microsoft.com/office/drawing/2014/main" id="{81F5DE4C-64EF-124F-A7D1-16C70B5A4EB2}"/>
              </a:ext>
            </a:extLst>
          </p:cNvPr>
          <p:cNvSpPr txBox="1"/>
          <p:nvPr/>
        </p:nvSpPr>
        <p:spPr>
          <a:xfrm>
            <a:off x="409522" y="464896"/>
            <a:ext cx="13983607" cy="1446550"/>
          </a:xfrm>
          <a:prstGeom prst="rect">
            <a:avLst/>
          </a:prstGeom>
          <a:noFill/>
        </p:spPr>
        <p:txBody>
          <a:bodyPr wrap="square" rtlCol="0">
            <a:spAutoFit/>
          </a:bodyPr>
          <a:lstStyle/>
          <a:p>
            <a:pPr>
              <a:spcAft>
                <a:spcPts val="300"/>
              </a:spcAft>
            </a:pPr>
            <a:r>
              <a:rPr lang="en-US" sz="4400" b="1">
                <a:solidFill>
                  <a:schemeClr val="tx2"/>
                </a:solidFill>
                <a:latin typeface="Montserrat" pitchFamily="2" charset="77"/>
                <a:ea typeface="Roboto Black" panose="02000000000000000000" pitchFamily="2" charset="0"/>
                <a:cs typeface="Open Sans Light" panose="020B0306030504020204" pitchFamily="34" charset="0"/>
              </a:rPr>
              <a:t>Action 6: </a:t>
            </a:r>
            <a:r>
              <a:rPr lang="en-US" sz="4400" b="1">
                <a:solidFill>
                  <a:srgbClr val="FF0000"/>
                </a:solidFill>
                <a:latin typeface="Montserrat" pitchFamily="2" charset="77"/>
                <a:ea typeface="Roboto Black" panose="02000000000000000000" pitchFamily="2" charset="0"/>
                <a:cs typeface="Open Sans Light" panose="020B0306030504020204" pitchFamily="34" charset="0"/>
              </a:rPr>
              <a:t>Tools to help you include CEA activities and indicators in plans and budgets</a:t>
            </a:r>
            <a:endParaRPr lang="ru-RU" sz="4400" b="1">
              <a:solidFill>
                <a:srgbClr val="FF0000"/>
              </a:solidFill>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71863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7251259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6" y="1224174"/>
            <a:ext cx="13082135" cy="1904506"/>
          </a:xfrm>
          <a:prstGeom prst="rect">
            <a:avLst/>
          </a:prstGeom>
          <a:noFill/>
          <a:ln>
            <a:noFill/>
          </a:ln>
        </p:spPr>
        <p:txBody>
          <a:bodyPr spcFirstLastPara="1" wrap="square" lIns="91412" tIns="45693" rIns="91412" bIns="45693" anchor="t" anchorCtr="0">
            <a:spAutoFit/>
          </a:bodyPr>
          <a:lstStyle/>
          <a:p>
            <a:pPr defTabSz="914309">
              <a:lnSpc>
                <a:spcPct val="128333"/>
              </a:lnSpc>
            </a:pPr>
            <a:r>
              <a:rPr lang="en-GB" sz="4800" b="1">
                <a:solidFill>
                  <a:srgbClr val="33394B"/>
                </a:solidFill>
                <a:latin typeface="Montserrat"/>
                <a:ea typeface="Montserrat"/>
                <a:cs typeface="Montserrat"/>
                <a:sym typeface="Montserrat"/>
              </a:rPr>
              <a:t>Group exercise (20 mins)</a:t>
            </a:r>
            <a:endParaRPr>
              <a:solidFill>
                <a:srgbClr val="000000"/>
              </a:solidFill>
            </a:endParaRPr>
          </a:p>
          <a:p>
            <a:pPr defTabSz="914309">
              <a:lnSpc>
                <a:spcPct val="128333"/>
              </a:lnSpc>
            </a:pPr>
            <a:r>
              <a:rPr lang="en-GB" sz="4400" b="1">
                <a:solidFill>
                  <a:srgbClr val="F5333F"/>
                </a:solidFill>
                <a:latin typeface="Montserrat"/>
                <a:ea typeface="Montserrat"/>
                <a:cs typeface="Montserrat"/>
                <a:sym typeface="Montserrat"/>
              </a:rPr>
              <a:t>CEA in Response Planning Scenario </a:t>
            </a:r>
            <a:endParaRPr sz="1200">
              <a:solidFill>
                <a:srgbClr val="000000"/>
              </a:solidFill>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3893143"/>
            <a:ext cx="13082135" cy="2899137"/>
          </a:xfrm>
          <a:prstGeom prst="rect">
            <a:avLst/>
          </a:prstGeom>
          <a:noFill/>
          <a:ln>
            <a:noFill/>
          </a:ln>
        </p:spPr>
        <p:txBody>
          <a:bodyPr spcFirstLastPara="1" wrap="square" lIns="91412" tIns="45693" rIns="91412" bIns="45693" anchor="t" anchorCtr="0">
            <a:spAutoFit/>
          </a:bodyPr>
          <a:lstStyle/>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Alexa Red Cross needs to plan the response. How can they do this with the participation of the community?</a:t>
            </a:r>
          </a:p>
          <a:p>
            <a:pPr marL="514299" indent="-514299" defTabSz="914309">
              <a:lnSpc>
                <a:spcPct val="114374"/>
              </a:lnSpc>
              <a:buClr>
                <a:srgbClr val="FF0000"/>
              </a:buClr>
              <a:buSzPts val="3200"/>
              <a:buFont typeface="Calibri"/>
              <a:buAutoNum type="arabicPeriod"/>
            </a:pPr>
            <a:endParaRPr lang="en-GB" sz="3200" b="1">
              <a:solidFill>
                <a:srgbClr val="3F3F3F"/>
              </a:solidFill>
              <a:latin typeface="Open Sans"/>
              <a:ea typeface="Open Sans"/>
              <a:cs typeface="Open Sans"/>
              <a:sym typeface="Open Sans"/>
            </a:endParaRPr>
          </a:p>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You have 20 minutes to read the scenario and prepare the answers to task 2 with your group</a:t>
            </a:r>
            <a:endParaRPr>
              <a:solidFill>
                <a:srgbClr val="000000"/>
              </a:solidFill>
            </a:endParaRPr>
          </a:p>
        </p:txBody>
      </p:sp>
    </p:spTree>
    <p:extLst>
      <p:ext uri="{BB962C8B-B14F-4D97-AF65-F5344CB8AC3E}">
        <p14:creationId xmlns:p14="http://schemas.microsoft.com/office/powerpoint/2010/main" val="35945596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886" y="6415097"/>
            <a:ext cx="8488589" cy="2490076"/>
          </a:xfrm>
        </p:spPr>
        <p:txBody>
          <a:bodyPr/>
          <a:lstStyle/>
          <a:p>
            <a:r>
              <a:rPr lang="en-GB" dirty="0"/>
              <a:t>CEA DURING RESPONSE IMPLEMENTATION</a:t>
            </a:r>
            <a:br>
              <a:rPr lang="en-GB" dirty="0"/>
            </a:br>
            <a:r>
              <a:rPr lang="en-GB" sz="4400" dirty="0">
                <a:solidFill>
                  <a:schemeClr val="tx1"/>
                </a:solidFill>
              </a:rPr>
              <a:t>SESSION 5</a:t>
            </a:r>
          </a:p>
        </p:txBody>
      </p:sp>
    </p:spTree>
    <p:extLst>
      <p:ext uri="{BB962C8B-B14F-4D97-AF65-F5344CB8AC3E}">
        <p14:creationId xmlns:p14="http://schemas.microsoft.com/office/powerpoint/2010/main" val="2121110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021161" y="2509941"/>
            <a:ext cx="16245678" cy="5269391"/>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7:</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7200">
                <a:solidFill>
                  <a:srgbClr val="FFFFFF"/>
                </a:solidFill>
                <a:latin typeface="Montserrat" pitchFamily="2" charset="77"/>
                <a:ea typeface="Roboto Black" panose="02000000000000000000" pitchFamily="2" charset="0"/>
                <a:cs typeface="Open Sans Light" panose="020B0306030504020204" pitchFamily="34" charset="0"/>
              </a:rPr>
              <a:t>Regularly share information about the response with the community, using the best approaches for different groups  </a:t>
            </a:r>
          </a:p>
        </p:txBody>
      </p:sp>
    </p:spTree>
    <p:extLst>
      <p:ext uri="{BB962C8B-B14F-4D97-AF65-F5344CB8AC3E}">
        <p14:creationId xmlns:p14="http://schemas.microsoft.com/office/powerpoint/2010/main" val="11245542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21979" y="723426"/>
            <a:ext cx="9453212" cy="2721258"/>
          </a:xfrm>
          <a:prstGeom prst="rect">
            <a:avLst/>
          </a:prstGeom>
          <a:noFill/>
        </p:spPr>
        <p:txBody>
          <a:bodyPr wrap="square" rtlCol="0">
            <a:spAutoFit/>
          </a:bodyPr>
          <a:lstStyle/>
          <a:p>
            <a:pPr defTabSz="914309">
              <a:lnSpc>
                <a:spcPts val="4099"/>
              </a:lnSpc>
              <a:spcAft>
                <a:spcPts val="300"/>
              </a:spcAft>
            </a:pPr>
            <a:r>
              <a:rPr lang="en-US" sz="3999" b="1" dirty="0">
                <a:solidFill>
                  <a:srgbClr val="33394B"/>
                </a:solidFill>
                <a:latin typeface="Montserrat" pitchFamily="2" charset="77"/>
                <a:ea typeface="Roboto Black" panose="02000000000000000000" pitchFamily="2" charset="0"/>
                <a:cs typeface="Open Sans Light" panose="020B0306030504020204" pitchFamily="34" charset="0"/>
              </a:rPr>
              <a:t>Action 7: </a:t>
            </a:r>
            <a:r>
              <a:rPr lang="en-US" sz="3999" b="1" dirty="0">
                <a:solidFill>
                  <a:srgbClr val="F5333F"/>
                </a:solidFill>
                <a:latin typeface="Montserrat" pitchFamily="2" charset="77"/>
                <a:ea typeface="Roboto Black" panose="02000000000000000000" pitchFamily="2" charset="0"/>
                <a:cs typeface="Open Sans Light" panose="020B0306030504020204" pitchFamily="34" charset="0"/>
              </a:rPr>
              <a:t>Regularly share information about the response with the community, using the best approaches for different groups</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10344993" y="794"/>
            <a:ext cx="7941597"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621979" y="3747128"/>
            <a:ext cx="8175248" cy="566283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sz="2799" b="1" dirty="0">
                <a:solidFill>
                  <a:srgbClr val="F5333F"/>
                </a:solidFill>
              </a:rPr>
              <a:t>At a minimum:</a:t>
            </a:r>
          </a:p>
          <a:p>
            <a:pPr marL="342866" indent="-342866" defTabSz="914309">
              <a:spcAft>
                <a:spcPts val="1800"/>
              </a:spcAft>
            </a:pPr>
            <a:r>
              <a:rPr lang="en-GB" b="1" dirty="0">
                <a:solidFill>
                  <a:srgbClr val="3F3F3F"/>
                </a:solidFill>
              </a:rPr>
              <a:t>Keep sharing information about the response </a:t>
            </a:r>
            <a:r>
              <a:rPr lang="en-GB" dirty="0">
                <a:solidFill>
                  <a:srgbClr val="3F3F3F"/>
                </a:solidFill>
              </a:rPr>
              <a:t>through multiple channels and in local languages</a:t>
            </a:r>
            <a:endParaRPr lang="en-GB" b="1" dirty="0">
              <a:solidFill>
                <a:srgbClr val="3F3F3F"/>
              </a:solidFill>
            </a:endParaRPr>
          </a:p>
          <a:p>
            <a:pPr marL="342866" indent="-342866" defTabSz="914309">
              <a:spcAft>
                <a:spcPts val="1800"/>
              </a:spcAft>
            </a:pPr>
            <a:r>
              <a:rPr lang="en-GB" b="1" dirty="0">
                <a:solidFill>
                  <a:srgbClr val="3F3F3F"/>
                </a:solidFill>
              </a:rPr>
              <a:t>Keep volunteers informed as well </a:t>
            </a:r>
            <a:r>
              <a:rPr lang="en-GB" dirty="0">
                <a:solidFill>
                  <a:srgbClr val="3F3F3F"/>
                </a:solidFill>
              </a:rPr>
              <a:t>so they can share accurate information with communities </a:t>
            </a:r>
          </a:p>
          <a:p>
            <a:pPr marL="342866" indent="-342866" defTabSz="914309">
              <a:spcAft>
                <a:spcPts val="1800"/>
              </a:spcAft>
            </a:pPr>
            <a:r>
              <a:rPr lang="en-GB" b="1" dirty="0">
                <a:solidFill>
                  <a:srgbClr val="3F3F3F"/>
                </a:solidFill>
              </a:rPr>
              <a:t>Communicate when the response is ending, </a:t>
            </a:r>
            <a:r>
              <a:rPr lang="en-GB" dirty="0">
                <a:solidFill>
                  <a:srgbClr val="3F3F3F"/>
                </a:solidFill>
              </a:rPr>
              <a:t>what will be handed over</a:t>
            </a:r>
            <a:r>
              <a:rPr lang="en-GB" b="1" dirty="0">
                <a:solidFill>
                  <a:srgbClr val="3F3F3F"/>
                </a:solidFill>
              </a:rPr>
              <a:t> </a:t>
            </a:r>
            <a:r>
              <a:rPr lang="en-GB" dirty="0">
                <a:solidFill>
                  <a:srgbClr val="3F3F3F"/>
                </a:solidFill>
              </a:rPr>
              <a:t>and other sources of support</a:t>
            </a:r>
          </a:p>
          <a:p>
            <a:pPr marL="0" indent="0" defTabSz="914309">
              <a:spcAft>
                <a:spcPts val="1800"/>
              </a:spcAft>
              <a:buNone/>
            </a:pPr>
            <a:endParaRPr lang="en-GB" dirty="0">
              <a:solidFill>
                <a:srgbClr val="3F3F3F"/>
              </a:solidFill>
            </a:endParaRPr>
          </a:p>
          <a:p>
            <a:pPr marL="0" indent="0" defTabSz="914309">
              <a:spcAft>
                <a:spcPts val="1800"/>
              </a:spcAft>
              <a:buNone/>
            </a:pPr>
            <a:r>
              <a:rPr lang="en-GB" sz="2799" b="1" dirty="0">
                <a:solidFill>
                  <a:srgbClr val="F5333F"/>
                </a:solidFill>
              </a:rPr>
              <a:t>Advanced:</a:t>
            </a:r>
          </a:p>
          <a:p>
            <a:pPr marL="342866" indent="-342866" defTabSz="914309">
              <a:spcAft>
                <a:spcPts val="1800"/>
              </a:spcAft>
            </a:pPr>
            <a:r>
              <a:rPr lang="en-GB" dirty="0">
                <a:solidFill>
                  <a:srgbClr val="3F3F3F"/>
                </a:solidFill>
              </a:rPr>
              <a:t>Test and review communication approaches to make sure information is received, understood and useful</a:t>
            </a:r>
          </a:p>
        </p:txBody>
      </p:sp>
      <p:pic>
        <p:nvPicPr>
          <p:cNvPr id="8" name="Picture 7" descr="Logo&#10;&#10;Description automatically generated">
            <a:extLst>
              <a:ext uri="{FF2B5EF4-FFF2-40B4-BE49-F238E27FC236}">
                <a16:creationId xmlns:a16="http://schemas.microsoft.com/office/drawing/2014/main" id="{EB45AB0D-B0E6-E54C-9750-60FA21B86AF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57116" y="9693942"/>
            <a:ext cx="3737775" cy="594646"/>
          </a:xfrm>
          <a:prstGeom prst="rect">
            <a:avLst/>
          </a:prstGeom>
        </p:spPr>
      </p:pic>
      <p:pic>
        <p:nvPicPr>
          <p:cNvPr id="9" name="Picture 8" descr="Logo&#10;&#10;Description automatically generated with medium confidence">
            <a:extLst>
              <a:ext uri="{FF2B5EF4-FFF2-40B4-BE49-F238E27FC236}">
                <a16:creationId xmlns:a16="http://schemas.microsoft.com/office/drawing/2014/main" id="{37056D6B-BF8B-CD4E-910A-732043D201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979" y="9631330"/>
            <a:ext cx="4087011" cy="632401"/>
          </a:xfrm>
          <a:prstGeom prst="rect">
            <a:avLst/>
          </a:prstGeom>
        </p:spPr>
      </p:pic>
    </p:spTree>
    <p:extLst>
      <p:ext uri="{BB962C8B-B14F-4D97-AF65-F5344CB8AC3E}">
        <p14:creationId xmlns:p14="http://schemas.microsoft.com/office/powerpoint/2010/main" val="400468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299C22A-9136-FC4E-B948-528273366C17}"/>
              </a:ext>
            </a:extLst>
          </p:cNvPr>
          <p:cNvGraphicFramePr/>
          <p:nvPr>
            <p:extLst>
              <p:ext uri="{D42A27DB-BD31-4B8C-83A1-F6EECF244321}">
                <p14:modId xmlns:p14="http://schemas.microsoft.com/office/powerpoint/2010/main" val="1329464502"/>
              </p:ext>
            </p:extLst>
          </p:nvPr>
        </p:nvGraphicFramePr>
        <p:xfrm>
          <a:off x="619080" y="1916549"/>
          <a:ext cx="17049840"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B8CB9C6E-4F87-9249-A4BB-C3439690520B}"/>
              </a:ext>
            </a:extLst>
          </p:cNvPr>
          <p:cNvSpPr txBox="1"/>
          <p:nvPr/>
        </p:nvSpPr>
        <p:spPr>
          <a:xfrm>
            <a:off x="619080" y="341544"/>
            <a:ext cx="13457271"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What information should you share about the operation, when and how?</a:t>
            </a:r>
          </a:p>
          <a:p>
            <a:pPr defTabSz="914309">
              <a:spcAft>
                <a:spcPts val="300"/>
              </a:spcAft>
            </a:pPr>
            <a:r>
              <a:rPr lang="en-US" sz="4400" dirty="0">
                <a:solidFill>
                  <a:srgbClr val="F5333F"/>
                </a:solidFill>
                <a:latin typeface="Montserrat" pitchFamily="2" charset="77"/>
                <a:ea typeface="Roboto Black" panose="02000000000000000000" pitchFamily="2" charset="0"/>
                <a:cs typeface="Open Sans Light" panose="020B0306030504020204" pitchFamily="34" charset="0"/>
              </a:rPr>
              <a:t>Discuss…</a:t>
            </a: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252120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E150BD70-0F6B-AF47-83D0-C84BB3D6FD6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6B6A8A4D-E283-6E43-B7CB-C69B221ADF5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2439F31B-202A-274B-BCC6-6F4E75448FF5}"/>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212A2FE2-6697-9545-8941-2E870974F81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graphicEl>
                                              <a:dgm id="{58B71623-B41D-C945-B4AC-89FF0DB14C9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graphicEl>
                                              <a:dgm id="{40F3986C-9455-9C47-9DDC-6043F51D8D5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6680214F-33C8-3745-8EA4-66175395483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23349F53-1B55-BF44-872E-07BAE0E6C69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4315" y="503825"/>
            <a:ext cx="12139467" cy="1608133"/>
          </a:xfrm>
          <a:prstGeom prst="rect">
            <a:avLst/>
          </a:prstGeom>
          <a:noFill/>
        </p:spPr>
        <p:txBody>
          <a:bodyPr wrap="square" rtlCol="0">
            <a:spAutoFit/>
          </a:bodyPr>
          <a:lstStyle/>
          <a:p>
            <a:pPr defTabSz="914309">
              <a:spcAft>
                <a:spcPts val="300"/>
              </a:spcAft>
              <a:defRPr/>
            </a:pPr>
            <a:r>
              <a:rPr lang="en-US" sz="4800" b="1">
                <a:solidFill>
                  <a:srgbClr val="001D41"/>
                </a:solidFill>
                <a:latin typeface="Montserrat" pitchFamily="2" charset="77"/>
                <a:ea typeface="Roboto Black" panose="02000000000000000000" pitchFamily="2" charset="0"/>
                <a:cs typeface="Open Sans Light" panose="020B0306030504020204" pitchFamily="34" charset="0"/>
              </a:rPr>
              <a:t>Rules for risk communication</a:t>
            </a:r>
          </a:p>
          <a:p>
            <a:pPr defTabSz="914309">
              <a:spcAft>
                <a:spcPts val="300"/>
              </a:spcAft>
              <a:defRPr/>
            </a:pPr>
            <a:r>
              <a:rPr lang="en-US" sz="4800">
                <a:solidFill>
                  <a:schemeClr val="accent3"/>
                </a:solidFill>
                <a:latin typeface="Montserrat" pitchFamily="2" charset="77"/>
                <a:ea typeface="Roboto Black" panose="02000000000000000000" pitchFamily="2" charset="0"/>
                <a:cs typeface="Open Sans Light" panose="020B0306030504020204" pitchFamily="34" charset="0"/>
              </a:rPr>
              <a:t>Zoom poll </a:t>
            </a:r>
            <a:endParaRPr lang="ru-RU" sz="480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4315" y="2389605"/>
            <a:ext cx="8856339" cy="69551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defTabSz="914309">
              <a:lnSpc>
                <a:spcPct val="120000"/>
              </a:lnSpc>
              <a:buFont typeface="Arial" panose="020B0604020202020204" pitchFamily="34" charset="0"/>
              <a:buAutoNum type="arabicPeriod"/>
              <a:defRPr/>
            </a:pPr>
            <a:r>
              <a:rPr lang="en-ZW" dirty="0">
                <a:solidFill>
                  <a:srgbClr val="3F3F3F"/>
                </a:solidFill>
              </a:rPr>
              <a:t>Move from one-way messaging to conversations</a:t>
            </a:r>
          </a:p>
          <a:p>
            <a:pPr marL="342866" indent="-342866" defTabSz="914309">
              <a:lnSpc>
                <a:spcPct val="120000"/>
              </a:lnSpc>
              <a:buFont typeface="Arial" panose="020B0604020202020204" pitchFamily="34" charset="0"/>
              <a:buAutoNum type="arabicPeriod"/>
              <a:defRPr/>
            </a:pPr>
            <a:r>
              <a:rPr lang="en-ZW" dirty="0">
                <a:solidFill>
                  <a:srgbClr val="3F3F3F"/>
                </a:solidFill>
              </a:rPr>
              <a:t>Address the gaps in knowledge </a:t>
            </a:r>
          </a:p>
          <a:p>
            <a:pPr marL="342866" indent="-342866" defTabSz="914309">
              <a:lnSpc>
                <a:spcPct val="120000"/>
              </a:lnSpc>
              <a:buFont typeface="Arial" panose="020B0604020202020204" pitchFamily="34" charset="0"/>
              <a:buAutoNum type="arabicPeriod"/>
              <a:defRPr/>
            </a:pPr>
            <a:r>
              <a:rPr lang="en-ZW" dirty="0">
                <a:solidFill>
                  <a:srgbClr val="3F3F3F"/>
                </a:solidFill>
              </a:rPr>
              <a:t>Recognise and respect cultural beliefs and practices</a:t>
            </a:r>
          </a:p>
          <a:p>
            <a:pPr marL="342866" indent="-342866" defTabSz="914309">
              <a:lnSpc>
                <a:spcPct val="120000"/>
              </a:lnSpc>
              <a:buFont typeface="Arial" panose="020B0604020202020204" pitchFamily="34" charset="0"/>
              <a:buAutoNum type="arabicPeriod"/>
              <a:defRPr/>
            </a:pPr>
            <a:r>
              <a:rPr lang="en-ZW" dirty="0">
                <a:solidFill>
                  <a:srgbClr val="3F3F3F"/>
                </a:solidFill>
              </a:rPr>
              <a:t>Communicate a threat </a:t>
            </a:r>
          </a:p>
          <a:p>
            <a:pPr marL="342866" indent="-342866" defTabSz="914309">
              <a:lnSpc>
                <a:spcPct val="120000"/>
              </a:lnSpc>
              <a:buFont typeface="Arial" panose="020B0604020202020204" pitchFamily="34" charset="0"/>
              <a:buAutoNum type="arabicPeriod"/>
              <a:defRPr/>
            </a:pPr>
            <a:r>
              <a:rPr lang="en-ZW" dirty="0">
                <a:solidFill>
                  <a:srgbClr val="3F3F3F"/>
                </a:solidFill>
              </a:rPr>
              <a:t>Explain why – don’t simply tell people what to do</a:t>
            </a:r>
          </a:p>
          <a:p>
            <a:pPr marL="342866" indent="-342866" defTabSz="914309">
              <a:lnSpc>
                <a:spcPct val="120000"/>
              </a:lnSpc>
              <a:buFont typeface="Arial" panose="020B0604020202020204" pitchFamily="34" charset="0"/>
              <a:buAutoNum type="arabicPeriod"/>
              <a:defRPr/>
            </a:pPr>
            <a:r>
              <a:rPr lang="en-ZW" dirty="0">
                <a:solidFill>
                  <a:srgbClr val="3F3F3F"/>
                </a:solidFill>
              </a:rPr>
              <a:t>Provide a call to action – with practical advice </a:t>
            </a:r>
          </a:p>
          <a:p>
            <a:pPr marL="342866" indent="-342866" defTabSz="914309">
              <a:lnSpc>
                <a:spcPct val="120000"/>
              </a:lnSpc>
              <a:buFont typeface="Arial" panose="020B0604020202020204" pitchFamily="34" charset="0"/>
              <a:buAutoNum type="arabicPeriod"/>
              <a:defRPr/>
            </a:pPr>
            <a:r>
              <a:rPr lang="en-ZW" dirty="0">
                <a:solidFill>
                  <a:srgbClr val="3F3F3F"/>
                </a:solidFill>
              </a:rPr>
              <a:t>But be realistic and feasible</a:t>
            </a:r>
          </a:p>
          <a:p>
            <a:pPr marL="342866" indent="-342866" defTabSz="914309">
              <a:lnSpc>
                <a:spcPct val="120000"/>
              </a:lnSpc>
              <a:buFont typeface="Wingdings" pitchFamily="2" charset="2"/>
              <a:buAutoNum type="arabicPeriod"/>
              <a:defRPr/>
            </a:pPr>
            <a:r>
              <a:rPr lang="en-ZW" dirty="0">
                <a:solidFill>
                  <a:srgbClr val="3F3F3F"/>
                </a:solidFill>
              </a:rPr>
              <a:t>Update information and messages regularly based on community feedback the changing situation </a:t>
            </a:r>
          </a:p>
          <a:p>
            <a:pPr marL="342866" indent="-342866" defTabSz="914309">
              <a:lnSpc>
                <a:spcPct val="120000"/>
              </a:lnSpc>
              <a:buFont typeface="Wingdings" pitchFamily="2" charset="2"/>
              <a:buAutoNum type="arabicPeriod"/>
              <a:defRPr/>
            </a:pPr>
            <a:r>
              <a:rPr lang="en-ZW" dirty="0">
                <a:solidFill>
                  <a:srgbClr val="3F3F3F"/>
                </a:solidFill>
              </a:rPr>
              <a:t>Use trusted and accessible communication channels</a:t>
            </a:r>
          </a:p>
        </p:txBody>
      </p:sp>
      <p:pic>
        <p:nvPicPr>
          <p:cNvPr id="17" name="Picture Placeholder 16" descr="A picture containing text, person, people, crowd&#10;&#10;Description automatically generated">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995FEEB5-4128-A54D-A2D2-62F1640ED08F}"/>
              </a:ext>
            </a:extLst>
          </p:cNvPr>
          <p:cNvGrpSpPr/>
          <p:nvPr/>
        </p:nvGrpSpPr>
        <p:grpSpPr>
          <a:xfrm>
            <a:off x="714315" y="9577879"/>
            <a:ext cx="6168772" cy="430887"/>
            <a:chOff x="10238338" y="7106249"/>
            <a:chExt cx="5779260" cy="430887"/>
          </a:xfrm>
        </p:grpSpPr>
        <p:sp>
          <p:nvSpPr>
            <p:cNvPr id="6" name="Oval 5">
              <a:extLst>
                <a:ext uri="{FF2B5EF4-FFF2-40B4-BE49-F238E27FC236}">
                  <a16:creationId xmlns:a16="http://schemas.microsoft.com/office/drawing/2014/main" id="{9B5BB025-04BD-A24B-9B50-35272DA9311F}"/>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68A89ACD-D1B0-0343-8356-A31F3F073875}"/>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8" name="TextBox 7">
              <a:extLst>
                <a:ext uri="{FF2B5EF4-FFF2-40B4-BE49-F238E27FC236}">
                  <a16:creationId xmlns:a16="http://schemas.microsoft.com/office/drawing/2014/main" id="{A74A1735-E3A2-FB4E-99C3-E0FCD60FDD5C}"/>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24915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C089EF-2E3B-DE44-BFA2-A69AD3FF236E}"/>
              </a:ext>
            </a:extLst>
          </p:cNvPr>
          <p:cNvSpPr txBox="1"/>
          <p:nvPr/>
        </p:nvSpPr>
        <p:spPr>
          <a:xfrm>
            <a:off x="652853" y="2704978"/>
            <a:ext cx="7691172" cy="6601807"/>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b="1" dirty="0">
                <a:solidFill>
                  <a:srgbClr val="3F3F3F"/>
                </a:solidFill>
              </a:rPr>
              <a:t>Key questions to ask:</a:t>
            </a:r>
          </a:p>
          <a:p>
            <a:pPr marL="342866" indent="-342866" defTabSz="914309">
              <a:spcAft>
                <a:spcPts val="1800"/>
              </a:spcAft>
            </a:pPr>
            <a:r>
              <a:rPr lang="en-GB" dirty="0">
                <a:solidFill>
                  <a:srgbClr val="3F3F3F"/>
                </a:solidFill>
              </a:rPr>
              <a:t>Is this channel up and running? Or can it be set up quickly?</a:t>
            </a:r>
          </a:p>
          <a:p>
            <a:pPr marL="342866" indent="-342866" defTabSz="914309">
              <a:spcAft>
                <a:spcPts val="1800"/>
              </a:spcAft>
            </a:pPr>
            <a:r>
              <a:rPr lang="en-GB" dirty="0">
                <a:solidFill>
                  <a:srgbClr val="3F3F3F"/>
                </a:solidFill>
              </a:rPr>
              <a:t>Is there sufficient capacity &amp; budget to use it?</a:t>
            </a:r>
          </a:p>
          <a:p>
            <a:pPr marL="342866" indent="-342866" defTabSz="914309">
              <a:spcAft>
                <a:spcPts val="1800"/>
              </a:spcAft>
            </a:pPr>
            <a:r>
              <a:rPr lang="en-GB" dirty="0">
                <a:solidFill>
                  <a:srgbClr val="3F3F3F"/>
                </a:solidFill>
              </a:rPr>
              <a:t>Do you have physical access to the community?</a:t>
            </a:r>
          </a:p>
          <a:p>
            <a:pPr marL="342866" indent="-342866" defTabSz="914309">
              <a:spcAft>
                <a:spcPts val="1800"/>
              </a:spcAft>
            </a:pPr>
            <a:r>
              <a:rPr lang="en-GB" dirty="0">
                <a:solidFill>
                  <a:srgbClr val="3F3F3F"/>
                </a:solidFill>
              </a:rPr>
              <a:t>Does it need to be two-way?</a:t>
            </a:r>
          </a:p>
          <a:p>
            <a:pPr marL="342866" indent="-342866" defTabSz="914309">
              <a:spcAft>
                <a:spcPts val="1800"/>
              </a:spcAft>
            </a:pPr>
            <a:r>
              <a:rPr lang="en-GB" dirty="0">
                <a:solidFill>
                  <a:srgbClr val="3F3F3F"/>
                </a:solidFill>
              </a:rPr>
              <a:t>Does it need to reach lots of people, over a large area?</a:t>
            </a:r>
          </a:p>
          <a:p>
            <a:pPr marL="342866" indent="-342866" defTabSz="914309">
              <a:spcAft>
                <a:spcPts val="1800"/>
              </a:spcAft>
            </a:pPr>
            <a:r>
              <a:rPr lang="en-GB" dirty="0">
                <a:solidFill>
                  <a:srgbClr val="3F3F3F"/>
                </a:solidFill>
              </a:rPr>
              <a:t>Do you need to discuss issues privately?</a:t>
            </a:r>
          </a:p>
          <a:p>
            <a:pPr marL="342866" indent="-342866" defTabSz="914309">
              <a:spcAft>
                <a:spcPts val="1800"/>
              </a:spcAft>
            </a:pPr>
            <a:r>
              <a:rPr lang="en-GB" dirty="0">
                <a:solidFill>
                  <a:srgbClr val="3F3F3F"/>
                </a:solidFill>
              </a:rPr>
              <a:t>Do you have complex information to share?</a:t>
            </a:r>
          </a:p>
          <a:p>
            <a:pPr marL="342866" indent="-342866" defTabSz="914309">
              <a:spcAft>
                <a:spcPts val="1800"/>
              </a:spcAft>
            </a:pPr>
            <a:r>
              <a:rPr lang="en-GB" dirty="0">
                <a:solidFill>
                  <a:srgbClr val="3F3F3F"/>
                </a:solidFill>
              </a:rPr>
              <a:t>Can everyone access this channel?</a:t>
            </a:r>
          </a:p>
          <a:p>
            <a:pPr marL="342866" indent="-342866" defTabSz="914309">
              <a:spcAft>
                <a:spcPts val="1800"/>
              </a:spcAft>
            </a:pPr>
            <a:r>
              <a:rPr lang="en-GB" dirty="0">
                <a:solidFill>
                  <a:srgbClr val="3F3F3F"/>
                </a:solidFill>
              </a:rPr>
              <a:t>Is it trusted?</a:t>
            </a:r>
          </a:p>
        </p:txBody>
      </p:sp>
      <p:sp>
        <p:nvSpPr>
          <p:cNvPr id="7" name="TextBox 6">
            <a:extLst>
              <a:ext uri="{FF2B5EF4-FFF2-40B4-BE49-F238E27FC236}">
                <a16:creationId xmlns:a16="http://schemas.microsoft.com/office/drawing/2014/main" id="{C769EF99-D573-3640-AF54-FFE5D06B320D}"/>
              </a:ext>
            </a:extLst>
          </p:cNvPr>
          <p:cNvSpPr txBox="1"/>
          <p:nvPr/>
        </p:nvSpPr>
        <p:spPr>
          <a:xfrm>
            <a:off x="652853" y="444956"/>
            <a:ext cx="11017779" cy="1446550"/>
          </a:xfrm>
          <a:prstGeom prst="rect">
            <a:avLst/>
          </a:prstGeom>
          <a:noFill/>
        </p:spPr>
        <p:txBody>
          <a:bodyPr wrap="square" rtlCol="0">
            <a:spAutoFit/>
          </a:bodyPr>
          <a:lstStyle/>
          <a:p>
            <a:pPr defTabSz="914309">
              <a:spcAft>
                <a:spcPts val="300"/>
              </a:spcAft>
            </a:pPr>
            <a:r>
              <a:rPr lang="en-US" sz="4400" b="1" dirty="0">
                <a:solidFill>
                  <a:srgbClr val="001D41"/>
                </a:solidFill>
                <a:latin typeface="Montserrat" pitchFamily="2" charset="77"/>
                <a:ea typeface="Roboto Black" panose="02000000000000000000" pitchFamily="2" charset="0"/>
                <a:cs typeface="Open Sans Light" panose="020B0306030504020204" pitchFamily="34" charset="0"/>
              </a:rPr>
              <a:t>Choosing the right communication channels to use in emergencies</a:t>
            </a:r>
            <a:endParaRPr lang="ru-RU" sz="4400" dirty="0">
              <a:solidFill>
                <a:srgbClr val="001D4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DBB02144-4975-D948-885C-C7E82F15B4CE}"/>
              </a:ext>
            </a:extLst>
          </p:cNvPr>
          <p:cNvPicPr>
            <a:picLocks noChangeAspect="1"/>
          </p:cNvPicPr>
          <p:nvPr/>
        </p:nvPicPr>
        <p:blipFill>
          <a:blip r:embed="rId3"/>
          <a:stretch>
            <a:fillRect/>
          </a:stretch>
        </p:blipFill>
        <p:spPr>
          <a:xfrm>
            <a:off x="8344436" y="1891506"/>
            <a:ext cx="9743030" cy="8228751"/>
          </a:xfrm>
          <a:prstGeom prst="rect">
            <a:avLst/>
          </a:prstGeom>
        </p:spPr>
      </p:pic>
      <p:pic>
        <p:nvPicPr>
          <p:cNvPr id="8" name="Picture 7" descr="Logo&#10;&#10;Description automatically generated with low confidence">
            <a:extLst>
              <a:ext uri="{FF2B5EF4-FFF2-40B4-BE49-F238E27FC236}">
                <a16:creationId xmlns:a16="http://schemas.microsoft.com/office/drawing/2014/main" id="{18FAEAE5-56DB-B74B-BE67-35274309F7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2853" y="9525611"/>
            <a:ext cx="5093490" cy="594646"/>
          </a:xfrm>
          <a:prstGeom prst="rect">
            <a:avLst/>
          </a:prstGeom>
        </p:spPr>
      </p:pic>
    </p:spTree>
    <p:extLst>
      <p:ext uri="{BB962C8B-B14F-4D97-AF65-F5344CB8AC3E}">
        <p14:creationId xmlns:p14="http://schemas.microsoft.com/office/powerpoint/2010/main" val="140751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531795"/>
            <a:ext cx="13992536" cy="2162130"/>
          </a:xfrm>
          <a:prstGeom prst="rect">
            <a:avLst/>
          </a:prstGeom>
          <a:noFill/>
        </p:spPr>
        <p:txBody>
          <a:bodyPr wrap="square" rtlCol="0">
            <a:spAutoFit/>
          </a:bodyPr>
          <a:lstStyle/>
          <a:p>
            <a:pPr defTabSz="914309">
              <a:spcAft>
                <a:spcPts val="300"/>
              </a:spcAft>
            </a:pPr>
            <a:r>
              <a:rPr lang="en-US" sz="4400" b="1">
                <a:solidFill>
                  <a:srgbClr val="33394B"/>
                </a:solidFill>
                <a:latin typeface="Montserrat" pitchFamily="2" charset="77"/>
                <a:ea typeface="Roboto Black" panose="02000000000000000000" pitchFamily="2" charset="0"/>
                <a:cs typeface="Open Sans Light" panose="020B0306030504020204" pitchFamily="34" charset="0"/>
              </a:rPr>
              <a:t>Action 7:</a:t>
            </a:r>
          </a:p>
          <a:p>
            <a:pPr defTabSz="914309">
              <a:spcAft>
                <a:spcPts val="300"/>
              </a:spcAft>
            </a:pPr>
            <a:r>
              <a:rPr lang="en-US" sz="4400" b="1">
                <a:solidFill>
                  <a:srgbClr val="FF0000"/>
                </a:solidFill>
                <a:latin typeface="Montserrat" pitchFamily="2" charset="77"/>
                <a:ea typeface="Roboto Black" panose="02000000000000000000" pitchFamily="2" charset="0"/>
                <a:cs typeface="Open Sans Light" panose="020B0306030504020204" pitchFamily="34" charset="0"/>
              </a:rPr>
              <a:t>Tools to help you share information about the response with communities</a:t>
            </a:r>
            <a:endParaRPr lang="ru-RU" sz="4400" b="1">
              <a:solidFill>
                <a:srgbClr val="FF0000"/>
              </a:solidFill>
              <a:ea typeface="Roboto Black" panose="02000000000000000000" pitchFamily="2" charset="0"/>
              <a:cs typeface="Open Sans Light" panose="020B03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263986" y="7389556"/>
            <a:ext cx="6353115" cy="1390573"/>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Includes indicators to use to monitor the effectiveness of communication approaches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263986" y="4025776"/>
            <a:ext cx="6007961" cy="1910716"/>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Advantages and disadvantages of different communication methods</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choosing the right channel for different purposes</a:t>
            </a:r>
          </a:p>
        </p:txBody>
      </p:sp>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5" y="3191533"/>
            <a:ext cx="6895037" cy="901562"/>
          </a:xfrm>
          <a:prstGeom prst="rect">
            <a:avLst/>
          </a:prstGeom>
        </p:spPr>
      </p:pic>
      <p:sp>
        <p:nvSpPr>
          <p:cNvPr id="12" name="TextBox 11">
            <a:extLst>
              <a:ext uri="{FF2B5EF4-FFF2-40B4-BE49-F238E27FC236}">
                <a16:creationId xmlns:a16="http://schemas.microsoft.com/office/drawing/2014/main" id="{DFD6EED4-8411-EB4F-A548-92619860EC33}"/>
              </a:ext>
            </a:extLst>
          </p:cNvPr>
          <p:cNvSpPr txBox="1"/>
          <p:nvPr/>
        </p:nvSpPr>
        <p:spPr>
          <a:xfrm>
            <a:off x="10001978" y="7275150"/>
            <a:ext cx="6735056"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how to communicate the end of a response to communities</a:t>
            </a:r>
          </a:p>
        </p:txBody>
      </p:sp>
      <p:pic>
        <p:nvPicPr>
          <p:cNvPr id="16" name="Picture 15" descr="Logo&#10;&#10;Description automatically generated">
            <a:extLst>
              <a:ext uri="{FF2B5EF4-FFF2-40B4-BE49-F238E27FC236}">
                <a16:creationId xmlns:a16="http://schemas.microsoft.com/office/drawing/2014/main" id="{7894690F-80BB-7543-85F2-90DB4047AA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41016" y="6534652"/>
            <a:ext cx="5028425" cy="799977"/>
          </a:xfrm>
          <a:prstGeom prst="rect">
            <a:avLst/>
          </a:prstGeom>
        </p:spPr>
      </p:pic>
      <p:sp>
        <p:nvSpPr>
          <p:cNvPr id="17" name="TextBox 16">
            <a:extLst>
              <a:ext uri="{FF2B5EF4-FFF2-40B4-BE49-F238E27FC236}">
                <a16:creationId xmlns:a16="http://schemas.microsoft.com/office/drawing/2014/main" id="{133A9F4B-FCF9-B14B-A953-9C86AEA11CDA}"/>
              </a:ext>
            </a:extLst>
          </p:cNvPr>
          <p:cNvSpPr txBox="1"/>
          <p:nvPr/>
        </p:nvSpPr>
        <p:spPr>
          <a:xfrm>
            <a:off x="9841997" y="4043767"/>
            <a:ext cx="6895037" cy="1390573"/>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Template Frequently Asked Questions sheet for volunteers to help them accurately answer community questions</a:t>
            </a:r>
          </a:p>
        </p:txBody>
      </p:sp>
      <p:pic>
        <p:nvPicPr>
          <p:cNvPr id="18" name="Picture 17" descr="Logo&#10;&#10;Description automatically generated with medium confidence">
            <a:extLst>
              <a:ext uri="{FF2B5EF4-FFF2-40B4-BE49-F238E27FC236}">
                <a16:creationId xmlns:a16="http://schemas.microsoft.com/office/drawing/2014/main" id="{6B41EDFA-A328-5845-A9CD-5D55AC9D71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41016" y="3192999"/>
            <a:ext cx="5498252" cy="85076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506D1BED-1959-4D43-B18C-A76F8D24F98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4" y="6534653"/>
            <a:ext cx="3377679" cy="876165"/>
          </a:xfrm>
          <a:prstGeom prst="rect">
            <a:avLst/>
          </a:prstGeom>
        </p:spPr>
      </p:pic>
    </p:spTree>
    <p:extLst>
      <p:ext uri="{BB962C8B-B14F-4D97-AF65-F5344CB8AC3E}">
        <p14:creationId xmlns:p14="http://schemas.microsoft.com/office/powerpoint/2010/main" val="31394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12"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25383" y="1985309"/>
            <a:ext cx="16141402" cy="7947111"/>
          </a:xfrm>
          <a:prstGeom prst="rect">
            <a:avLst/>
          </a:prstGeom>
          <a:noFill/>
          <a:ln>
            <a:noFill/>
          </a:ln>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5400" b="1" i="0" u="none" strike="noStrike" kern="0" cap="none" spc="0" normalizeH="0" baseline="0" noProof="0" dirty="0">
                <a:ln>
                  <a:noFill/>
                </a:ln>
                <a:solidFill>
                  <a:srgbClr val="33394B"/>
                </a:solidFill>
                <a:effectLst/>
                <a:uLnTx/>
                <a:uFillTx/>
                <a:latin typeface="Montserrat"/>
                <a:ea typeface="Montserrat"/>
                <a:cs typeface="Montserrat"/>
                <a:sym typeface="Montserrat"/>
              </a:rPr>
              <a:t>What is CEA?</a:t>
            </a:r>
          </a:p>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4800" b="0" i="0" u="none" strike="noStrike" kern="0" cap="none" spc="0" normalizeH="0" baseline="0" noProof="0" dirty="0">
                <a:ln>
                  <a:noFill/>
                </a:ln>
                <a:solidFill>
                  <a:srgbClr val="F5333F"/>
                </a:solidFill>
                <a:effectLst/>
                <a:uLnTx/>
                <a:uFillTx/>
                <a:latin typeface="Montserrat"/>
                <a:ea typeface="Montserrat"/>
                <a:cs typeface="Montserrat"/>
                <a:sym typeface="Montserrat"/>
              </a:rPr>
              <a:t>Discuss…</a:t>
            </a:r>
            <a:r>
              <a:rPr kumimoji="0" lang="en-GB" sz="4800" b="0" i="0" u="none" strike="noStrike" kern="0" cap="none" spc="0" normalizeH="0" baseline="0" noProof="0" dirty="0">
                <a:ln>
                  <a:noFill/>
                </a:ln>
                <a:solidFill>
                  <a:srgbClr val="33394B"/>
                </a:solidFill>
                <a:effectLst/>
                <a:uLnTx/>
                <a:uFillTx/>
                <a:latin typeface="Montserrat"/>
                <a:ea typeface="Montserrat"/>
                <a:cs typeface="Montserrat"/>
                <a:sym typeface="Montserrat"/>
              </a:rPr>
              <a:t> </a:t>
            </a:r>
            <a:endParaRPr kumimoji="0" lang="en-GB" sz="48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115343"/>
            <a:ext cx="14152619" cy="6058262"/>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8:</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Support community participation in making decisions about the response</a:t>
            </a:r>
          </a:p>
        </p:txBody>
      </p:sp>
    </p:spTree>
    <p:extLst>
      <p:ext uri="{BB962C8B-B14F-4D97-AF65-F5344CB8AC3E}">
        <p14:creationId xmlns:p14="http://schemas.microsoft.com/office/powerpoint/2010/main" val="8766036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EAA2ABF-2839-BF4E-9912-0D985A961B99}"/>
              </a:ext>
            </a:extLst>
          </p:cNvPr>
          <p:cNvGraphicFramePr/>
          <p:nvPr/>
        </p:nvGraphicFramePr>
        <p:xfrm>
          <a:off x="653066" y="3183163"/>
          <a:ext cx="16646142"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a:extLst>
              <a:ext uri="{FF2B5EF4-FFF2-40B4-BE49-F238E27FC236}">
                <a16:creationId xmlns:a16="http://schemas.microsoft.com/office/drawing/2014/main" id="{FAF099AB-5E7C-394F-95A1-269BB0224128}"/>
              </a:ext>
            </a:extLst>
          </p:cNvPr>
          <p:cNvSpPr/>
          <p:nvPr/>
        </p:nvSpPr>
        <p:spPr>
          <a:xfrm>
            <a:off x="16750654" y="3522966"/>
            <a:ext cx="1339823" cy="1263341"/>
          </a:xfrm>
          <a:prstGeom prst="star5">
            <a:avLst/>
          </a:prstGeom>
          <a:solidFill>
            <a:srgbClr val="FFC000"/>
          </a:solid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sp>
        <p:nvSpPr>
          <p:cNvPr id="5" name="TextBox 4">
            <a:extLst>
              <a:ext uri="{FF2B5EF4-FFF2-40B4-BE49-F238E27FC236}">
                <a16:creationId xmlns:a16="http://schemas.microsoft.com/office/drawing/2014/main" id="{3B50759D-067E-8840-A50E-740AE1E0AB94}"/>
              </a:ext>
            </a:extLst>
          </p:cNvPr>
          <p:cNvSpPr txBox="1"/>
          <p:nvPr/>
        </p:nvSpPr>
        <p:spPr>
          <a:xfrm>
            <a:off x="347225" y="844856"/>
            <a:ext cx="16403429" cy="1723549"/>
          </a:xfrm>
          <a:prstGeom prst="rect">
            <a:avLst/>
          </a:prstGeom>
          <a:noFill/>
        </p:spPr>
        <p:txBody>
          <a:bodyPr wrap="square" rtlCol="0" anchor="t">
            <a:spAutoFit/>
          </a:bodyPr>
          <a:lstStyle/>
          <a:p>
            <a:pPr defTabSz="914309">
              <a:spcBef>
                <a:spcPts val="600"/>
              </a:spcBef>
              <a:spcAft>
                <a:spcPts val="600"/>
              </a:spcAft>
            </a:pPr>
            <a:r>
              <a:rPr lang="en-US" sz="4800" b="1" dirty="0">
                <a:solidFill>
                  <a:srgbClr val="33394B"/>
                </a:solidFill>
                <a:latin typeface="Montserrat" pitchFamily="2" charset="77"/>
                <a:ea typeface="Roboto Black" panose="02000000000000000000" pitchFamily="2" charset="0"/>
                <a:cs typeface="Open Sans Light" panose="020B0306030504020204" pitchFamily="34" charset="0"/>
              </a:rPr>
              <a:t>Levels of participation?</a:t>
            </a:r>
          </a:p>
          <a:p>
            <a:pPr defTabSz="914309">
              <a:spcBef>
                <a:spcPts val="600"/>
              </a:spcBef>
              <a:spcAft>
                <a:spcPts val="600"/>
              </a:spcAft>
            </a:pPr>
            <a:r>
              <a:rPr lang="en-US" sz="4800" dirty="0">
                <a:solidFill>
                  <a:schemeClr val="accent3"/>
                </a:solidFill>
                <a:latin typeface="Montserrat" pitchFamily="2" charset="77"/>
                <a:ea typeface="Roboto Black" panose="02000000000000000000" pitchFamily="2" charset="0"/>
                <a:cs typeface="Open Sans Light" panose="020B0306030504020204" pitchFamily="34" charset="0"/>
              </a:rPr>
              <a:t>Zoom polls</a:t>
            </a:r>
          </a:p>
        </p:txBody>
      </p:sp>
      <p:sp>
        <p:nvSpPr>
          <p:cNvPr id="2" name="TextBox 1">
            <a:extLst>
              <a:ext uri="{FF2B5EF4-FFF2-40B4-BE49-F238E27FC236}">
                <a16:creationId xmlns:a16="http://schemas.microsoft.com/office/drawing/2014/main" id="{21C4C526-4387-6E48-9508-775D452261A9}"/>
              </a:ext>
            </a:extLst>
          </p:cNvPr>
          <p:cNvSpPr txBox="1"/>
          <p:nvPr/>
        </p:nvSpPr>
        <p:spPr>
          <a:xfrm>
            <a:off x="571563" y="6046393"/>
            <a:ext cx="2997918" cy="1200329"/>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Noticeboards</a:t>
            </a:r>
          </a:p>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Loudspeakers</a:t>
            </a:r>
          </a:p>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Radio spots</a:t>
            </a:r>
          </a:p>
        </p:txBody>
      </p:sp>
      <p:sp>
        <p:nvSpPr>
          <p:cNvPr id="6" name="TextBox 5">
            <a:extLst>
              <a:ext uri="{FF2B5EF4-FFF2-40B4-BE49-F238E27FC236}">
                <a16:creationId xmlns:a16="http://schemas.microsoft.com/office/drawing/2014/main" id="{F573B73C-EE08-ED4F-9A2D-E623DE0809DE}"/>
              </a:ext>
            </a:extLst>
          </p:cNvPr>
          <p:cNvSpPr txBox="1"/>
          <p:nvPr/>
        </p:nvSpPr>
        <p:spPr>
          <a:xfrm>
            <a:off x="3998637" y="5219861"/>
            <a:ext cx="2997918" cy="1200329"/>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Assessments</a:t>
            </a:r>
          </a:p>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Polls on social media</a:t>
            </a:r>
          </a:p>
        </p:txBody>
      </p:sp>
      <p:sp>
        <p:nvSpPr>
          <p:cNvPr id="7" name="TextBox 6">
            <a:extLst>
              <a:ext uri="{FF2B5EF4-FFF2-40B4-BE49-F238E27FC236}">
                <a16:creationId xmlns:a16="http://schemas.microsoft.com/office/drawing/2014/main" id="{8BA49F58-F30D-EA45-8082-89A9922B540D}"/>
              </a:ext>
            </a:extLst>
          </p:cNvPr>
          <p:cNvSpPr txBox="1"/>
          <p:nvPr/>
        </p:nvSpPr>
        <p:spPr>
          <a:xfrm>
            <a:off x="7202901" y="4352866"/>
            <a:ext cx="2997918" cy="1200329"/>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Community meetings</a:t>
            </a:r>
          </a:p>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FGDs</a:t>
            </a:r>
          </a:p>
        </p:txBody>
      </p:sp>
      <p:sp>
        <p:nvSpPr>
          <p:cNvPr id="8" name="TextBox 7">
            <a:extLst>
              <a:ext uri="{FF2B5EF4-FFF2-40B4-BE49-F238E27FC236}">
                <a16:creationId xmlns:a16="http://schemas.microsoft.com/office/drawing/2014/main" id="{F172AD39-AB07-4E41-B8BD-B13D9DF92BDF}"/>
              </a:ext>
            </a:extLst>
          </p:cNvPr>
          <p:cNvSpPr txBox="1"/>
          <p:nvPr/>
        </p:nvSpPr>
        <p:spPr>
          <a:xfrm>
            <a:off x="10752095" y="3216887"/>
            <a:ext cx="2997918" cy="1569660"/>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Committees</a:t>
            </a:r>
          </a:p>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Participatory selection criteria</a:t>
            </a:r>
          </a:p>
        </p:txBody>
      </p:sp>
      <p:sp>
        <p:nvSpPr>
          <p:cNvPr id="9" name="TextBox 8">
            <a:extLst>
              <a:ext uri="{FF2B5EF4-FFF2-40B4-BE49-F238E27FC236}">
                <a16:creationId xmlns:a16="http://schemas.microsoft.com/office/drawing/2014/main" id="{25EB1ED9-9F16-BF47-A693-B8470B91774E}"/>
              </a:ext>
            </a:extLst>
          </p:cNvPr>
          <p:cNvSpPr txBox="1"/>
          <p:nvPr/>
        </p:nvSpPr>
        <p:spPr>
          <a:xfrm>
            <a:off x="14058576" y="2467604"/>
            <a:ext cx="2997918" cy="1569660"/>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Community-led solutions</a:t>
            </a:r>
          </a:p>
          <a:p>
            <a:pPr marL="342866" indent="-342866" defTabSz="914309">
              <a:buFont typeface="Arial" panose="020B0604020202020204" pitchFamily="34" charset="0"/>
              <a:buChar char="•"/>
            </a:pPr>
            <a:r>
              <a:rPr lang="en-GB" sz="2400" b="1">
                <a:solidFill>
                  <a:srgbClr val="F5333F"/>
                </a:solidFill>
                <a:latin typeface="Open Sans" panose="020B0606030504020204" pitchFamily="34" charset="0"/>
                <a:ea typeface="Open Sans" panose="020B0606030504020204" pitchFamily="34" charset="0"/>
                <a:cs typeface="Open Sans" panose="020B0606030504020204" pitchFamily="34" charset="0"/>
              </a:rPr>
              <a:t>Community action plans</a:t>
            </a:r>
          </a:p>
        </p:txBody>
      </p:sp>
    </p:spTree>
    <p:extLst>
      <p:ext uri="{BB962C8B-B14F-4D97-AF65-F5344CB8AC3E}">
        <p14:creationId xmlns:p14="http://schemas.microsoft.com/office/powerpoint/2010/main" val="12121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66438" y="461509"/>
            <a:ext cx="14388351" cy="1446550"/>
          </a:xfrm>
          <a:prstGeom prst="rect">
            <a:avLst/>
          </a:prstGeom>
          <a:noFill/>
        </p:spPr>
        <p:txBody>
          <a:bodyPr wrap="square" rtlCol="0">
            <a:spAutoFit/>
          </a:bodyPr>
          <a:lstStyle/>
          <a:p>
            <a:pPr defTabSz="914309">
              <a:spcAft>
                <a:spcPts val="300"/>
              </a:spcAft>
            </a:pPr>
            <a:r>
              <a:rPr lang="en-US" sz="4400" b="1">
                <a:solidFill>
                  <a:srgbClr val="001D41"/>
                </a:solidFill>
                <a:latin typeface="Montserrat" pitchFamily="2" charset="77"/>
                <a:ea typeface="Roboto Black" panose="02000000000000000000" pitchFamily="2" charset="0"/>
                <a:cs typeface="Open Sans Light" panose="020B0306030504020204" pitchFamily="34" charset="0"/>
              </a:rPr>
              <a:t>Action 8: </a:t>
            </a:r>
            <a:r>
              <a:rPr lang="en-US" sz="4400" b="1">
                <a:solidFill>
                  <a:srgbClr val="F5333F"/>
                </a:solidFill>
                <a:latin typeface="Montserrat" pitchFamily="2" charset="77"/>
                <a:ea typeface="Roboto Black" panose="02000000000000000000" pitchFamily="2" charset="0"/>
                <a:cs typeface="Open Sans Light" panose="020B0306030504020204" pitchFamily="34" charset="0"/>
              </a:rPr>
              <a:t>Support community participation in making decisions about the response</a:t>
            </a:r>
            <a:endParaRPr lang="ru-RU" sz="4400" b="1">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4" name="TextBox 3">
            <a:extLst>
              <a:ext uri="{FF2B5EF4-FFF2-40B4-BE49-F238E27FC236}">
                <a16:creationId xmlns:a16="http://schemas.microsoft.com/office/drawing/2014/main" id="{33944C24-85B2-3840-BD3F-B926B06A301F}"/>
              </a:ext>
            </a:extLst>
          </p:cNvPr>
          <p:cNvSpPr txBox="1"/>
          <p:nvPr/>
        </p:nvSpPr>
        <p:spPr>
          <a:xfrm>
            <a:off x="8020307" y="2470435"/>
            <a:ext cx="9272355" cy="729404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600"/>
              </a:spcAft>
              <a:buNone/>
            </a:pPr>
            <a:r>
              <a:rPr lang="en-GB" sz="2799" b="1" dirty="0">
                <a:solidFill>
                  <a:srgbClr val="F5333F"/>
                </a:solidFill>
              </a:rPr>
              <a:t>At a minimum:</a:t>
            </a:r>
          </a:p>
          <a:p>
            <a:pPr marL="342866" indent="-342866" defTabSz="914309">
              <a:spcAft>
                <a:spcPts val="1200"/>
              </a:spcAft>
            </a:pPr>
            <a:r>
              <a:rPr lang="en-GB" b="1" dirty="0">
                <a:solidFill>
                  <a:srgbClr val="3F3F3F"/>
                </a:solidFill>
              </a:rPr>
              <a:t>Involve</a:t>
            </a:r>
            <a:r>
              <a:rPr lang="en-GB" dirty="0">
                <a:solidFill>
                  <a:srgbClr val="3F3F3F"/>
                </a:solidFill>
              </a:rPr>
              <a:t> the community in making key decisions: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Establish mechanisms to support participation e.g., regular town hall meetings, FGDs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Consult a cross-section of the community and include any marginalized groups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Discuss activities, locations, selection processes, feedback, challenges, closure</a:t>
            </a:r>
          </a:p>
          <a:p>
            <a:pPr marL="0" indent="0" defTabSz="914309">
              <a:spcAft>
                <a:spcPts val="0"/>
              </a:spcAft>
              <a:buNone/>
            </a:pPr>
            <a:endParaRPr lang="en-GB" dirty="0">
              <a:solidFill>
                <a:srgbClr val="F5333F"/>
              </a:solidFill>
            </a:endParaRPr>
          </a:p>
          <a:p>
            <a:pPr marL="0" indent="0" defTabSz="914309">
              <a:spcAft>
                <a:spcPts val="1800"/>
              </a:spcAft>
              <a:buNone/>
            </a:pPr>
            <a:r>
              <a:rPr lang="en-GB" sz="2799" b="1" dirty="0">
                <a:solidFill>
                  <a:srgbClr val="F5333F"/>
                </a:solidFill>
              </a:rPr>
              <a:t>Advanced:</a:t>
            </a:r>
          </a:p>
          <a:p>
            <a:pPr marL="342866" indent="-342866" defTabSz="914309">
              <a:spcAft>
                <a:spcPts val="1200"/>
              </a:spcAft>
            </a:pPr>
            <a:r>
              <a:rPr lang="en-GB" b="1" dirty="0">
                <a:solidFill>
                  <a:srgbClr val="3F3F3F"/>
                </a:solidFill>
              </a:rPr>
              <a:t>Collaborate</a:t>
            </a:r>
            <a:r>
              <a:rPr lang="en-GB" dirty="0">
                <a:solidFill>
                  <a:srgbClr val="3F3F3F"/>
                </a:solidFill>
              </a:rPr>
              <a:t> with the community to manage the response:</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committees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Supporting community-led solutions and plans</a:t>
            </a:r>
          </a:p>
          <a:p>
            <a:pPr marL="342866" indent="-342866" defTabSz="914309">
              <a:spcAft>
                <a:spcPts val="1200"/>
              </a:spcAft>
            </a:pPr>
            <a:r>
              <a:rPr lang="en-GB" dirty="0">
                <a:solidFill>
                  <a:srgbClr val="3F3F3F"/>
                </a:solidFill>
              </a:rPr>
              <a:t>But check the committee is trusted and performing</a:t>
            </a:r>
          </a:p>
          <a:p>
            <a:pPr marL="342866" indent="-342866" defTabSz="914309">
              <a:spcAft>
                <a:spcPts val="1800"/>
              </a:spcAft>
            </a:pPr>
            <a:r>
              <a:rPr lang="en-GB" dirty="0">
                <a:solidFill>
                  <a:srgbClr val="3F3F3F"/>
                </a:solidFill>
              </a:rPr>
              <a:t>Plan the exit with communities</a:t>
            </a:r>
          </a:p>
        </p:txBody>
      </p:sp>
      <p:pic>
        <p:nvPicPr>
          <p:cNvPr id="14" name="Picture Placeholder 13">
            <a:extLst>
              <a:ext uri="{FF2B5EF4-FFF2-40B4-BE49-F238E27FC236}">
                <a16:creationId xmlns:a16="http://schemas.microsoft.com/office/drawing/2014/main" id="{7CB2E33D-379A-3B47-AB5A-42B79C8C4FF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543295" y="2661941"/>
            <a:ext cx="7091858" cy="7102542"/>
          </a:xfrm>
        </p:spPr>
      </p:pic>
    </p:spTree>
    <p:extLst>
      <p:ext uri="{BB962C8B-B14F-4D97-AF65-F5344CB8AC3E}">
        <p14:creationId xmlns:p14="http://schemas.microsoft.com/office/powerpoint/2010/main" val="1941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1618578-72BA-DE41-879E-3631C4EE34B9}"/>
              </a:ext>
            </a:extLst>
          </p:cNvPr>
          <p:cNvSpPr txBox="1"/>
          <p:nvPr/>
        </p:nvSpPr>
        <p:spPr>
          <a:xfrm>
            <a:off x="9611807" y="5406094"/>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engaging communities in exit planning</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470019" y="7991378"/>
            <a:ext cx="7380827" cy="1024319"/>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How to run a focus group discussion</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planning FGDs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342842" y="5490024"/>
            <a:ext cx="6216042"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Tips to organize and run effective community meetings</a:t>
            </a: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019" y="4665598"/>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50844" y="4665596"/>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6019" y="7214197"/>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726019" y="899997"/>
            <a:ext cx="15098153"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8:</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support community participation in making decisions about the response</a:t>
            </a:r>
            <a:endParaRPr lang="ru-RU" sz="4400" b="1" dirty="0">
              <a:solidFill>
                <a:srgbClr val="FF0000"/>
              </a:solidFill>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99666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75016"/>
          </a:xfrm>
          <a:prstGeom prst="rect">
            <a:avLst/>
          </a:prstGeom>
          <a:noFill/>
        </p:spPr>
        <p:txBody>
          <a:bodyPr wrap="square" rtlCol="0">
            <a:spAutoFit/>
          </a:bodyPr>
          <a:lstStyle/>
          <a:p>
            <a:pPr algn="ctr" defTabSz="914309">
              <a:lnSpc>
                <a:spcPct val="80000"/>
              </a:lnSpc>
            </a:pPr>
            <a:r>
              <a:rPr lang="en-US" sz="8799" b="1">
                <a:solidFill>
                  <a:srgbClr val="F5333F"/>
                </a:solidFill>
                <a:latin typeface="Montserrat" pitchFamily="2" charset="77"/>
                <a:ea typeface="Roboto Black" panose="02000000000000000000" pitchFamily="2" charset="0"/>
                <a:cs typeface="Open Sans Light" panose="020B0306030504020204" pitchFamily="34" charset="0"/>
              </a:rPr>
              <a:t>Minimum Action 9:</a:t>
            </a:r>
          </a:p>
          <a:p>
            <a:pPr algn="ctr" defTabSz="914309">
              <a:lnSpc>
                <a:spcPct val="80000"/>
              </a:lnSpc>
            </a:pPr>
            <a:endParaRPr lang="ru-RU" sz="44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a:solidFill>
                  <a:srgbClr val="FFFFFF"/>
                </a:solidFill>
                <a:latin typeface="Montserrat" pitchFamily="2" charset="77"/>
                <a:ea typeface="Roboto Black" panose="02000000000000000000" pitchFamily="2" charset="0"/>
                <a:cs typeface="Open Sans Light" panose="020B0306030504020204" pitchFamily="34" charset="0"/>
              </a:rPr>
              <a:t>Listen to community feedback and use it to guide the response</a:t>
            </a:r>
          </a:p>
        </p:txBody>
      </p:sp>
    </p:spTree>
    <p:extLst>
      <p:ext uri="{BB962C8B-B14F-4D97-AF65-F5344CB8AC3E}">
        <p14:creationId xmlns:p14="http://schemas.microsoft.com/office/powerpoint/2010/main" val="12655397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
          <p:cNvSpPr txBox="1"/>
          <p:nvPr/>
        </p:nvSpPr>
        <p:spPr>
          <a:xfrm>
            <a:off x="573072" y="506357"/>
            <a:ext cx="15477987" cy="1498817"/>
          </a:xfrm>
          <a:prstGeom prst="rect">
            <a:avLst/>
          </a:prstGeom>
          <a:noFill/>
          <a:ln>
            <a:noFill/>
          </a:ln>
        </p:spPr>
        <p:txBody>
          <a:bodyPr spcFirstLastPara="1" wrap="square" lIns="91412" tIns="45693" rIns="91412" bIns="45693" anchor="t" anchorCtr="0">
            <a:sp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What are feedback mechanisms?</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309" rtl="0" eaLnBrk="1" fontAlgn="auto" latinLnBrk="0" hangingPunct="1">
              <a:lnSpc>
                <a:spcPct val="80000"/>
              </a:lnSpc>
              <a:spcBef>
                <a:spcPts val="600"/>
              </a:spcBef>
              <a:spcAft>
                <a:spcPts val="0"/>
              </a:spcAft>
              <a:buClr>
                <a:srgbClr val="000000"/>
              </a:buClr>
              <a:buSzTx/>
              <a:buFont typeface="Arial"/>
              <a:buNone/>
              <a:tabLst/>
              <a:defRPr/>
            </a:pPr>
            <a:r>
              <a:rPr kumimoji="0" lang="en-GB" sz="4800" b="0" i="0" u="none" strike="noStrike" kern="0" cap="none" spc="0" normalizeH="0" baseline="0" noProof="0" dirty="0">
                <a:ln>
                  <a:noFill/>
                </a:ln>
                <a:solidFill>
                  <a:srgbClr val="F5333F"/>
                </a:solidFill>
                <a:effectLst/>
                <a:uLnTx/>
                <a:uFillTx/>
                <a:latin typeface="Montserrat"/>
                <a:ea typeface="Montserrat"/>
                <a:cs typeface="Montserrat"/>
                <a:sym typeface="Montserrat"/>
              </a:rPr>
              <a:t>Discuss…</a:t>
            </a:r>
            <a:r>
              <a:rPr kumimoji="0" lang="en-GB" sz="4800" b="0" i="0" u="none" strike="noStrike" kern="0" cap="none" spc="0" normalizeH="0" baseline="0" noProof="0" dirty="0">
                <a:ln>
                  <a:noFill/>
                </a:ln>
                <a:solidFill>
                  <a:srgbClr val="33394B"/>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p:txBody>
      </p:sp>
      <p:grpSp>
        <p:nvGrpSpPr>
          <p:cNvPr id="2" name="Group 1">
            <a:extLst>
              <a:ext uri="{FF2B5EF4-FFF2-40B4-BE49-F238E27FC236}">
                <a16:creationId xmlns:a16="http://schemas.microsoft.com/office/drawing/2014/main" id="{B1A690FF-C6F7-F14F-87DF-F6A27DE21FA9}"/>
              </a:ext>
            </a:extLst>
          </p:cNvPr>
          <p:cNvGrpSpPr/>
          <p:nvPr/>
        </p:nvGrpSpPr>
        <p:grpSpPr>
          <a:xfrm>
            <a:off x="573073" y="2575633"/>
            <a:ext cx="7671251" cy="7081962"/>
            <a:chOff x="2041843" y="2593327"/>
            <a:chExt cx="7672435" cy="7083055"/>
          </a:xfrm>
        </p:grpSpPr>
        <p:grpSp>
          <p:nvGrpSpPr>
            <p:cNvPr id="322" name="Google Shape;322;p6"/>
            <p:cNvGrpSpPr/>
            <p:nvPr/>
          </p:nvGrpSpPr>
          <p:grpSpPr>
            <a:xfrm>
              <a:off x="2041843" y="2593327"/>
              <a:ext cx="7672435" cy="7083055"/>
              <a:chOff x="2002185" y="-7615"/>
              <a:chExt cx="7672435" cy="7083055"/>
            </a:xfrm>
          </p:grpSpPr>
          <p:sp>
            <p:nvSpPr>
              <p:cNvPr id="323" name="Google Shape;323;p6"/>
              <p:cNvSpPr/>
              <p:nvPr/>
            </p:nvSpPr>
            <p:spPr>
              <a:xfrm>
                <a:off x="2318148" y="-7615"/>
                <a:ext cx="7040508" cy="7040508"/>
              </a:xfrm>
              <a:custGeom>
                <a:avLst/>
                <a:gdLst/>
                <a:ahLst/>
                <a:cxnLst/>
                <a:rect l="l" t="t" r="r" b="b"/>
                <a:pathLst>
                  <a:path w="120000" h="120000" extrusionOk="0">
                    <a:moveTo>
                      <a:pt x="75375" y="5536"/>
                    </a:moveTo>
                    <a:lnTo>
                      <a:pt x="75375" y="5536"/>
                    </a:lnTo>
                    <a:cubicBezTo>
                      <a:pt x="101012" y="12774"/>
                      <a:pt x="118131" y="36912"/>
                      <a:pt x="116484" y="63500"/>
                    </a:cubicBezTo>
                    <a:cubicBezTo>
                      <a:pt x="114836" y="90089"/>
                      <a:pt x="94868" y="111928"/>
                      <a:pt x="68533" y="115945"/>
                    </a:cubicBezTo>
                    <a:cubicBezTo>
                      <a:pt x="42198" y="119962"/>
                      <a:pt x="16627" y="105068"/>
                      <a:pt x="7128" y="80179"/>
                    </a:cubicBezTo>
                    <a:cubicBezTo>
                      <a:pt x="-2371" y="55290"/>
                      <a:pt x="6774" y="27147"/>
                      <a:pt x="29089" y="12596"/>
                    </a:cubicBezTo>
                    <a:lnTo>
                      <a:pt x="27485" y="9603"/>
                    </a:lnTo>
                    <a:lnTo>
                      <a:pt x="34762" y="12909"/>
                    </a:lnTo>
                    <a:lnTo>
                      <a:pt x="33694" y="21189"/>
                    </a:lnTo>
                    <a:lnTo>
                      <a:pt x="32091" y="18197"/>
                    </a:lnTo>
                    <a:lnTo>
                      <a:pt x="32091" y="18197"/>
                    </a:lnTo>
                    <a:cubicBezTo>
                      <a:pt x="12455" y="31307"/>
                      <a:pt x="4590" y="56315"/>
                      <a:pt x="13188" y="78304"/>
                    </a:cubicBezTo>
                    <a:cubicBezTo>
                      <a:pt x="21785" y="100292"/>
                      <a:pt x="44528" y="113333"/>
                      <a:pt x="67848" y="109647"/>
                    </a:cubicBezTo>
                    <a:cubicBezTo>
                      <a:pt x="91168" y="105961"/>
                      <a:pt x="108779" y="86541"/>
                      <a:pt x="110175" y="62973"/>
                    </a:cubicBezTo>
                    <a:cubicBezTo>
                      <a:pt x="111572" y="39405"/>
                      <a:pt x="96377" y="18041"/>
                      <a:pt x="73655" y="11627"/>
                    </a:cubicBezTo>
                    <a:close/>
                  </a:path>
                </a:pathLst>
              </a:custGeom>
              <a:solidFill>
                <a:srgbClr val="C9CACD"/>
              </a:solidFill>
              <a:ln>
                <a:noFill/>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6"/>
              <p:cNvSpPr/>
              <p:nvPr/>
            </p:nvSpPr>
            <p:spPr>
              <a:xfrm>
                <a:off x="4475728" y="385"/>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6"/>
              <p:cNvSpPr txBox="1"/>
              <p:nvPr/>
            </p:nvSpPr>
            <p:spPr>
              <a:xfrm>
                <a:off x="4542248" y="66905"/>
                <a:ext cx="2592308" cy="1229634"/>
              </a:xfrm>
              <a:prstGeom prst="rect">
                <a:avLst/>
              </a:prstGeom>
              <a:noFill/>
              <a:ln>
                <a:noFill/>
              </a:ln>
            </p:spPr>
            <p:txBody>
              <a:bodyPr spcFirstLastPara="1" wrap="square" lIns="91412" tIns="91412" rIns="91412" bIns="91412" anchor="ctr" anchorCtr="0">
                <a:noAutofit/>
              </a:bodyPr>
              <a:lstStyle/>
              <a:p>
                <a:pPr marL="0" marR="0" lvl="0" indent="0" algn="ctr" defTabSz="914309" rtl="0" eaLnBrk="1" fontAlgn="auto" latinLnBrk="0" hangingPunct="1">
                  <a:lnSpc>
                    <a:spcPct val="90000"/>
                  </a:lnSpc>
                  <a:spcBef>
                    <a:spcPts val="0"/>
                  </a:spcBef>
                  <a:spcAft>
                    <a:spcPts val="0"/>
                  </a:spcAft>
                  <a:buClr>
                    <a:srgbClr val="FFFFFF"/>
                  </a:buClr>
                  <a:buSzPts val="2400"/>
                  <a:buFont typeface="Arial"/>
                  <a:buNone/>
                  <a:tabLst/>
                  <a:defRPr/>
                </a:pPr>
                <a:r>
                  <a:rPr kumimoji="0" lang="en-GB" sz="2400" b="0" i="0" u="none" strike="noStrike" kern="0" cap="none" spc="0" normalizeH="0" baseline="0" noProof="0">
                    <a:ln>
                      <a:noFill/>
                    </a:ln>
                    <a:solidFill>
                      <a:srgbClr val="FFFFFF"/>
                    </a:solidFill>
                    <a:effectLst/>
                    <a:uLnTx/>
                    <a:uFillTx/>
                    <a:latin typeface="Open Sans"/>
                    <a:ea typeface="Open Sans"/>
                    <a:cs typeface="Open Sans"/>
                    <a:sym typeface="Open Sans"/>
                  </a:rPr>
                  <a:t>Design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6"/>
              <p:cNvSpPr/>
              <p:nvPr/>
            </p:nvSpPr>
            <p:spPr>
              <a:xfrm>
                <a:off x="6949272"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6"/>
              <p:cNvSpPr txBox="1"/>
              <p:nvPr/>
            </p:nvSpPr>
            <p:spPr>
              <a:xfrm>
                <a:off x="7015792" y="1764653"/>
                <a:ext cx="2592308" cy="1229634"/>
              </a:xfrm>
              <a:prstGeom prst="rect">
                <a:avLst/>
              </a:prstGeom>
              <a:noFill/>
              <a:ln>
                <a:noFill/>
              </a:ln>
            </p:spPr>
            <p:txBody>
              <a:bodyPr spcFirstLastPara="1" wrap="square" lIns="91412" tIns="91412" rIns="91412" bIns="91412" anchor="ctr" anchorCtr="0">
                <a:noAutofit/>
              </a:bodyPr>
              <a:lstStyle/>
              <a:p>
                <a:pPr marL="0" marR="0" lvl="0" indent="0" algn="ctr" defTabSz="914309" rtl="0" eaLnBrk="1" fontAlgn="auto" latinLnBrk="0" hangingPunct="1">
                  <a:lnSpc>
                    <a:spcPct val="90000"/>
                  </a:lnSpc>
                  <a:spcBef>
                    <a:spcPts val="0"/>
                  </a:spcBef>
                  <a:spcAft>
                    <a:spcPts val="0"/>
                  </a:spcAft>
                  <a:buClr>
                    <a:srgbClr val="FFFFFF"/>
                  </a:buClr>
                  <a:buSzPts val="2400"/>
                  <a:buFont typeface="Arial"/>
                  <a:buNone/>
                  <a:tabLst/>
                  <a:defRPr/>
                </a:pPr>
                <a:r>
                  <a:rPr kumimoji="0" lang="en-GB" sz="2400" b="0" i="0" u="none" strike="noStrike" kern="0" cap="none" spc="0" normalizeH="0" baseline="0" noProof="0">
                    <a:ln>
                      <a:noFill/>
                    </a:ln>
                    <a:solidFill>
                      <a:srgbClr val="FFFFFF"/>
                    </a:solidFill>
                    <a:effectLst/>
                    <a:uLnTx/>
                    <a:uFillTx/>
                    <a:latin typeface="Open Sans"/>
                    <a:ea typeface="Open Sans"/>
                    <a:cs typeface="Open Sans"/>
                    <a:sym typeface="Open Sans"/>
                  </a:rPr>
                  <a:t>Collect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6"/>
              <p:cNvSpPr/>
              <p:nvPr/>
            </p:nvSpPr>
            <p:spPr>
              <a:xfrm>
                <a:off x="694926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6"/>
              <p:cNvSpPr txBox="1"/>
              <p:nvPr/>
            </p:nvSpPr>
            <p:spPr>
              <a:xfrm>
                <a:off x="7015783" y="3967213"/>
                <a:ext cx="2592308" cy="1229634"/>
              </a:xfrm>
              <a:prstGeom prst="rect">
                <a:avLst/>
              </a:prstGeom>
              <a:noFill/>
              <a:ln>
                <a:noFill/>
              </a:ln>
            </p:spPr>
            <p:txBody>
              <a:bodyPr spcFirstLastPara="1" wrap="square" lIns="91412" tIns="91412" rIns="91412" bIns="91412" anchor="ctr" anchorCtr="0">
                <a:noAutofit/>
              </a:bodyPr>
              <a:lstStyle/>
              <a:p>
                <a:pPr marL="0" marR="0" lvl="0" indent="0" algn="ctr" defTabSz="914309" rtl="0" eaLnBrk="1" fontAlgn="auto" latinLnBrk="0" hangingPunct="1">
                  <a:lnSpc>
                    <a:spcPct val="90000"/>
                  </a:lnSpc>
                  <a:spcBef>
                    <a:spcPts val="0"/>
                  </a:spcBef>
                  <a:spcAft>
                    <a:spcPts val="0"/>
                  </a:spcAft>
                  <a:buClr>
                    <a:srgbClr val="FFFFFF"/>
                  </a:buClr>
                  <a:buSzPts val="2400"/>
                  <a:buFont typeface="Arial"/>
                  <a:buNone/>
                  <a:tabLst/>
                  <a:defRPr/>
                </a:pPr>
                <a:r>
                  <a:rPr kumimoji="0" lang="en-GB" sz="2400" b="0" i="0" u="none" strike="noStrike" kern="0" cap="none" spc="0" normalizeH="0" baseline="0" noProof="0">
                    <a:ln>
                      <a:noFill/>
                    </a:ln>
                    <a:solidFill>
                      <a:srgbClr val="FFFFFF"/>
                    </a:solidFill>
                    <a:effectLst/>
                    <a:uLnTx/>
                    <a:uFillTx/>
                    <a:latin typeface="Open Sans"/>
                    <a:ea typeface="Open Sans"/>
                    <a:cs typeface="Open Sans"/>
                    <a:sym typeface="Open Sans"/>
                  </a:rPr>
                  <a:t>Consolidate &amp; prioritize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6"/>
              <p:cNvSpPr/>
              <p:nvPr/>
            </p:nvSpPr>
            <p:spPr>
              <a:xfrm>
                <a:off x="4475728" y="5712766"/>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6"/>
              <p:cNvSpPr txBox="1"/>
              <p:nvPr/>
            </p:nvSpPr>
            <p:spPr>
              <a:xfrm>
                <a:off x="4542248" y="5779286"/>
                <a:ext cx="2592308" cy="1229634"/>
              </a:xfrm>
              <a:prstGeom prst="rect">
                <a:avLst/>
              </a:prstGeom>
              <a:noFill/>
              <a:ln>
                <a:noFill/>
              </a:ln>
            </p:spPr>
            <p:txBody>
              <a:bodyPr spcFirstLastPara="1" wrap="square" lIns="91412" tIns="91412" rIns="91412" bIns="91412" anchor="ctr" anchorCtr="0">
                <a:noAutofit/>
              </a:bodyPr>
              <a:lstStyle/>
              <a:p>
                <a:pPr marL="0" marR="0" lvl="0" indent="0" algn="ctr" defTabSz="914309" rtl="0" eaLnBrk="1" fontAlgn="auto" latinLnBrk="0" hangingPunct="1">
                  <a:lnSpc>
                    <a:spcPct val="90000"/>
                  </a:lnSpc>
                  <a:spcBef>
                    <a:spcPts val="0"/>
                  </a:spcBef>
                  <a:spcAft>
                    <a:spcPts val="0"/>
                  </a:spcAft>
                  <a:buClr>
                    <a:srgbClr val="FFFFFF"/>
                  </a:buClr>
                  <a:buSzPts val="2400"/>
                  <a:buFont typeface="Arial"/>
                  <a:buNone/>
                  <a:tabLst/>
                  <a:defRPr/>
                </a:pPr>
                <a:r>
                  <a:rPr kumimoji="0" lang="en-GB" sz="2400" b="0" i="0" u="none" strike="noStrike" kern="0" cap="none" spc="0" normalizeH="0" baseline="0" noProof="0">
                    <a:ln>
                      <a:noFill/>
                    </a:ln>
                    <a:solidFill>
                      <a:srgbClr val="FFFFFF"/>
                    </a:solidFill>
                    <a:effectLst/>
                    <a:uLnTx/>
                    <a:uFillTx/>
                    <a:latin typeface="Open Sans"/>
                    <a:ea typeface="Open Sans"/>
                    <a:cs typeface="Open Sans"/>
                    <a:sym typeface="Open Sans"/>
                  </a:rPr>
                  <a:t>Analyse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6"/>
              <p:cNvSpPr/>
              <p:nvPr/>
            </p:nvSpPr>
            <p:spPr>
              <a:xfrm>
                <a:off x="200219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6"/>
              <p:cNvSpPr txBox="1"/>
              <p:nvPr/>
            </p:nvSpPr>
            <p:spPr>
              <a:xfrm>
                <a:off x="2068713" y="3967213"/>
                <a:ext cx="2592308" cy="1229634"/>
              </a:xfrm>
              <a:prstGeom prst="rect">
                <a:avLst/>
              </a:prstGeom>
              <a:noFill/>
              <a:ln>
                <a:noFill/>
              </a:ln>
            </p:spPr>
            <p:txBody>
              <a:bodyPr spcFirstLastPara="1" wrap="square" lIns="91412" tIns="91412" rIns="91412" bIns="91412" anchor="ctr" anchorCtr="0">
                <a:noAutofit/>
              </a:bodyPr>
              <a:lstStyle/>
              <a:p>
                <a:pPr marL="0" marR="0" lvl="0" indent="0" algn="ctr" defTabSz="914309" rtl="0" eaLnBrk="1" fontAlgn="auto" latinLnBrk="0" hangingPunct="1">
                  <a:lnSpc>
                    <a:spcPct val="90000"/>
                  </a:lnSpc>
                  <a:spcBef>
                    <a:spcPts val="0"/>
                  </a:spcBef>
                  <a:spcAft>
                    <a:spcPts val="0"/>
                  </a:spcAft>
                  <a:buClr>
                    <a:srgbClr val="FFFFFF"/>
                  </a:buClr>
                  <a:buSzPts val="2400"/>
                  <a:buFont typeface="Arial"/>
                  <a:buNone/>
                  <a:tabLst/>
                  <a:defRPr/>
                </a:pPr>
                <a:r>
                  <a:rPr kumimoji="0" lang="en-GB" sz="2400" b="0" i="0" u="none" strike="noStrike" kern="0" cap="none" spc="0" normalizeH="0" baseline="0" noProof="0" dirty="0">
                    <a:ln>
                      <a:noFill/>
                    </a:ln>
                    <a:solidFill>
                      <a:srgbClr val="FFFFFF"/>
                    </a:solidFill>
                    <a:effectLst/>
                    <a:uLnTx/>
                    <a:uFillTx/>
                    <a:latin typeface="Open Sans"/>
                    <a:ea typeface="Open Sans"/>
                    <a:cs typeface="Open Sans"/>
                    <a:sym typeface="Open Sans"/>
                  </a:rPr>
                  <a:t>Share &amp; take action</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6"/>
              <p:cNvSpPr/>
              <p:nvPr/>
            </p:nvSpPr>
            <p:spPr>
              <a:xfrm>
                <a:off x="2002185"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6"/>
              <p:cNvSpPr txBox="1"/>
              <p:nvPr/>
            </p:nvSpPr>
            <p:spPr>
              <a:xfrm>
                <a:off x="2068705" y="1764653"/>
                <a:ext cx="2592308" cy="1229634"/>
              </a:xfrm>
              <a:prstGeom prst="rect">
                <a:avLst/>
              </a:prstGeom>
              <a:noFill/>
              <a:ln>
                <a:noFill/>
              </a:ln>
            </p:spPr>
            <p:txBody>
              <a:bodyPr spcFirstLastPara="1" wrap="square" lIns="91412" tIns="91412" rIns="91412" bIns="91412" anchor="ctr" anchorCtr="0">
                <a:noAutofit/>
              </a:bodyPr>
              <a:lstStyle/>
              <a:p>
                <a:pPr marL="0" marR="0" lvl="0" indent="0" algn="ctr" defTabSz="914309" rtl="0" eaLnBrk="1" fontAlgn="auto" latinLnBrk="0" hangingPunct="1">
                  <a:lnSpc>
                    <a:spcPct val="90000"/>
                  </a:lnSpc>
                  <a:spcBef>
                    <a:spcPts val="0"/>
                  </a:spcBef>
                  <a:spcAft>
                    <a:spcPts val="0"/>
                  </a:spcAft>
                  <a:buClr>
                    <a:srgbClr val="FFFFFF"/>
                  </a:buClr>
                  <a:buSzPts val="2400"/>
                  <a:buFont typeface="Arial"/>
                  <a:buNone/>
                  <a:tabLst/>
                  <a:defRPr/>
                </a:pPr>
                <a:r>
                  <a:rPr kumimoji="0" lang="en-GB" sz="2400" b="0" i="0" u="none" strike="noStrike" kern="0" cap="none" spc="0" normalizeH="0" baseline="0" noProof="0">
                    <a:ln>
                      <a:noFill/>
                    </a:ln>
                    <a:solidFill>
                      <a:srgbClr val="FFFFFF"/>
                    </a:solidFill>
                    <a:effectLst/>
                    <a:uLnTx/>
                    <a:uFillTx/>
                    <a:latin typeface="Open Sans"/>
                    <a:ea typeface="Open Sans"/>
                    <a:cs typeface="Open Sans"/>
                    <a:sym typeface="Open Sans"/>
                  </a:rPr>
                  <a:t>Close the feedback loop</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37" name="Google Shape;337;p6"/>
            <p:cNvSpPr/>
            <p:nvPr/>
          </p:nvSpPr>
          <p:spPr>
            <a:xfrm>
              <a:off x="4803232" y="5144293"/>
              <a:ext cx="2149659" cy="1981125"/>
            </a:xfrm>
            <a:prstGeom prst="ellipse">
              <a:avLst/>
            </a:prstGeom>
            <a:solidFill>
              <a:srgbClr val="BFBFBF"/>
            </a:solidFill>
            <a:ln w="12700" cap="flat" cmpd="sng">
              <a:solidFill>
                <a:srgbClr val="D8D8D8"/>
              </a:solidFill>
              <a:prstDash val="solid"/>
              <a:miter lim="800000"/>
              <a:headEnd type="none" w="sm" len="sm"/>
              <a:tailEnd type="none" w="sm" len="sm"/>
            </a:ln>
          </p:spPr>
          <p:txBody>
            <a:bodyPr spcFirstLastPara="1" wrap="square" lIns="91412" tIns="45693" rIns="91412" bIns="45693" anchor="ctr" anchorCtr="0">
              <a:noAutofit/>
            </a:body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00000"/>
                  </a:solidFill>
                  <a:effectLst/>
                  <a:uLnTx/>
                  <a:uFillTx/>
                  <a:latin typeface="Open Sans"/>
                  <a:ea typeface="Open Sans"/>
                  <a:cs typeface="Open Sans"/>
                  <a:sym typeface="Open Sans"/>
                </a:rPr>
                <a:t>THE FEEDBACK LOOP</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0" name="Google Shape;344;p7">
            <a:extLst>
              <a:ext uri="{FF2B5EF4-FFF2-40B4-BE49-F238E27FC236}">
                <a16:creationId xmlns:a16="http://schemas.microsoft.com/office/drawing/2014/main" id="{2AA8C437-2CFA-A647-9E28-528555F2F0D9}"/>
              </a:ext>
            </a:extLst>
          </p:cNvPr>
          <p:cNvSpPr txBox="1"/>
          <p:nvPr/>
        </p:nvSpPr>
        <p:spPr>
          <a:xfrm>
            <a:off x="9524858" y="2575633"/>
            <a:ext cx="8421543" cy="7047772"/>
          </a:xfrm>
          <a:prstGeom prst="rect">
            <a:avLst/>
          </a:prstGeom>
          <a:noFill/>
          <a:ln>
            <a:noFill/>
          </a:ln>
        </p:spPr>
        <p:txBody>
          <a:bodyPr spcFirstLastPara="1" wrap="square" lIns="91412" tIns="45693" rIns="91412" bIns="45693" anchor="t" anchorCtr="0">
            <a:spAutoFit/>
          </a:bodyPr>
          <a:lstStyle/>
          <a:p>
            <a:pPr marL="0" marR="0" lvl="0" indent="0" algn="l" defTabSz="914309" rtl="0" eaLnBrk="1" fontAlgn="auto" latinLnBrk="0" hangingPunct="1">
              <a:lnSpc>
                <a:spcPct val="100000"/>
              </a:lnSpc>
              <a:spcBef>
                <a:spcPts val="0"/>
              </a:spcBef>
              <a:spcAft>
                <a:spcPts val="1800"/>
              </a:spcAft>
              <a:buClr>
                <a:srgbClr val="FF0000"/>
              </a:buClr>
              <a:buSzPts val="2400"/>
              <a:buFont typeface="Arial"/>
              <a:buNone/>
              <a:tabLst/>
              <a:defRPr/>
            </a:pPr>
            <a:r>
              <a:rPr kumimoji="0" lang="en-GB" sz="2799"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What are the benefits?</a:t>
            </a:r>
          </a:p>
          <a:p>
            <a:pPr marL="342866" marR="0" lvl="0" indent="-342866" algn="l" defTabSz="914309" rtl="0" eaLnBrk="1" fontAlgn="auto" latinLnBrk="0" hangingPunct="1">
              <a:lnSpc>
                <a:spcPct val="100000"/>
              </a:lnSpc>
              <a:spcBef>
                <a:spcPts val="0"/>
              </a:spcBef>
              <a:spcAft>
                <a:spcPts val="1800"/>
              </a:spcAft>
              <a:buClr>
                <a:srgbClr val="FF0000"/>
              </a:buClr>
              <a:buSzPts val="2400"/>
              <a:buFont typeface="Arial"/>
              <a:buChar char="•"/>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Improve quality and impact</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42866" marR="0" lvl="0" indent="-342866" algn="l" defTabSz="914309" rtl="0" eaLnBrk="1" fontAlgn="auto" latinLnBrk="0" hangingPunct="1">
              <a:lnSpc>
                <a:spcPct val="100000"/>
              </a:lnSpc>
              <a:spcBef>
                <a:spcPts val="0"/>
              </a:spcBef>
              <a:spcAft>
                <a:spcPts val="1800"/>
              </a:spcAft>
              <a:buClr>
                <a:srgbClr val="FF0000"/>
              </a:buClr>
              <a:buSzPts val="2400"/>
              <a:buFont typeface="Arial"/>
              <a:buChar char="•"/>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To monitor performance </a:t>
            </a:r>
          </a:p>
          <a:p>
            <a:pPr marL="342866" marR="0" lvl="0" indent="-342866" algn="l" defTabSz="914309" rtl="0" eaLnBrk="1" fontAlgn="auto" latinLnBrk="0" hangingPunct="1">
              <a:lnSpc>
                <a:spcPct val="100000"/>
              </a:lnSpc>
              <a:spcBef>
                <a:spcPts val="0"/>
              </a:spcBef>
              <a:spcAft>
                <a:spcPts val="1800"/>
              </a:spcAft>
              <a:buClr>
                <a:srgbClr val="FF0000"/>
              </a:buClr>
              <a:buSzPts val="2400"/>
              <a:buFont typeface="Arial"/>
              <a:buChar char="•"/>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Build trust</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42866" marR="0" lvl="0" indent="-342866" algn="l" defTabSz="914309" rtl="0" eaLnBrk="1" fontAlgn="auto" latinLnBrk="0" hangingPunct="1">
              <a:lnSpc>
                <a:spcPct val="100000"/>
              </a:lnSpc>
              <a:spcBef>
                <a:spcPts val="0"/>
              </a:spcBef>
              <a:spcAft>
                <a:spcPts val="1800"/>
              </a:spcAft>
              <a:buClr>
                <a:srgbClr val="FF0000"/>
              </a:buClr>
              <a:buSzPts val="2400"/>
              <a:buFont typeface="Arial"/>
              <a:buChar char="•"/>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Address problems before they escalate</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42866" marR="0" lvl="0" indent="-342866" algn="l" defTabSz="914309" rtl="0" eaLnBrk="1" fontAlgn="auto" latinLnBrk="0" hangingPunct="1">
              <a:lnSpc>
                <a:spcPct val="100000"/>
              </a:lnSpc>
              <a:spcBef>
                <a:spcPts val="0"/>
              </a:spcBef>
              <a:spcAft>
                <a:spcPts val="1800"/>
              </a:spcAft>
              <a:buClr>
                <a:srgbClr val="FF0000"/>
              </a:buClr>
              <a:buSzPts val="2400"/>
              <a:buFont typeface="Arial"/>
              <a:buChar char="•"/>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Report sexual exploitation and abuse and corruption</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342866" marR="0" lvl="0" indent="-342866" algn="l" defTabSz="914309" rtl="0" eaLnBrk="1" fontAlgn="auto" latinLnBrk="0" hangingPunct="1">
              <a:lnSpc>
                <a:spcPct val="100000"/>
              </a:lnSpc>
              <a:spcBef>
                <a:spcPts val="0"/>
              </a:spcBef>
              <a:spcAft>
                <a:spcPts val="1800"/>
              </a:spcAft>
              <a:buClr>
                <a:srgbClr val="FF0000"/>
              </a:buClr>
              <a:buSzPts val="2400"/>
              <a:buFont typeface="Arial"/>
              <a:buChar char="•"/>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Referral system for volunteers</a:t>
            </a:r>
          </a:p>
          <a:p>
            <a:pPr marL="0" marR="0" lvl="0" indent="0" algn="l" defTabSz="914309" rtl="0" eaLnBrk="1" fontAlgn="auto" latinLnBrk="0" hangingPunct="1">
              <a:lnSpc>
                <a:spcPct val="100000"/>
              </a:lnSpc>
              <a:spcBef>
                <a:spcPts val="1800"/>
              </a:spcBef>
              <a:spcAft>
                <a:spcPts val="1800"/>
              </a:spcAft>
              <a:buClr>
                <a:srgbClr val="FF0000"/>
              </a:buClr>
              <a:buSzPts val="2400"/>
              <a:buFont typeface="Arial"/>
              <a:buNone/>
              <a:tabLst/>
              <a:defRPr/>
            </a:pPr>
            <a:r>
              <a:rPr kumimoji="0" lang="en-GB" sz="2799"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Any examples?</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Hotline for hurricane Dorian in the Bahamas (reactive)</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Vaccine perception surveys for COVID-19 (proactive)</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rPr>
              <a:t>Helpdesks during distributions in Ethiopia (reactive)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349"/>
        <p:cNvGrpSpPr/>
        <p:nvPr/>
      </p:nvGrpSpPr>
      <p:grpSpPr>
        <a:xfrm>
          <a:off x="0" y="0"/>
          <a:ext cx="0" cy="0"/>
          <a:chOff x="0" y="0"/>
          <a:chExt cx="0" cy="0"/>
        </a:xfrm>
      </p:grpSpPr>
      <p:grpSp>
        <p:nvGrpSpPr>
          <p:cNvPr id="350" name="Google Shape;350;p8"/>
          <p:cNvGrpSpPr/>
          <p:nvPr/>
        </p:nvGrpSpPr>
        <p:grpSpPr>
          <a:xfrm>
            <a:off x="1018220" y="0"/>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967054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800" b="1">
                  <a:solidFill>
                    <a:schemeClr val="dk2"/>
                  </a:solidFill>
                  <a:latin typeface="Montserrat"/>
                  <a:ea typeface="Montserrat"/>
                  <a:cs typeface="Montserrat"/>
                  <a:sym typeface="Montserrat"/>
                </a:rPr>
                <a:t>Types of feedback mechanism</a:t>
              </a:r>
              <a:endParaRPr sz="4800" b="1">
                <a:solidFill>
                  <a:schemeClr val="dk2"/>
                </a:solidFill>
                <a:latin typeface="Montserrat"/>
                <a:ea typeface="Montserrat"/>
                <a:cs typeface="Montserrat"/>
                <a:sym typeface="Montserrat"/>
              </a:endParaRP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800" b="1" dirty="0">
                  <a:solidFill>
                    <a:schemeClr val="lt1"/>
                  </a:solidFill>
                  <a:latin typeface="Open Sans"/>
                  <a:ea typeface="Open Sans"/>
                  <a:cs typeface="Open Sans"/>
                  <a:sym typeface="Open Sans"/>
                </a:rPr>
                <a:t>People contact us </a:t>
              </a:r>
              <a:endParaRPr dirty="0"/>
            </a:p>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E.g., hotlines, helpdesks</a:t>
              </a:r>
              <a:endParaRPr dirty="0"/>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800" b="1" dirty="0">
                  <a:solidFill>
                    <a:schemeClr val="lt1"/>
                  </a:solidFill>
                  <a:latin typeface="Open Sans"/>
                  <a:ea typeface="Open Sans"/>
                  <a:cs typeface="Open Sans"/>
                  <a:sym typeface="Open Sans"/>
                </a:rPr>
                <a:t>We ask for feedback</a:t>
              </a:r>
              <a:endParaRPr dirty="0"/>
            </a:p>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E.g., FGDs, surveys</a:t>
              </a:r>
              <a:endParaRPr dirty="0"/>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Available on demand</a:t>
              </a:r>
              <a:endParaRPr dirty="0"/>
            </a:p>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Can capture any kind of feedback</a:t>
              </a:r>
              <a:endParaRPr dirty="0"/>
            </a:p>
          </p:txBody>
        </p:sp>
        <p:sp>
          <p:nvSpPr>
            <p:cNvPr id="357" name="Google Shape;357;p8"/>
            <p:cNvSpPr/>
            <p:nvPr/>
          </p:nvSpPr>
          <p:spPr>
            <a:xfrm>
              <a:off x="9609826" y="510890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Can collect feedback on specific topics</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Some cultures prefer to be asked</a:t>
              </a:r>
              <a:endParaRP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Needs to be advertised and explained</a:t>
              </a:r>
              <a:endParaRPr dirty="0"/>
            </a:p>
            <a:p>
              <a:pPr marL="0" marR="0" lvl="0" indent="0" algn="ctr" rtl="0">
                <a:spcBef>
                  <a:spcPts val="1200"/>
                </a:spcBef>
                <a:spcAft>
                  <a:spcPts val="0"/>
                </a:spcAft>
                <a:buNone/>
              </a:pPr>
              <a:r>
                <a:rPr lang="en-GB" sz="2400" dirty="0">
                  <a:solidFill>
                    <a:schemeClr val="lt1"/>
                  </a:solidFill>
                  <a:latin typeface="Open Sans"/>
                  <a:ea typeface="Open Sans"/>
                  <a:cs typeface="Open Sans"/>
                  <a:sym typeface="Open Sans"/>
                </a:rPr>
                <a:t>We rely on people contacting us</a:t>
              </a:r>
              <a:endParaRPr dirty="0"/>
            </a:p>
          </p:txBody>
        </p:sp>
        <p:sp>
          <p:nvSpPr>
            <p:cNvPr id="360" name="Google Shape;360;p8"/>
            <p:cNvSpPr/>
            <p:nvPr/>
          </p:nvSpPr>
          <p:spPr>
            <a:xfrm>
              <a:off x="9609826" y="6524451"/>
              <a:ext cx="6280030"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Can miss feedback on other issues</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Not available when people need it</a:t>
              </a:r>
              <a:endParaRP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For permanent feedback mechanisms</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If people need to be able to contact us</a:t>
              </a:r>
              <a:endParaRPr/>
            </a:p>
          </p:txBody>
        </p:sp>
        <p:sp>
          <p:nvSpPr>
            <p:cNvPr id="363" name="Google Shape;363;p8"/>
            <p:cNvSpPr/>
            <p:nvPr/>
          </p:nvSpPr>
          <p:spPr>
            <a:xfrm>
              <a:off x="9646370" y="802649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For tracking perceptions e.g., a disease</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When a formal mechanism isn’t possible</a:t>
              </a:r>
              <a:endParaRPr/>
            </a:p>
          </p:txBody>
        </p:sp>
        <p:pic>
          <p:nvPicPr>
            <p:cNvPr id="364" name="Google Shape;364;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2"/>
                </a:solidFill>
                <a:latin typeface="Open Sans"/>
                <a:ea typeface="Open Sans"/>
                <a:cs typeface="Open Sans"/>
                <a:sym typeface="Open Sans"/>
              </a:rPr>
              <a:t>The best feedback mechanisms will use a mix of reactive and proactive approaches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07368" y="333222"/>
            <a:ext cx="11574053" cy="1785104"/>
          </a:xfrm>
          <a:prstGeom prst="rect">
            <a:avLst/>
          </a:prstGeom>
          <a:noFill/>
        </p:spPr>
        <p:txBody>
          <a:bodyPr wrap="square" rtlCol="0">
            <a:spAutoFit/>
          </a:bodyPr>
          <a:lstStyle/>
          <a:p>
            <a:pPr defTabSz="914309">
              <a:lnSpc>
                <a:spcPts val="4380"/>
              </a:lnSpc>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9: </a:t>
            </a:r>
            <a:r>
              <a:rPr lang="en-US" sz="4400" b="1" dirty="0">
                <a:solidFill>
                  <a:srgbClr val="F5333F"/>
                </a:solidFill>
                <a:latin typeface="Montserrat" pitchFamily="2" charset="77"/>
                <a:ea typeface="Roboto Black" panose="02000000000000000000" pitchFamily="2" charset="0"/>
                <a:cs typeface="Open Sans Light" panose="020B0306030504020204" pitchFamily="34" charset="0"/>
              </a:rPr>
              <a:t>Listen to community feedback and use it to guide the response</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372261" y="794"/>
            <a:ext cx="8914329"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807368" y="2450754"/>
            <a:ext cx="8798774" cy="7432676"/>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sz="2799" b="1">
                <a:solidFill>
                  <a:srgbClr val="F5333F"/>
                </a:solidFill>
              </a:rPr>
              <a:t>At a minimum:</a:t>
            </a:r>
          </a:p>
          <a:p>
            <a:pPr marL="342866" indent="-342866" defTabSz="914309">
              <a:spcAft>
                <a:spcPts val="1800"/>
              </a:spcAft>
            </a:pPr>
            <a:r>
              <a:rPr lang="en-GB">
                <a:solidFill>
                  <a:srgbClr val="3F3F3F"/>
                </a:solidFill>
              </a:rPr>
              <a:t>Set up and maintain </a:t>
            </a:r>
            <a:r>
              <a:rPr lang="en-GB" b="1">
                <a:solidFill>
                  <a:srgbClr val="3F3F3F"/>
                </a:solidFill>
              </a:rPr>
              <a:t>a simple community feedback mechanism </a:t>
            </a:r>
            <a:r>
              <a:rPr lang="en-GB">
                <a:solidFill>
                  <a:srgbClr val="3F3F3F"/>
                </a:solidFill>
              </a:rPr>
              <a:t>for the response</a:t>
            </a:r>
          </a:p>
          <a:p>
            <a:pPr marL="342866" indent="-342866" defTabSz="914309">
              <a:spcAft>
                <a:spcPts val="1800"/>
              </a:spcAft>
            </a:pPr>
            <a:r>
              <a:rPr lang="en-GB" b="1">
                <a:solidFill>
                  <a:srgbClr val="3F3F3F"/>
                </a:solidFill>
              </a:rPr>
              <a:t>Proactively check the operation is meeting people’s needs</a:t>
            </a:r>
            <a:r>
              <a:rPr lang="en-GB">
                <a:solidFill>
                  <a:srgbClr val="3F3F3F"/>
                </a:solidFill>
              </a:rPr>
              <a:t> through formal and informal approaches</a:t>
            </a:r>
          </a:p>
          <a:p>
            <a:pPr marL="342866" indent="-342866" defTabSz="914309">
              <a:spcAft>
                <a:spcPts val="1800"/>
              </a:spcAft>
            </a:pPr>
            <a:r>
              <a:rPr lang="en-GB" b="1">
                <a:solidFill>
                  <a:srgbClr val="3F3F3F"/>
                </a:solidFill>
              </a:rPr>
              <a:t>Monitor for unintended consequences</a:t>
            </a:r>
          </a:p>
          <a:p>
            <a:pPr marL="342866" indent="-342866" defTabSz="914309">
              <a:spcAft>
                <a:spcPts val="0"/>
              </a:spcAft>
            </a:pPr>
            <a:r>
              <a:rPr lang="en-GB" b="1">
                <a:solidFill>
                  <a:srgbClr val="3F3F3F"/>
                </a:solidFill>
              </a:rPr>
              <a:t>Act on feedback and monitoring data </a:t>
            </a:r>
            <a:r>
              <a:rPr lang="en-GB">
                <a:solidFill>
                  <a:srgbClr val="3F3F3F"/>
                </a:solidFill>
              </a:rPr>
              <a:t>and use it to guide the response </a:t>
            </a:r>
          </a:p>
          <a:p>
            <a:pPr marL="0" indent="0" defTabSz="914309">
              <a:spcAft>
                <a:spcPts val="1800"/>
              </a:spcAft>
              <a:buNone/>
            </a:pPr>
            <a:endParaRPr lang="en-GB" sz="2201" b="1">
              <a:solidFill>
                <a:srgbClr val="3F3F3F"/>
              </a:solidFill>
            </a:endParaRPr>
          </a:p>
          <a:p>
            <a:pPr marL="0" indent="0" defTabSz="914309">
              <a:spcAft>
                <a:spcPts val="1800"/>
              </a:spcAft>
              <a:buNone/>
            </a:pPr>
            <a:r>
              <a:rPr lang="en-GB" sz="2799" b="1">
                <a:solidFill>
                  <a:srgbClr val="F5333F"/>
                </a:solidFill>
              </a:rPr>
              <a:t>Advanced:</a:t>
            </a:r>
          </a:p>
          <a:p>
            <a:pPr marL="342866" indent="-342866" defTabSz="914309">
              <a:spcAft>
                <a:spcPts val="1800"/>
              </a:spcAft>
            </a:pPr>
            <a:r>
              <a:rPr lang="en-GB">
                <a:solidFill>
                  <a:srgbClr val="3F3F3F"/>
                </a:solidFill>
              </a:rPr>
              <a:t>Review and improve the feedback mechanism</a:t>
            </a:r>
          </a:p>
          <a:p>
            <a:pPr marL="342866" indent="-342866" defTabSz="914309">
              <a:spcAft>
                <a:spcPts val="1800"/>
              </a:spcAft>
            </a:pPr>
            <a:r>
              <a:rPr lang="en-GB">
                <a:solidFill>
                  <a:srgbClr val="3F3F3F"/>
                </a:solidFill>
              </a:rPr>
              <a:t>Coordinate with external partners on feedback</a:t>
            </a:r>
          </a:p>
          <a:p>
            <a:pPr marL="342866" indent="-342866" defTabSz="914309">
              <a:spcAft>
                <a:spcPts val="1800"/>
              </a:spcAft>
            </a:pPr>
            <a:r>
              <a:rPr lang="en-GB">
                <a:solidFill>
                  <a:srgbClr val="3F3F3F"/>
                </a:solidFill>
              </a:rPr>
              <a:t>Monitor the effectiveness of community engagement</a:t>
            </a:r>
          </a:p>
          <a:p>
            <a:pPr marL="342866" indent="-342866" defTabSz="914309">
              <a:spcAft>
                <a:spcPts val="1800"/>
              </a:spcAft>
            </a:pPr>
            <a:r>
              <a:rPr lang="en-GB">
                <a:solidFill>
                  <a:srgbClr val="3F3F3F"/>
                </a:solidFill>
              </a:rPr>
              <a:t>Collect case studies to show how feedback is used</a:t>
            </a:r>
          </a:p>
        </p:txBody>
      </p:sp>
      <p:pic>
        <p:nvPicPr>
          <p:cNvPr id="7" name="Picture 6" descr="Logo&#10;&#10;Description automatically generated">
            <a:extLst>
              <a:ext uri="{FF2B5EF4-FFF2-40B4-BE49-F238E27FC236}">
                <a16:creationId xmlns:a16="http://schemas.microsoft.com/office/drawing/2014/main" id="{1DE66439-494D-404B-AA66-95D59741FC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55635" y="9571865"/>
            <a:ext cx="2775278" cy="674773"/>
          </a:xfrm>
          <a:prstGeom prst="rect">
            <a:avLst/>
          </a:prstGeom>
        </p:spPr>
      </p:pic>
      <p:pic>
        <p:nvPicPr>
          <p:cNvPr id="8" name="Picture 7" descr="Logo&#10;&#10;Description automatically generated">
            <a:extLst>
              <a:ext uri="{FF2B5EF4-FFF2-40B4-BE49-F238E27FC236}">
                <a16:creationId xmlns:a16="http://schemas.microsoft.com/office/drawing/2014/main" id="{C1E71487-74BA-3B4D-9734-B8823F9B549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635" y="8846885"/>
            <a:ext cx="2474167" cy="674773"/>
          </a:xfrm>
          <a:prstGeom prst="rect">
            <a:avLst/>
          </a:prstGeom>
        </p:spPr>
      </p:pic>
    </p:spTree>
    <p:extLst>
      <p:ext uri="{BB962C8B-B14F-4D97-AF65-F5344CB8AC3E}">
        <p14:creationId xmlns:p14="http://schemas.microsoft.com/office/powerpoint/2010/main" val="21405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224669" y="3567712"/>
            <a:ext cx="7844788" cy="17081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ts val="4220"/>
              </a:lnSpc>
              <a:spcBef>
                <a:spcPts val="0"/>
              </a:spcBef>
              <a:spcAft>
                <a:spcPts val="0"/>
              </a:spcAft>
              <a:buClr>
                <a:srgbClr val="000000"/>
              </a:buClr>
              <a:buSzTx/>
              <a:buFont typeface="Arial"/>
              <a:buNone/>
              <a:tabLst/>
              <a:defRPr/>
            </a:pPr>
            <a:r>
              <a:rPr kumimoji="0" lang="en-GB" sz="4600" b="1" i="0" u="none" strike="noStrike" kern="0" cap="none" spc="0" normalizeH="0" baseline="0" noProof="0" dirty="0">
                <a:ln>
                  <a:noFill/>
                </a:ln>
                <a:solidFill>
                  <a:srgbClr val="33394B"/>
                </a:solidFill>
                <a:effectLst/>
                <a:uLnTx/>
                <a:uFillTx/>
                <a:latin typeface="Montserrat"/>
                <a:ea typeface="Montserrat"/>
                <a:cs typeface="Montserrat"/>
                <a:sym typeface="Montserrat"/>
              </a:rPr>
              <a:t>Group exercise (10 mins)</a:t>
            </a:r>
            <a:endParaRPr kumimoji="0" sz="46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ts val="4220"/>
              </a:lnSpc>
              <a:spcBef>
                <a:spcPts val="0"/>
              </a:spcBef>
              <a:spcAft>
                <a:spcPts val="0"/>
              </a:spcAft>
              <a:buClr>
                <a:srgbClr val="000000"/>
              </a:buClr>
              <a:buSzTx/>
              <a:buFont typeface="Arial"/>
              <a:buNone/>
              <a:tabLst/>
              <a:defRPr/>
            </a:pPr>
            <a:r>
              <a:rPr kumimoji="0" lang="en-GB" sz="4600" b="1" i="0" u="none" strike="noStrike" kern="0" cap="none" spc="0" normalizeH="0" baseline="0" noProof="0" dirty="0">
                <a:ln>
                  <a:noFill/>
                </a:ln>
                <a:solidFill>
                  <a:srgbClr val="F5333F"/>
                </a:solidFill>
                <a:effectLst/>
                <a:uLnTx/>
                <a:uFillTx/>
                <a:latin typeface="Montserrat"/>
                <a:ea typeface="Montserrat"/>
                <a:cs typeface="Montserrat"/>
                <a:sym typeface="Montserrat"/>
              </a:rPr>
              <a:t>Steps to set up and run a feedback mechanism</a:t>
            </a:r>
            <a:endParaRPr kumimoji="0" sz="4600" b="0" i="0" u="none" strike="noStrike" kern="0" cap="none" spc="0" normalizeH="0" baseline="0" noProof="0" dirty="0">
              <a:ln>
                <a:noFill/>
              </a:ln>
              <a:solidFill>
                <a:srgbClr val="000000"/>
              </a:solidFill>
              <a:effectLst/>
              <a:uLnTx/>
              <a:uFillTx/>
              <a:latin typeface="Arial"/>
              <a:cs typeface="Arial"/>
              <a:sym typeface="Arial"/>
            </a:endParaRPr>
          </a:p>
        </p:txBody>
      </p:sp>
      <p:sp>
        <p:nvSpPr>
          <p:cNvPr id="398" name="Google Shape;398;p12"/>
          <p:cNvSpPr txBox="1"/>
          <p:nvPr/>
        </p:nvSpPr>
        <p:spPr>
          <a:xfrm>
            <a:off x="468509" y="5866816"/>
            <a:ext cx="6770538" cy="3222317"/>
          </a:xfrm>
          <a:prstGeom prst="rect">
            <a:avLst/>
          </a:prstGeom>
          <a:noFill/>
          <a:ln>
            <a:noFill/>
          </a:ln>
        </p:spPr>
        <p:txBody>
          <a:bodyPr spcFirstLastPara="1" wrap="square" lIns="91425" tIns="45700" rIns="91425" bIns="45700" anchor="t" anchorCtr="0">
            <a:spAutoFit/>
          </a:bodyPr>
          <a:lstStyle/>
          <a:p>
            <a:pPr marL="514350" marR="0" lvl="0" indent="-514350" algn="l" defTabSz="914400" rtl="0" eaLnBrk="1" fontAlgn="auto" latinLnBrk="0" hangingPunct="1">
              <a:lnSpc>
                <a:spcPct val="130714"/>
              </a:lnSpc>
              <a:spcBef>
                <a:spcPts val="0"/>
              </a:spcBef>
              <a:spcAft>
                <a:spcPts val="0"/>
              </a:spcAft>
              <a:buClr>
                <a:srgbClr val="FF0000"/>
              </a:buClr>
              <a:buSzPts val="2800"/>
              <a:buFont typeface="Calibri"/>
              <a:buAutoNum type="arabicPeriod"/>
              <a:tabLst/>
              <a:defRPr/>
            </a:pPr>
            <a:r>
              <a:rPr kumimoji="0" lang="en-GB" sz="2800" b="1" i="0" u="none" strike="noStrike" kern="0" cap="none" spc="0" normalizeH="0" baseline="0" noProof="0" dirty="0">
                <a:ln>
                  <a:noFill/>
                </a:ln>
                <a:solidFill>
                  <a:srgbClr val="3F3F3F"/>
                </a:solidFill>
                <a:effectLst/>
                <a:uLnTx/>
                <a:uFillTx/>
                <a:latin typeface="Open Sans"/>
                <a:ea typeface="Open Sans"/>
                <a:cs typeface="Open Sans"/>
                <a:sym typeface="Open Sans"/>
              </a:rPr>
              <a:t>Each group will receive 13 cards with the steps for setting up and running a feedback mechanism</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514350" marR="0" lvl="0" indent="-514350" algn="l" defTabSz="914400" rtl="0" eaLnBrk="1" fontAlgn="auto" latinLnBrk="0" hangingPunct="1">
              <a:lnSpc>
                <a:spcPct val="130714"/>
              </a:lnSpc>
              <a:spcBef>
                <a:spcPts val="2400"/>
              </a:spcBef>
              <a:spcAft>
                <a:spcPts val="0"/>
              </a:spcAft>
              <a:buClr>
                <a:srgbClr val="FF0000"/>
              </a:buClr>
              <a:buSzPts val="2800"/>
              <a:buFont typeface="Calibri"/>
              <a:buAutoNum type="arabicPeriod"/>
              <a:tabLst/>
              <a:defRPr/>
            </a:pPr>
            <a:r>
              <a:rPr kumimoji="0" lang="en-GB" sz="2800" b="1" i="0" u="none" strike="noStrike" kern="0" cap="none" spc="0" normalizeH="0" baseline="0" noProof="0" dirty="0">
                <a:ln>
                  <a:noFill/>
                </a:ln>
                <a:solidFill>
                  <a:srgbClr val="3F3F3F"/>
                </a:solidFill>
                <a:effectLst/>
                <a:uLnTx/>
                <a:uFillTx/>
                <a:latin typeface="Open Sans"/>
                <a:ea typeface="Open Sans"/>
                <a:cs typeface="Open Sans"/>
                <a:sym typeface="Open Sans"/>
              </a:rPr>
              <a:t>Take 5 mins to discuss to discuss what order they should go in</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399" name="Google Shape;399;p12"/>
          <p:cNvGrpSpPr/>
          <p:nvPr/>
        </p:nvGrpSpPr>
        <p:grpSpPr>
          <a:xfrm>
            <a:off x="22761" y="326318"/>
            <a:ext cx="285549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pic>
        <p:nvPicPr>
          <p:cNvPr id="5" name="Picture Placeholder 4" descr="Two people looking at a cell phone&#10;&#10;Description automatically generated with low confidence">
            <a:extLst>
              <a:ext uri="{FF2B5EF4-FFF2-40B4-BE49-F238E27FC236}">
                <a16:creationId xmlns:a16="http://schemas.microsoft.com/office/drawing/2014/main" id="{8124F63E-DA93-7B45-82B5-62304B9DE378}"/>
              </a:ext>
            </a:extLst>
          </p:cNvPr>
          <p:cNvPicPr>
            <a:picLocks noGrp="1" noChangeAspect="1"/>
          </p:cNvPicPr>
          <p:nvPr>
            <p:ph type="pic" idx="2"/>
          </p:nvPr>
        </p:nvPicPr>
        <p:blipFill rotWithShape="1">
          <a:blip r:embed="rId4" cstate="screen">
            <a:extLst>
              <a:ext uri="{28A0092B-C50C-407E-A947-70E740481C1C}">
                <a14:useLocalDpi xmlns:a14="http://schemas.microsoft.com/office/drawing/2010/main"/>
              </a:ext>
            </a:extLst>
          </a:blip>
          <a:srcRect b="-60"/>
          <a:stretch/>
        </p:blipFill>
        <p:spPr>
          <a:xfrm>
            <a:off x="8313297" y="0"/>
            <a:ext cx="9974703" cy="10288588"/>
          </a:xfr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346E1E99-485C-FC4A-8489-E1559337B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52831" y="35680"/>
            <a:ext cx="15733758" cy="10252115"/>
          </a:xfrm>
          <a:prstGeom prst="rect">
            <a:avLst/>
          </a:prstGeom>
        </p:spPr>
      </p:pic>
      <p:sp>
        <p:nvSpPr>
          <p:cNvPr id="4" name="Google Shape;409;p13">
            <a:extLst>
              <a:ext uri="{FF2B5EF4-FFF2-40B4-BE49-F238E27FC236}">
                <a16:creationId xmlns:a16="http://schemas.microsoft.com/office/drawing/2014/main" id="{29EF812D-34D8-C246-9839-0AFEFBBFD760}"/>
              </a:ext>
            </a:extLst>
          </p:cNvPr>
          <p:cNvSpPr txBox="1"/>
          <p:nvPr/>
        </p:nvSpPr>
        <p:spPr>
          <a:xfrm>
            <a:off x="271640" y="201987"/>
            <a:ext cx="6898087" cy="2451899"/>
          </a:xfrm>
          <a:prstGeom prst="rect">
            <a:avLst/>
          </a:prstGeom>
          <a:noFill/>
          <a:ln>
            <a:noFill/>
          </a:ln>
        </p:spPr>
        <p:txBody>
          <a:bodyPr spcFirstLastPara="1" wrap="square" lIns="91412" tIns="45693" rIns="91412" bIns="45693" anchor="t" anchorCtr="0">
            <a:spAutoFit/>
          </a:bodyPr>
          <a:lstStyle/>
          <a:p>
            <a:pPr marL="0" marR="0" lvl="0" indent="0" algn="l" defTabSz="914309" rtl="0" eaLnBrk="0" fontAlgn="base" latinLnBrk="0" hangingPunct="0">
              <a:lnSpc>
                <a:spcPts val="4580"/>
              </a:lnSpc>
              <a:spcBef>
                <a:spcPct val="0"/>
              </a:spcBef>
              <a:spcAft>
                <a:spcPct val="0"/>
              </a:spcAft>
              <a:buClrTx/>
              <a:buSzTx/>
              <a:buFontTx/>
              <a:buNone/>
              <a:tabLst/>
              <a:defRPr/>
            </a:pPr>
            <a:r>
              <a:rPr kumimoji="0" lang="en-GB" sz="4400" b="1" i="0" u="none" strike="noStrike" kern="1200" cap="none" spc="0" normalizeH="0" baseline="0" noProof="0" dirty="0">
                <a:ln>
                  <a:noFill/>
                </a:ln>
                <a:solidFill>
                  <a:srgbClr val="33394B"/>
                </a:solidFill>
                <a:effectLst/>
                <a:uLnTx/>
                <a:uFillTx/>
                <a:latin typeface="Montserrat"/>
                <a:ea typeface="Montserrat"/>
                <a:cs typeface="Montserrat"/>
                <a:sym typeface="Montserrat"/>
              </a:rPr>
              <a:t>Steps to set up and run a feedback mechanism</a:t>
            </a:r>
            <a:endParaRPr kumimoji="0" sz="1601"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a:sym typeface="Arial"/>
            </a:endParaRPr>
          </a:p>
          <a:p>
            <a:pPr marL="0" marR="0" lvl="0" indent="0" algn="l" defTabSz="914309" rtl="0" eaLnBrk="0" fontAlgn="base" latinLnBrk="0" hangingPunct="0">
              <a:lnSpc>
                <a:spcPts val="4580"/>
              </a:lnSpc>
              <a:spcBef>
                <a:spcPct val="0"/>
              </a:spcBef>
              <a:spcAft>
                <a:spcPct val="0"/>
              </a:spcAft>
              <a:buClrTx/>
              <a:buSzTx/>
              <a:buFontTx/>
              <a:buNone/>
              <a:tabLst/>
              <a:defRPr/>
            </a:pPr>
            <a:r>
              <a:rPr kumimoji="0" lang="en-GB" sz="4400" b="0" i="0" u="none" strike="noStrike" kern="1200" cap="none" spc="0" normalizeH="0" baseline="0" noProof="0" dirty="0">
                <a:ln>
                  <a:noFill/>
                </a:ln>
                <a:solidFill>
                  <a:srgbClr val="F5333F"/>
                </a:solidFill>
                <a:effectLst/>
                <a:uLnTx/>
                <a:uFillTx/>
                <a:latin typeface="Montserrat"/>
                <a:ea typeface="Montserrat"/>
                <a:cs typeface="Montserrat"/>
                <a:sym typeface="Montserrat"/>
              </a:rPr>
              <a:t>Did you agree?</a:t>
            </a:r>
            <a:endParaRPr kumimoji="0" sz="1601"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603678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74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382961" y="499620"/>
            <a:ext cx="6237239" cy="830997"/>
          </a:xfrm>
          <a:prstGeom prst="rect">
            <a:avLst/>
          </a:prstGeom>
          <a:noFill/>
        </p:spPr>
        <p:txBody>
          <a:bodyPr wrap="squar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33394B"/>
                </a:solidFill>
                <a:effectLst/>
                <a:uLnTx/>
                <a:uFillTx/>
                <a:latin typeface="Montserrat SemiBold" pitchFamily="2" charset="77"/>
                <a:ea typeface="+mn-ea"/>
                <a:cs typeface="+mn-cs"/>
              </a:rPr>
              <a:t>COMMUNITY ENGAGEMENT</a:t>
            </a: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33394B"/>
                </a:solidFill>
                <a:effectLst/>
                <a:uLnTx/>
                <a:uFillTx/>
                <a:latin typeface="Montserrat SemiBold" pitchFamily="2" charset="77"/>
                <a:ea typeface="+mn-ea"/>
                <a:cs typeface="+mn-cs"/>
              </a:rPr>
              <a:t>AND ACCOUNTABILITY</a:t>
            </a: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502402" y="1330617"/>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8003234" y="623680"/>
            <a:ext cx="1918795"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UNDERSTAND</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people’s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needs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capacities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context</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708198" y="2424968"/>
            <a:ext cx="1796946" cy="1538883"/>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ENGAGE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communities</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 in</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60" normalizeH="0" baseline="0" noProof="0" dirty="0" err="1">
                <a:ln>
                  <a:noFill/>
                </a:ln>
                <a:solidFill>
                  <a:srgbClr val="FF1C48"/>
                </a:solidFill>
                <a:effectLst/>
                <a:uLnTx/>
                <a:uFillTx/>
                <a:latin typeface="Montserrat SemiBold" pitchFamily="2" charset="77"/>
                <a:ea typeface="+mn-ea"/>
                <a:cs typeface="+mn-cs"/>
              </a:rPr>
              <a:t>creating</a:t>
            </a:r>
            <a:r>
              <a:rPr kumimoji="0" lang="fr-FR" sz="2000" b="1" i="0" u="none" strike="noStrike" kern="1200" cap="none" spc="-60" normalizeH="0" baseline="0" noProof="0" dirty="0">
                <a:ln>
                  <a:noFill/>
                </a:ln>
                <a:solidFill>
                  <a:srgbClr val="FF1C48"/>
                </a:solidFill>
                <a:effectLst/>
                <a:uLnTx/>
                <a:uFillTx/>
                <a:latin typeface="Montserrat SemiBold" pitchFamily="2" charset="77"/>
                <a:ea typeface="+mn-ea"/>
                <a:cs typeface="+mn-cs"/>
              </a:rPr>
              <a:t> solutions</a:t>
            </a:r>
          </a:p>
        </p:txBody>
      </p:sp>
      <p:sp>
        <p:nvSpPr>
          <p:cNvPr id="12" name="ZoneTexte 11">
            <a:extLst>
              <a:ext uri="{FF2B5EF4-FFF2-40B4-BE49-F238E27FC236}">
                <a16:creationId xmlns:a16="http://schemas.microsoft.com/office/drawing/2014/main" id="{70D9C464-51E9-57DF-FDEA-F4CFC688CC35}"/>
              </a:ext>
            </a:extLst>
          </p:cNvPr>
          <p:cNvSpPr txBox="1"/>
          <p:nvPr/>
        </p:nvSpPr>
        <p:spPr>
          <a:xfrm>
            <a:off x="11708198" y="6609591"/>
            <a:ext cx="2101537" cy="923330"/>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COMMUNICATE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often</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openly</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honestly</a:t>
            </a:r>
            <a:endPar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003234" y="8760720"/>
            <a:ext cx="1699183" cy="1108252"/>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LISTEN</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to feedback</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understand</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perceptions</a:t>
            </a:r>
          </a:p>
        </p:txBody>
      </p:sp>
      <p:sp>
        <p:nvSpPr>
          <p:cNvPr id="14" name="ZoneTexte 13">
            <a:extLst>
              <a:ext uri="{FF2B5EF4-FFF2-40B4-BE49-F238E27FC236}">
                <a16:creationId xmlns:a16="http://schemas.microsoft.com/office/drawing/2014/main" id="{7F5EA3D9-7154-6E13-AF24-6FB88D795799}"/>
              </a:ext>
            </a:extLst>
          </p:cNvPr>
          <p:cNvSpPr txBox="1"/>
          <p:nvPr/>
        </p:nvSpPr>
        <p:spPr>
          <a:xfrm>
            <a:off x="4190680" y="6368571"/>
            <a:ext cx="1776128" cy="923330"/>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ACT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on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what</a:t>
            </a:r>
            <a:b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b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people tell us</a:t>
            </a:r>
          </a:p>
        </p:txBody>
      </p:sp>
      <p:sp>
        <p:nvSpPr>
          <p:cNvPr id="15" name="ZoneTexte 14">
            <a:extLst>
              <a:ext uri="{FF2B5EF4-FFF2-40B4-BE49-F238E27FC236}">
                <a16:creationId xmlns:a16="http://schemas.microsoft.com/office/drawing/2014/main" id="{D16BB55A-BD4D-B0DA-FFE5-8511182D884A}"/>
              </a:ext>
            </a:extLst>
          </p:cNvPr>
          <p:cNvSpPr txBox="1"/>
          <p:nvPr/>
        </p:nvSpPr>
        <p:spPr>
          <a:xfrm>
            <a:off x="4190680" y="2802768"/>
            <a:ext cx="1697580"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ENABLE</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communities</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to drive positive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changes</a:t>
            </a: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0000"/>
                </a:solidFill>
                <a:effectLst/>
                <a:uLnTx/>
                <a:uFillTx/>
                <a:latin typeface="Montserrat" pitchFamily="2" charset="77"/>
                <a:ea typeface="+mn-ea"/>
                <a:cs typeface="+mn-cs"/>
              </a:rPr>
              <a:t>PARTICIPATION</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747611" y="365401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Montserrat" pitchFamily="2" charset="77"/>
                <a:ea typeface="+mn-ea"/>
                <a:cs typeface="+mn-cs"/>
              </a:rPr>
              <a:t>FEEDBACK</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0000"/>
                </a:solidFill>
                <a:effectLst/>
                <a:uLnTx/>
                <a:uFillTx/>
                <a:latin typeface="Montserrat" pitchFamily="2" charset="77"/>
                <a:ea typeface="+mn-ea"/>
                <a:cs typeface="+mn-cs"/>
              </a:rPr>
              <a:t>COMMUNICATION</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13809735" y="7624116"/>
            <a:ext cx="4114146" cy="255454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 community-centred approach requires </a:t>
            </a:r>
            <a:r>
              <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interventions</a:t>
            </a: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to be sensitive to context, </a:t>
            </a:r>
            <a:r>
              <a:rPr kumimoji="0" lang="en-US" sz="20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agile</a:t>
            </a: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receptive to change.</a:t>
            </a: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 is an </a:t>
            </a:r>
            <a:r>
              <a:rPr kumimoji="0" lang="en-CH" sz="20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iterative process</a:t>
            </a:r>
          </a:p>
        </p:txBody>
      </p:sp>
      <p:sp>
        <p:nvSpPr>
          <p:cNvPr id="3" name="ZoneTexte 5">
            <a:extLst>
              <a:ext uri="{FF2B5EF4-FFF2-40B4-BE49-F238E27FC236}">
                <a16:creationId xmlns:a16="http://schemas.microsoft.com/office/drawing/2014/main" id="{83FA132A-F374-73C3-944D-9AB2966FF993}"/>
              </a:ext>
            </a:extLst>
          </p:cNvPr>
          <p:cNvSpPr txBox="1"/>
          <p:nvPr/>
        </p:nvSpPr>
        <p:spPr>
          <a:xfrm>
            <a:off x="386169" y="1512300"/>
            <a:ext cx="3499920" cy="19082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encompasses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multiple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approaches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ways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working</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collaboratively</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a:t>
            </a:r>
            <a:endPar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people and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communities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Montserrat Light" pitchFamily="2" charset="77"/>
              <a:ea typeface="+mn-ea"/>
              <a:cs typeface="+mn-cs"/>
            </a:endParaRPr>
          </a:p>
        </p:txBody>
      </p:sp>
    </p:spTree>
    <p:extLst>
      <p:ext uri="{BB962C8B-B14F-4D97-AF65-F5344CB8AC3E}">
        <p14:creationId xmlns:p14="http://schemas.microsoft.com/office/powerpoint/2010/main" val="23724859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0F7A2C-D921-E54F-AC9C-A93B6C7CA974}"/>
              </a:ext>
            </a:extLst>
          </p:cNvPr>
          <p:cNvSpPr txBox="1"/>
          <p:nvPr/>
        </p:nvSpPr>
        <p:spPr>
          <a:xfrm>
            <a:off x="543903" y="518810"/>
            <a:ext cx="8210325" cy="1323183"/>
          </a:xfrm>
          <a:prstGeom prst="rect">
            <a:avLst/>
          </a:prstGeom>
          <a:noFill/>
        </p:spPr>
        <p:txBody>
          <a:bodyPr wrap="square" rtlCol="0">
            <a:spAutoFit/>
          </a:bodyPr>
          <a:lstStyle/>
          <a:p>
            <a:pPr defTabSz="914309">
              <a:spcBef>
                <a:spcPts val="600"/>
              </a:spcBef>
              <a:spcAft>
                <a:spcPts val="600"/>
              </a:spcAft>
            </a:pPr>
            <a:r>
              <a:rPr lang="en-US" sz="3999" b="1" dirty="0">
                <a:solidFill>
                  <a:srgbClr val="001D41"/>
                </a:solidFill>
                <a:latin typeface="Montserrat" pitchFamily="2" charset="77"/>
                <a:ea typeface="Roboto Black" panose="02000000000000000000" pitchFamily="2" charset="0"/>
              </a:rPr>
              <a:t>Collecting community</a:t>
            </a:r>
            <a:r>
              <a:rPr lang="en-US" sz="3999" b="1" dirty="0">
                <a:solidFill>
                  <a:srgbClr val="F5333F"/>
                </a:solidFill>
                <a:latin typeface="Montserrat" pitchFamily="2" charset="77"/>
                <a:ea typeface="Roboto Black" panose="02000000000000000000" pitchFamily="2" charset="0"/>
              </a:rPr>
              <a:t> </a:t>
            </a:r>
            <a:r>
              <a:rPr lang="en-US" sz="3999" b="1" dirty="0">
                <a:solidFill>
                  <a:srgbClr val="33394B"/>
                </a:solidFill>
                <a:latin typeface="Montserrat" pitchFamily="2" charset="77"/>
                <a:ea typeface="Roboto Black" panose="02000000000000000000" pitchFamily="2" charset="0"/>
              </a:rPr>
              <a:t>feedback in epidemics</a:t>
            </a:r>
            <a:endParaRPr lang="ru-RU" sz="3999" dirty="0">
              <a:solidFill>
                <a:srgbClr val="33394B"/>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FF7D70E7-4378-8D45-B076-C1768FF80872}"/>
              </a:ext>
            </a:extLst>
          </p:cNvPr>
          <p:cNvSpPr txBox="1"/>
          <p:nvPr/>
        </p:nvSpPr>
        <p:spPr>
          <a:xfrm>
            <a:off x="543903" y="2293870"/>
            <a:ext cx="8210325" cy="2262158"/>
          </a:xfrm>
          <a:prstGeom prst="rect">
            <a:avLst/>
          </a:prstGeom>
          <a:noFill/>
        </p:spPr>
        <p:txBody>
          <a:bodyPr wrap="square" rtlCol="0">
            <a:spAutoFit/>
          </a:bodyPr>
          <a:lstStyle/>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sym typeface="Open Sans"/>
              </a:rPr>
              <a:t>Use proactive feedback mechanisms </a:t>
            </a:r>
          </a:p>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sym typeface="Open Sans"/>
              </a:rPr>
              <a:t>Feedback informs the response, not only RCCE</a:t>
            </a:r>
            <a:endParaRPr lang="en-GB" sz="2400" dirty="0">
              <a:solidFill>
                <a:srgbClr val="000000"/>
              </a:solidFill>
            </a:endParaRPr>
          </a:p>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Address rumours and misinformation quickly</a:t>
            </a:r>
          </a:p>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Close the loop to maintain community trust </a:t>
            </a:r>
          </a:p>
        </p:txBody>
      </p:sp>
      <p:pic>
        <p:nvPicPr>
          <p:cNvPr id="8" name="Google Shape;474;p21">
            <a:extLst>
              <a:ext uri="{FF2B5EF4-FFF2-40B4-BE49-F238E27FC236}">
                <a16:creationId xmlns:a16="http://schemas.microsoft.com/office/drawing/2014/main" id="{90C14AFA-80CF-D64C-8970-C78919EA0A9B}"/>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9206379" y="0"/>
            <a:ext cx="9081621" cy="10287000"/>
          </a:xfrm>
          <a:prstGeom prst="rect">
            <a:avLst/>
          </a:prstGeom>
          <a:solidFill>
            <a:srgbClr val="353535">
              <a:alpha val="11764"/>
            </a:srgbClr>
          </a:solidFill>
          <a:ln>
            <a:noFill/>
          </a:ln>
        </p:spPr>
      </p:pic>
      <p:sp>
        <p:nvSpPr>
          <p:cNvPr id="9" name="TextBox 8">
            <a:extLst>
              <a:ext uri="{FF2B5EF4-FFF2-40B4-BE49-F238E27FC236}">
                <a16:creationId xmlns:a16="http://schemas.microsoft.com/office/drawing/2014/main" id="{730E1D00-0130-CD4F-941A-15D1B1EC8343}"/>
              </a:ext>
            </a:extLst>
          </p:cNvPr>
          <p:cNvSpPr txBox="1"/>
          <p:nvPr/>
        </p:nvSpPr>
        <p:spPr>
          <a:xfrm>
            <a:off x="543903" y="5007905"/>
            <a:ext cx="8210325" cy="4339650"/>
          </a:xfrm>
          <a:prstGeom prst="rect">
            <a:avLst/>
          </a:prstGeom>
          <a:noFill/>
        </p:spPr>
        <p:txBody>
          <a:bodyPr wrap="square" rtlCol="0">
            <a:spAutoFit/>
          </a:bodyPr>
          <a:lstStyle/>
          <a:p>
            <a:pPr defTabSz="914309">
              <a:spcBef>
                <a:spcPts val="1800"/>
              </a:spcBef>
              <a:buClr>
                <a:srgbClr val="FF0000"/>
              </a:buClr>
              <a:buSzPts val="2400"/>
            </a:pPr>
            <a:r>
              <a:rPr lang="en-GB" sz="2400" b="1" dirty="0">
                <a:solidFill>
                  <a:srgbClr val="F5333F"/>
                </a:solidFill>
                <a:latin typeface="Open Sans"/>
                <a:ea typeface="Open Sans"/>
                <a:cs typeface="Open Sans"/>
              </a:rPr>
              <a:t>Example – Ebola response in DRC</a:t>
            </a:r>
          </a:p>
          <a:p>
            <a:pPr marL="342798"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800 volunteers </a:t>
            </a:r>
            <a:r>
              <a:rPr lang="en-GB" sz="2400" b="1" dirty="0">
                <a:solidFill>
                  <a:srgbClr val="3F3F3F"/>
                </a:solidFill>
                <a:latin typeface="Open Sans"/>
                <a:ea typeface="Open Sans"/>
                <a:cs typeface="Open Sans"/>
              </a:rPr>
              <a:t>listened</a:t>
            </a:r>
            <a:r>
              <a:rPr lang="en-GB" sz="2400" dirty="0">
                <a:solidFill>
                  <a:srgbClr val="3F3F3F"/>
                </a:solidFill>
                <a:latin typeface="Open Sans"/>
                <a:ea typeface="Open Sans"/>
                <a:cs typeface="Open Sans"/>
              </a:rPr>
              <a:t> to what people said about Ebola during social mobilization activities</a:t>
            </a:r>
          </a:p>
          <a:p>
            <a:pPr marL="342798"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Community comments were </a:t>
            </a:r>
            <a:r>
              <a:rPr lang="en-GB" sz="2400" b="1" dirty="0">
                <a:solidFill>
                  <a:srgbClr val="3F3F3F"/>
                </a:solidFill>
                <a:latin typeface="Open Sans"/>
                <a:ea typeface="Open Sans"/>
                <a:cs typeface="Open Sans"/>
              </a:rPr>
              <a:t>recorded, coded, and analysed </a:t>
            </a:r>
            <a:r>
              <a:rPr lang="en-GB" sz="2400" dirty="0">
                <a:solidFill>
                  <a:srgbClr val="3F3F3F"/>
                </a:solidFill>
                <a:latin typeface="Open Sans"/>
                <a:ea typeface="Open Sans"/>
                <a:cs typeface="Open Sans"/>
              </a:rPr>
              <a:t>on a weekly basis </a:t>
            </a:r>
          </a:p>
          <a:p>
            <a:pPr marL="342798" indent="-342866" defTabSz="914309">
              <a:spcBef>
                <a:spcPts val="1800"/>
              </a:spcBef>
              <a:buClr>
                <a:srgbClr val="FF0000"/>
              </a:buClr>
              <a:buSzPts val="2400"/>
              <a:buFont typeface="Arial"/>
              <a:buChar char="•"/>
            </a:pPr>
            <a:r>
              <a:rPr lang="en-GB" sz="2400" b="1" dirty="0">
                <a:solidFill>
                  <a:srgbClr val="3F3F3F"/>
                </a:solidFill>
                <a:latin typeface="Open Sans"/>
                <a:ea typeface="Open Sans"/>
                <a:cs typeface="Open Sans"/>
              </a:rPr>
              <a:t>Gave real-time insight </a:t>
            </a:r>
            <a:r>
              <a:rPr lang="en-GB" sz="2400" dirty="0">
                <a:solidFill>
                  <a:srgbClr val="3F3F3F"/>
                </a:solidFill>
                <a:latin typeface="Open Sans"/>
                <a:ea typeface="Open Sans"/>
                <a:cs typeface="Open Sans"/>
              </a:rPr>
              <a:t>into peoples’ fears, questions, and suggestions about Ebola &amp; the response </a:t>
            </a:r>
          </a:p>
          <a:p>
            <a:pPr marL="342798"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Data used to make </a:t>
            </a:r>
            <a:r>
              <a:rPr lang="en-GB" sz="2400" b="1" dirty="0">
                <a:solidFill>
                  <a:srgbClr val="3F3F3F"/>
                </a:solidFill>
                <a:latin typeface="Open Sans"/>
                <a:ea typeface="Open Sans"/>
                <a:cs typeface="Open Sans"/>
              </a:rPr>
              <a:t>operational decisions, inform RCCE, </a:t>
            </a:r>
            <a:r>
              <a:rPr lang="en-GB" sz="2400" dirty="0">
                <a:solidFill>
                  <a:srgbClr val="3F3F3F"/>
                </a:solidFill>
                <a:latin typeface="Open Sans"/>
                <a:ea typeface="Open Sans"/>
                <a:cs typeface="Open Sans"/>
              </a:rPr>
              <a:t>and shared with partners</a:t>
            </a:r>
          </a:p>
        </p:txBody>
      </p:sp>
      <p:grpSp>
        <p:nvGrpSpPr>
          <p:cNvPr id="10" name="Group 9">
            <a:extLst>
              <a:ext uri="{FF2B5EF4-FFF2-40B4-BE49-F238E27FC236}">
                <a16:creationId xmlns:a16="http://schemas.microsoft.com/office/drawing/2014/main" id="{3721C246-7311-084F-AD00-72D8F83271E8}"/>
              </a:ext>
            </a:extLst>
          </p:cNvPr>
          <p:cNvGrpSpPr/>
          <p:nvPr/>
        </p:nvGrpSpPr>
        <p:grpSpPr>
          <a:xfrm>
            <a:off x="638496" y="9583988"/>
            <a:ext cx="6168772" cy="430887"/>
            <a:chOff x="10238338" y="7106249"/>
            <a:chExt cx="5779260" cy="430887"/>
          </a:xfrm>
        </p:grpSpPr>
        <p:sp>
          <p:nvSpPr>
            <p:cNvPr id="11" name="Oval 10">
              <a:extLst>
                <a:ext uri="{FF2B5EF4-FFF2-40B4-BE49-F238E27FC236}">
                  <a16:creationId xmlns:a16="http://schemas.microsoft.com/office/drawing/2014/main" id="{9B5DFDEC-F6B8-1E4A-96CA-DB3EA4AF6D2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4E86B12-01C0-E642-8FB0-F4903E9B35DF}"/>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3" name="TextBox 12">
              <a:extLst>
                <a:ext uri="{FF2B5EF4-FFF2-40B4-BE49-F238E27FC236}">
                  <a16:creationId xmlns:a16="http://schemas.microsoft.com/office/drawing/2014/main" id="{FE16EA11-3BBF-9F4E-9ED7-93FDCCF89E91}"/>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187983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7" name="Picture 6">
            <a:extLst>
              <a:ext uri="{FF2B5EF4-FFF2-40B4-BE49-F238E27FC236}">
                <a16:creationId xmlns:a16="http://schemas.microsoft.com/office/drawing/2014/main" id="{6B916BCF-9292-8C4C-B3F4-C976A8FD1A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6949" b="2001"/>
          <a:stretch/>
        </p:blipFill>
        <p:spPr>
          <a:xfrm>
            <a:off x="0" y="-283779"/>
            <a:ext cx="18291419" cy="10572367"/>
          </a:xfrm>
          <a:prstGeom prst="rect">
            <a:avLst/>
          </a:prstGeom>
        </p:spPr>
      </p:pic>
      <p:sp>
        <p:nvSpPr>
          <p:cNvPr id="9" name="Google Shape;489;p23">
            <a:extLst>
              <a:ext uri="{FF2B5EF4-FFF2-40B4-BE49-F238E27FC236}">
                <a16:creationId xmlns:a16="http://schemas.microsoft.com/office/drawing/2014/main" id="{CEDFDE1D-4D80-A44F-A27B-0C1B0088F2A0}"/>
              </a:ext>
            </a:extLst>
          </p:cNvPr>
          <p:cNvSpPr txBox="1"/>
          <p:nvPr/>
        </p:nvSpPr>
        <p:spPr>
          <a:xfrm>
            <a:off x="9813072" y="6487602"/>
            <a:ext cx="8474928" cy="3800986"/>
          </a:xfrm>
          <a:prstGeom prst="rect">
            <a:avLst/>
          </a:prstGeom>
          <a:solidFill>
            <a:schemeClr val="bg1"/>
          </a:solidFill>
          <a:ln>
            <a:noFill/>
          </a:ln>
        </p:spPr>
        <p:txBody>
          <a:bodyPr spcFirstLastPara="1" wrap="square" lIns="91412" tIns="45693" rIns="91412" bIns="45693" anchor="t" anchorCtr="0">
            <a:spAutoFit/>
          </a:bodyPr>
          <a:lstStyle/>
          <a:p>
            <a:pPr defTabSz="914309">
              <a:buClr>
                <a:srgbClr val="FF0000"/>
              </a:buClr>
              <a:buSzPts val="2400"/>
            </a:pPr>
            <a:r>
              <a:rPr lang="en-GB" sz="2800" b="1" dirty="0">
                <a:solidFill>
                  <a:schemeClr val="bg2"/>
                </a:solidFill>
                <a:latin typeface="Open Sans"/>
                <a:ea typeface="Open Sans"/>
                <a:cs typeface="Open Sans"/>
                <a:sym typeface="Open Sans"/>
              </a:rPr>
              <a:t>Acting on feedback during the Ebola response</a:t>
            </a:r>
            <a:endParaRPr sz="2800" dirty="0">
              <a:solidFill>
                <a:schemeClr val="bg2"/>
              </a:solidFill>
            </a:endParaRPr>
          </a:p>
          <a:p>
            <a:pPr marL="342866" indent="-342866" defTabSz="914309">
              <a:spcBef>
                <a:spcPts val="1800"/>
              </a:spcBef>
              <a:buClr>
                <a:schemeClr val="bg2"/>
              </a:buClr>
              <a:buSzPts val="2400"/>
              <a:buFont typeface="Arial"/>
              <a:buChar char="•"/>
            </a:pPr>
            <a:r>
              <a:rPr lang="en-GB" sz="2400" dirty="0">
                <a:solidFill>
                  <a:schemeClr val="bg2"/>
                </a:solidFill>
                <a:latin typeface="Open Sans"/>
                <a:ea typeface="Open Sans"/>
                <a:cs typeface="Open Sans"/>
                <a:sym typeface="Open Sans"/>
              </a:rPr>
              <a:t>Feedback highlighted fear and mistrust of safe and dignified burials (SDB) – including that organs are sold, and body bags filled with dirt and rocks</a:t>
            </a:r>
          </a:p>
          <a:p>
            <a:pPr marL="342866" indent="-342866" defTabSz="914309">
              <a:spcBef>
                <a:spcPts val="1800"/>
              </a:spcBef>
              <a:buClr>
                <a:schemeClr val="bg2"/>
              </a:buClr>
              <a:buSzPts val="2400"/>
              <a:buFont typeface="Arial"/>
              <a:buChar char="•"/>
            </a:pPr>
            <a:r>
              <a:rPr lang="en-GB" sz="2400" dirty="0">
                <a:solidFill>
                  <a:schemeClr val="bg2"/>
                </a:solidFill>
                <a:latin typeface="Open Sans"/>
                <a:ea typeface="Open Sans"/>
                <a:cs typeface="Open Sans"/>
                <a:sym typeface="Open Sans"/>
              </a:rPr>
              <a:t>Scaled up RCCE to explain SDB process and why it stops infection – through demonstrations and radio shows</a:t>
            </a:r>
          </a:p>
          <a:p>
            <a:pPr marL="342866" indent="-342866" defTabSz="914309">
              <a:spcBef>
                <a:spcPts val="1800"/>
              </a:spcBef>
              <a:buClr>
                <a:schemeClr val="bg2"/>
              </a:buClr>
              <a:buSzPts val="2400"/>
              <a:buFont typeface="Arial"/>
              <a:buChar char="•"/>
            </a:pPr>
            <a:r>
              <a:rPr lang="en-GB" sz="2400" dirty="0">
                <a:solidFill>
                  <a:schemeClr val="bg2"/>
                </a:solidFill>
                <a:latin typeface="Open Sans"/>
                <a:ea typeface="Open Sans"/>
                <a:cs typeface="Open Sans"/>
                <a:sym typeface="Open Sans"/>
              </a:rPr>
              <a:t>Operation started using body bags with a transparent window so families could see their loved one</a:t>
            </a:r>
          </a:p>
        </p:txBody>
      </p:sp>
    </p:spTree>
    <p:extLst>
      <p:ext uri="{BB962C8B-B14F-4D97-AF65-F5344CB8AC3E}">
        <p14:creationId xmlns:p14="http://schemas.microsoft.com/office/powerpoint/2010/main" val="129730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5367" y="6724096"/>
            <a:ext cx="5898272" cy="1467518"/>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How to run a focus group discussion</a:t>
            </a:r>
          </a:p>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planning FGDs</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594691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844065"/>
            <a:ext cx="13495038" cy="2162130"/>
          </a:xfrm>
          <a:prstGeom prst="rect">
            <a:avLst/>
          </a:prstGeom>
          <a:noFill/>
        </p:spPr>
        <p:txBody>
          <a:bodyPr wrap="square" rtlCol="0">
            <a:spAutoFit/>
          </a:bodyPr>
          <a:lstStyle/>
          <a:p>
            <a:pPr defTabSz="914309">
              <a:spcAft>
                <a:spcPts val="300"/>
              </a:spcAft>
            </a:pPr>
            <a:r>
              <a:rPr lang="en-US" sz="4400" b="1">
                <a:solidFill>
                  <a:srgbClr val="33394B"/>
                </a:solidFill>
                <a:latin typeface="Montserrat" pitchFamily="2" charset="77"/>
                <a:ea typeface="Roboto Black" panose="02000000000000000000" pitchFamily="2" charset="0"/>
                <a:cs typeface="Open Sans Light" panose="020B0306030504020204" pitchFamily="34" charset="0"/>
              </a:rPr>
              <a:t>Action 9:</a:t>
            </a:r>
          </a:p>
          <a:p>
            <a:pPr defTabSz="914309">
              <a:spcAft>
                <a:spcPts val="300"/>
              </a:spcAft>
            </a:pPr>
            <a:r>
              <a:rPr lang="en-US" sz="4400" b="1">
                <a:solidFill>
                  <a:srgbClr val="FF0000"/>
                </a:solidFill>
                <a:latin typeface="Montserrat" pitchFamily="2" charset="77"/>
                <a:ea typeface="Roboto Black" panose="02000000000000000000" pitchFamily="2" charset="0"/>
                <a:cs typeface="Open Sans Light" panose="020B0306030504020204" pitchFamily="34" charset="0"/>
              </a:rPr>
              <a:t>Listen to community feedback and use it to guide the response</a:t>
            </a:r>
            <a:endParaRPr lang="ru-RU" sz="4400" b="1">
              <a:solidFill>
                <a:srgbClr val="FF0000"/>
              </a:solidFill>
              <a:ea typeface="Roboto Black" panose="02000000000000000000" pitchFamily="2" charset="0"/>
              <a:cs typeface="Open Sans Light" panose="020B030603050402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8758777" y="6555873"/>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Includes indicators to use to monitor the effectiveness of communication approaches</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12856" y="5679707"/>
            <a:ext cx="3377679" cy="876165"/>
          </a:xfrm>
          <a:prstGeom prst="rect">
            <a:avLst/>
          </a:prstGeom>
        </p:spPr>
      </p:pic>
      <p:sp>
        <p:nvSpPr>
          <p:cNvPr id="17" name="TextBox 16">
            <a:extLst>
              <a:ext uri="{FF2B5EF4-FFF2-40B4-BE49-F238E27FC236}">
                <a16:creationId xmlns:a16="http://schemas.microsoft.com/office/drawing/2014/main" id="{84FE13EF-3B57-ED4F-A26A-0205A7D6510E}"/>
              </a:ext>
            </a:extLst>
          </p:cNvPr>
          <p:cNvSpPr txBox="1"/>
          <p:nvPr/>
        </p:nvSpPr>
        <p:spPr>
          <a:xfrm>
            <a:off x="1276516" y="4289208"/>
            <a:ext cx="5898272"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Guidance and tools to set up and run  feedback mechanisms</a:t>
            </a:r>
          </a:p>
        </p:txBody>
      </p:sp>
      <p:pic>
        <p:nvPicPr>
          <p:cNvPr id="18" name="Picture 17" descr="Logo&#10;&#10;Description automatically generated">
            <a:extLst>
              <a:ext uri="{FF2B5EF4-FFF2-40B4-BE49-F238E27FC236}">
                <a16:creationId xmlns:a16="http://schemas.microsoft.com/office/drawing/2014/main" id="{B8E31B8F-907D-EF46-B1CA-1FF3563CE3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1366" y="3578729"/>
            <a:ext cx="3238001" cy="787278"/>
          </a:xfrm>
          <a:prstGeom prst="rect">
            <a:avLst/>
          </a:prstGeom>
        </p:spPr>
      </p:pic>
      <p:pic>
        <p:nvPicPr>
          <p:cNvPr id="19" name="Picture 18">
            <a:extLst>
              <a:ext uri="{FF2B5EF4-FFF2-40B4-BE49-F238E27FC236}">
                <a16:creationId xmlns:a16="http://schemas.microsoft.com/office/drawing/2014/main" id="{771ADFE9-4E4E-9F4F-B56C-8B64FAFCE6E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12857" y="3578730"/>
            <a:ext cx="7288676" cy="850769"/>
          </a:xfrm>
          <a:prstGeom prst="rect">
            <a:avLst/>
          </a:prstGeom>
        </p:spPr>
      </p:pic>
      <p:sp>
        <p:nvSpPr>
          <p:cNvPr id="20" name="TextBox 19">
            <a:extLst>
              <a:ext uri="{FF2B5EF4-FFF2-40B4-BE49-F238E27FC236}">
                <a16:creationId xmlns:a16="http://schemas.microsoft.com/office/drawing/2014/main" id="{276D9700-E863-E44C-A97C-D4305D74F1A3}"/>
              </a:ext>
            </a:extLst>
          </p:cNvPr>
          <p:cNvSpPr txBox="1"/>
          <p:nvPr/>
        </p:nvSpPr>
        <p:spPr>
          <a:xfrm>
            <a:off x="8758777" y="4289208"/>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Sector-specific guidance on how to integrate the minimum actions for CEA in emergencies</a:t>
            </a:r>
          </a:p>
        </p:txBody>
      </p:sp>
      <p:pic>
        <p:nvPicPr>
          <p:cNvPr id="21" name="Picture 20" descr="Logo&#10;&#10;Description automatically generated">
            <a:extLst>
              <a:ext uri="{FF2B5EF4-FFF2-40B4-BE49-F238E27FC236}">
                <a16:creationId xmlns:a16="http://schemas.microsoft.com/office/drawing/2014/main" id="{D28D71F3-0E1C-654D-B892-85EE6E5870C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012856" y="7806081"/>
            <a:ext cx="5523648" cy="888863"/>
          </a:xfrm>
          <a:prstGeom prst="rect">
            <a:avLst/>
          </a:prstGeom>
        </p:spPr>
      </p:pic>
      <p:sp>
        <p:nvSpPr>
          <p:cNvPr id="22" name="TextBox 21">
            <a:extLst>
              <a:ext uri="{FF2B5EF4-FFF2-40B4-BE49-F238E27FC236}">
                <a16:creationId xmlns:a16="http://schemas.microsoft.com/office/drawing/2014/main" id="{9B780956-14AD-CC46-BABE-5BA087701449}"/>
              </a:ext>
            </a:extLst>
          </p:cNvPr>
          <p:cNvSpPr txBox="1"/>
          <p:nvPr/>
        </p:nvSpPr>
        <p:spPr>
          <a:xfrm>
            <a:off x="8758777" y="8563051"/>
            <a:ext cx="7519634"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Template and guidance for writing CEA case studies, documenting their impact on a response</a:t>
            </a:r>
          </a:p>
        </p:txBody>
      </p:sp>
    </p:spTree>
    <p:extLst>
      <p:ext uri="{BB962C8B-B14F-4D97-AF65-F5344CB8AC3E}">
        <p14:creationId xmlns:p14="http://schemas.microsoft.com/office/powerpoint/2010/main" val="296130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7" grpId="0"/>
      <p:bldP spid="20" grpId="0"/>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1691656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6" y="1224174"/>
            <a:ext cx="13082135" cy="2185159"/>
          </a:xfrm>
          <a:prstGeom prst="rect">
            <a:avLst/>
          </a:prstGeom>
          <a:noFill/>
          <a:ln>
            <a:noFill/>
          </a:ln>
        </p:spPr>
        <p:txBody>
          <a:bodyPr spcFirstLastPara="1" wrap="square" lIns="91412" tIns="45693" rIns="91412" bIns="45693" anchor="t" anchorCtr="0">
            <a:spAutoFit/>
          </a:bodyPr>
          <a:lstStyle/>
          <a:p>
            <a:pPr defTabSz="914309"/>
            <a:r>
              <a:rPr lang="en-GB" sz="4800" b="1" dirty="0">
                <a:solidFill>
                  <a:srgbClr val="33394B"/>
                </a:solidFill>
                <a:latin typeface="Montserrat"/>
                <a:ea typeface="Montserrat"/>
                <a:cs typeface="Montserrat"/>
                <a:sym typeface="Montserrat"/>
              </a:rPr>
              <a:t>Group exercise (20 mins)</a:t>
            </a:r>
            <a:endParaRPr dirty="0">
              <a:solidFill>
                <a:srgbClr val="000000"/>
              </a:solidFill>
            </a:endParaRPr>
          </a:p>
          <a:p>
            <a:pPr defTabSz="914309"/>
            <a:r>
              <a:rPr lang="en-GB" sz="4400" b="1" dirty="0">
                <a:solidFill>
                  <a:srgbClr val="F5333F"/>
                </a:solidFill>
                <a:latin typeface="Montserrat"/>
                <a:ea typeface="Montserrat"/>
                <a:cs typeface="Montserrat"/>
                <a:sym typeface="Montserrat"/>
              </a:rPr>
              <a:t>CEA during Response Implementation Scenario </a:t>
            </a:r>
            <a:endParaRPr sz="1200" dirty="0">
              <a:solidFill>
                <a:srgbClr val="000000"/>
              </a:solidFill>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4666747"/>
            <a:ext cx="13082135" cy="3460508"/>
          </a:xfrm>
          <a:prstGeom prst="rect">
            <a:avLst/>
          </a:prstGeom>
          <a:noFill/>
          <a:ln>
            <a:noFill/>
          </a:ln>
        </p:spPr>
        <p:txBody>
          <a:bodyPr spcFirstLastPara="1" wrap="square" lIns="91412" tIns="45693" rIns="91412" bIns="45693" anchor="t" anchorCtr="0">
            <a:spAutoFit/>
          </a:bodyPr>
          <a:lstStyle/>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Alexa Red Cross needs to discuss how to respond and act on feedback and community data to improve the quality of the response.</a:t>
            </a:r>
          </a:p>
          <a:p>
            <a:pPr marL="514299" indent="-514299" defTabSz="914309">
              <a:lnSpc>
                <a:spcPct val="114374"/>
              </a:lnSpc>
              <a:buClr>
                <a:srgbClr val="FF0000"/>
              </a:buClr>
              <a:buSzPts val="3200"/>
              <a:buFont typeface="Calibri"/>
              <a:buAutoNum type="arabicPeriod"/>
            </a:pPr>
            <a:endParaRPr lang="en-GB" sz="3200" b="1">
              <a:solidFill>
                <a:srgbClr val="3F3F3F"/>
              </a:solidFill>
              <a:latin typeface="Open Sans"/>
              <a:ea typeface="Open Sans"/>
              <a:cs typeface="Open Sans"/>
              <a:sym typeface="Open Sans"/>
            </a:endParaRPr>
          </a:p>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You have 20 minutes to read the scenario and prepare the answers to task 3 with your group</a:t>
            </a:r>
            <a:endParaRPr>
              <a:solidFill>
                <a:srgbClr val="000000"/>
              </a:solidFill>
            </a:endParaRPr>
          </a:p>
        </p:txBody>
      </p:sp>
    </p:spTree>
    <p:extLst>
      <p:ext uri="{BB962C8B-B14F-4D97-AF65-F5344CB8AC3E}">
        <p14:creationId xmlns:p14="http://schemas.microsoft.com/office/powerpoint/2010/main" val="287840118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886" y="6415097"/>
            <a:ext cx="8488589" cy="2490076"/>
          </a:xfrm>
        </p:spPr>
        <p:txBody>
          <a:bodyPr/>
          <a:lstStyle/>
          <a:p>
            <a:r>
              <a:rPr lang="en-GB" dirty="0"/>
              <a:t>CEA IN RESPONSE EVALUATIONS</a:t>
            </a:r>
            <a:br>
              <a:rPr lang="en-GB" dirty="0"/>
            </a:br>
            <a:r>
              <a:rPr lang="en-GB" dirty="0">
                <a:solidFill>
                  <a:schemeClr val="tx1"/>
                </a:solidFill>
              </a:rPr>
              <a:t>SESSION 6</a:t>
            </a:r>
            <a:br>
              <a:rPr lang="en-GB" dirty="0"/>
            </a:br>
            <a:endParaRPr lang="en-GB" sz="4400" dirty="0">
              <a:solidFill>
                <a:schemeClr val="tx1"/>
              </a:solidFill>
            </a:endParaRPr>
          </a:p>
        </p:txBody>
      </p:sp>
    </p:spTree>
    <p:extLst>
      <p:ext uri="{BB962C8B-B14F-4D97-AF65-F5344CB8AC3E}">
        <p14:creationId xmlns:p14="http://schemas.microsoft.com/office/powerpoint/2010/main" val="205483847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4A09987-3050-1240-88FF-9BAD3BA6277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399000" y="794"/>
            <a:ext cx="6660974" cy="10287000"/>
          </a:xfrm>
        </p:spPr>
      </p:pic>
      <p:sp>
        <p:nvSpPr>
          <p:cNvPr id="3" name="TextBox 2">
            <a:extLst>
              <a:ext uri="{FF2B5EF4-FFF2-40B4-BE49-F238E27FC236}">
                <a16:creationId xmlns:a16="http://schemas.microsoft.com/office/drawing/2014/main" id="{9C1BB311-96AA-4543-A363-6778A38334AF}"/>
              </a:ext>
            </a:extLst>
          </p:cNvPr>
          <p:cNvSpPr txBox="1"/>
          <p:nvPr/>
        </p:nvSpPr>
        <p:spPr>
          <a:xfrm>
            <a:off x="8783299" y="717887"/>
            <a:ext cx="8470796" cy="1677639"/>
          </a:xfrm>
          <a:prstGeom prst="rect">
            <a:avLst/>
          </a:prstGeom>
          <a:noFill/>
        </p:spPr>
        <p:txBody>
          <a:bodyPr wrap="square" rtlCol="0" anchor="t">
            <a:spAutoFit/>
          </a:bodyPr>
          <a:lstStyle/>
          <a:p>
            <a:pPr defTabSz="914309">
              <a:lnSpc>
                <a:spcPts val="4080"/>
              </a:lnSpc>
              <a:spcBef>
                <a:spcPts val="600"/>
              </a:spcBef>
              <a:spcAft>
                <a:spcPts val="6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10: </a:t>
            </a:r>
            <a:r>
              <a:rPr lang="en-US" sz="4400" b="1" dirty="0">
                <a:solidFill>
                  <a:srgbClr val="F5333F"/>
                </a:solidFill>
                <a:latin typeface="Montserrat" pitchFamily="2" charset="77"/>
                <a:ea typeface="Roboto Black" panose="02000000000000000000" pitchFamily="2" charset="0"/>
                <a:cs typeface="Open Sans Light" panose="020B0306030504020204" pitchFamily="34" charset="0"/>
              </a:rPr>
              <a:t>Include the community in the evaluation</a:t>
            </a:r>
          </a:p>
        </p:txBody>
      </p:sp>
      <p:sp>
        <p:nvSpPr>
          <p:cNvPr id="5" name="TextBox 4">
            <a:extLst>
              <a:ext uri="{FF2B5EF4-FFF2-40B4-BE49-F238E27FC236}">
                <a16:creationId xmlns:a16="http://schemas.microsoft.com/office/drawing/2014/main" id="{3154EC93-BF34-7D47-B3A4-70476C94D243}"/>
              </a:ext>
            </a:extLst>
          </p:cNvPr>
          <p:cNvSpPr txBox="1"/>
          <p:nvPr/>
        </p:nvSpPr>
        <p:spPr>
          <a:xfrm>
            <a:off x="8783299" y="2476708"/>
            <a:ext cx="8119790" cy="7093993"/>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sz="2799" b="1" dirty="0">
                <a:solidFill>
                  <a:srgbClr val="F5333F"/>
                </a:solidFill>
              </a:rPr>
              <a:t>At a minimum:</a:t>
            </a:r>
          </a:p>
          <a:p>
            <a:pPr marL="342866" indent="-342866" defTabSz="914309">
              <a:spcAft>
                <a:spcPts val="1800"/>
              </a:spcAft>
            </a:pPr>
            <a:r>
              <a:rPr lang="en-GB" b="1" dirty="0">
                <a:solidFill>
                  <a:srgbClr val="3F3F3F"/>
                </a:solidFill>
              </a:rPr>
              <a:t>Ask if people are satisfied </a:t>
            </a:r>
            <a:r>
              <a:rPr lang="en-GB" dirty="0">
                <a:solidFill>
                  <a:srgbClr val="3F3F3F"/>
                </a:solidFill>
              </a:rPr>
              <a:t>with </a:t>
            </a:r>
            <a:r>
              <a:rPr lang="en-GB" dirty="0">
                <a:solidFill>
                  <a:schemeClr val="tx1"/>
                </a:solidFill>
              </a:rPr>
              <a:t>quality, timeliness and relevance of support and how it was provided</a:t>
            </a:r>
          </a:p>
          <a:p>
            <a:pPr marL="342866" indent="-342866" defTabSz="914309">
              <a:spcAft>
                <a:spcPts val="1800"/>
              </a:spcAft>
            </a:pPr>
            <a:r>
              <a:rPr lang="en-GB" b="1" dirty="0">
                <a:solidFill>
                  <a:srgbClr val="3F3F3F"/>
                </a:solidFill>
              </a:rPr>
              <a:t>Ask what could be improved </a:t>
            </a:r>
            <a:r>
              <a:rPr lang="en-GB" dirty="0">
                <a:solidFill>
                  <a:srgbClr val="3F3F3F"/>
                </a:solidFill>
              </a:rPr>
              <a:t>for future responses</a:t>
            </a:r>
          </a:p>
          <a:p>
            <a:pPr marL="342866" indent="-342866" defTabSz="914309">
              <a:spcAft>
                <a:spcPts val="1800"/>
              </a:spcAft>
            </a:pPr>
            <a:r>
              <a:rPr lang="en-GB" dirty="0">
                <a:solidFill>
                  <a:srgbClr val="3F3F3F"/>
                </a:solidFill>
              </a:rPr>
              <a:t>Include questions in the </a:t>
            </a:r>
            <a:r>
              <a:rPr lang="en-GB" b="1" dirty="0">
                <a:solidFill>
                  <a:srgbClr val="3F3F3F"/>
                </a:solidFill>
              </a:rPr>
              <a:t>evaluation survey or </a:t>
            </a:r>
            <a:r>
              <a:rPr lang="en-GB" dirty="0">
                <a:solidFill>
                  <a:srgbClr val="3F3F3F"/>
                </a:solidFill>
              </a:rPr>
              <a:t>ask through </a:t>
            </a:r>
            <a:r>
              <a:rPr lang="en-GB" b="1" dirty="0">
                <a:solidFill>
                  <a:srgbClr val="3F3F3F"/>
                </a:solidFill>
              </a:rPr>
              <a:t>FGDs, KIIs or community meetings</a:t>
            </a:r>
          </a:p>
          <a:p>
            <a:pPr marL="342866" indent="-342866" defTabSz="914309">
              <a:spcAft>
                <a:spcPts val="1800"/>
              </a:spcAft>
            </a:pPr>
            <a:r>
              <a:rPr lang="en-GB" b="1" dirty="0">
                <a:solidFill>
                  <a:srgbClr val="3F3F3F"/>
                </a:solidFill>
              </a:rPr>
              <a:t>Share evaluation findings </a:t>
            </a:r>
            <a:r>
              <a:rPr lang="en-GB" dirty="0">
                <a:solidFill>
                  <a:srgbClr val="3F3F3F"/>
                </a:solidFill>
              </a:rPr>
              <a:t>internally</a:t>
            </a:r>
          </a:p>
          <a:p>
            <a:pPr marL="0" indent="0" defTabSz="914309">
              <a:spcAft>
                <a:spcPts val="0"/>
              </a:spcAft>
              <a:buNone/>
            </a:pPr>
            <a:endParaRPr lang="en-GB" b="1" dirty="0">
              <a:solidFill>
                <a:srgbClr val="3F3F3F"/>
              </a:solidFill>
            </a:endParaRPr>
          </a:p>
          <a:p>
            <a:pPr marL="0" indent="0" defTabSz="914309">
              <a:spcAft>
                <a:spcPts val="1800"/>
              </a:spcAft>
              <a:buNone/>
            </a:pPr>
            <a:r>
              <a:rPr lang="en-GB" sz="2799" b="1" dirty="0">
                <a:solidFill>
                  <a:srgbClr val="F5333F"/>
                </a:solidFill>
              </a:rPr>
              <a:t>Advanced:</a:t>
            </a:r>
          </a:p>
          <a:p>
            <a:pPr marL="342866" indent="-342866" defTabSz="914309">
              <a:spcAft>
                <a:spcPts val="1800"/>
              </a:spcAft>
            </a:pPr>
            <a:r>
              <a:rPr lang="en-GB" dirty="0">
                <a:solidFill>
                  <a:srgbClr val="3F3F3F"/>
                </a:solidFill>
              </a:rPr>
              <a:t>Involve communities in planning the evaluation</a:t>
            </a:r>
          </a:p>
          <a:p>
            <a:pPr marL="342866" indent="-342866" defTabSz="914309">
              <a:spcAft>
                <a:spcPts val="1800"/>
              </a:spcAft>
            </a:pPr>
            <a:r>
              <a:rPr lang="en-GB" dirty="0">
                <a:solidFill>
                  <a:srgbClr val="3F3F3F"/>
                </a:solidFill>
              </a:rPr>
              <a:t>Organise a community-led evaluation</a:t>
            </a:r>
          </a:p>
          <a:p>
            <a:pPr marL="342866" indent="-342866" defTabSz="914309">
              <a:spcAft>
                <a:spcPts val="1800"/>
              </a:spcAft>
            </a:pPr>
            <a:r>
              <a:rPr lang="en-GB" dirty="0">
                <a:solidFill>
                  <a:srgbClr val="3F3F3F"/>
                </a:solidFill>
              </a:rPr>
              <a:t>Discuss evaluation findings with communities</a:t>
            </a:r>
          </a:p>
          <a:p>
            <a:pPr marL="342866" indent="-342866" defTabSz="914309">
              <a:spcAft>
                <a:spcPts val="1800"/>
              </a:spcAft>
            </a:pPr>
            <a:r>
              <a:rPr lang="en-GB" dirty="0">
                <a:solidFill>
                  <a:srgbClr val="3F3F3F"/>
                </a:solidFill>
              </a:rPr>
              <a:t>Discuss and share findings with external partners</a:t>
            </a:r>
          </a:p>
        </p:txBody>
      </p:sp>
      <p:pic>
        <p:nvPicPr>
          <p:cNvPr id="6" name="Picture 5" descr="Logo&#10;&#10;Description automatically generated">
            <a:extLst>
              <a:ext uri="{FF2B5EF4-FFF2-40B4-BE49-F238E27FC236}">
                <a16:creationId xmlns:a16="http://schemas.microsoft.com/office/drawing/2014/main" id="{E97C86A7-D64E-9046-8C96-E3464241DE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66079" y="9530640"/>
            <a:ext cx="2243355" cy="611825"/>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A77EE56-94E5-5544-A693-650DD92034E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6079" y="8681713"/>
            <a:ext cx="2712420" cy="703598"/>
          </a:xfrm>
          <a:prstGeom prst="rect">
            <a:avLst/>
          </a:prstGeom>
        </p:spPr>
      </p:pic>
    </p:spTree>
    <p:extLst>
      <p:ext uri="{BB962C8B-B14F-4D97-AF65-F5344CB8AC3E}">
        <p14:creationId xmlns:p14="http://schemas.microsoft.com/office/powerpoint/2010/main" val="3799434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82893" y="565083"/>
            <a:ext cx="9261392" cy="2162130"/>
          </a:xfrm>
          <a:prstGeom prst="rect">
            <a:avLst/>
          </a:prstGeom>
          <a:noFill/>
        </p:spPr>
        <p:txBody>
          <a:bodyPr wrap="square" rtlCol="0">
            <a:spAutoFit/>
          </a:bodyPr>
          <a:lstStyle/>
          <a:p>
            <a:pPr defTabSz="914309">
              <a:spcAft>
                <a:spcPts val="300"/>
              </a:spcAft>
            </a:pPr>
            <a:r>
              <a:rPr lang="en-US" sz="4400" b="1">
                <a:solidFill>
                  <a:srgbClr val="33394B"/>
                </a:solidFill>
                <a:latin typeface="Montserrat" pitchFamily="2" charset="77"/>
                <a:ea typeface="Roboto Black" panose="02000000000000000000" pitchFamily="2" charset="0"/>
                <a:cs typeface="Open Sans Light" panose="020B0306030504020204" pitchFamily="34" charset="0"/>
              </a:rPr>
              <a:t>Evaluation questions to measure accountability?  </a:t>
            </a:r>
          </a:p>
          <a:p>
            <a:pPr defTabSz="914309">
              <a:spcAft>
                <a:spcPts val="300"/>
              </a:spcAft>
            </a:pPr>
            <a:r>
              <a:rPr lang="en-US" sz="4400">
                <a:solidFill>
                  <a:srgbClr val="F5333F"/>
                </a:solidFill>
                <a:latin typeface="Montserrat" pitchFamily="2" charset="77"/>
                <a:ea typeface="Roboto Black" panose="02000000000000000000" pitchFamily="2" charset="0"/>
                <a:cs typeface="Open Sans Light" panose="020B0306030504020204" pitchFamily="34" charset="0"/>
              </a:rPr>
              <a:t>Discuss</a:t>
            </a:r>
          </a:p>
        </p:txBody>
      </p:sp>
      <p:sp>
        <p:nvSpPr>
          <p:cNvPr id="7" name="TextBox 6">
            <a:extLst>
              <a:ext uri="{FF2B5EF4-FFF2-40B4-BE49-F238E27FC236}">
                <a16:creationId xmlns:a16="http://schemas.microsoft.com/office/drawing/2014/main" id="{7EFEE95C-271F-AB4B-9A78-3A6EF8C2D4D8}"/>
              </a:ext>
            </a:extLst>
          </p:cNvPr>
          <p:cNvSpPr txBox="1"/>
          <p:nvPr/>
        </p:nvSpPr>
        <p:spPr>
          <a:xfrm>
            <a:off x="582896" y="3214031"/>
            <a:ext cx="8442303" cy="65094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defTabSz="914309">
              <a:spcAft>
                <a:spcPts val="1800"/>
              </a:spcAft>
            </a:pPr>
            <a:r>
              <a:rPr lang="en-GB" b="1" dirty="0">
                <a:solidFill>
                  <a:srgbClr val="3F3F3F"/>
                </a:solidFill>
              </a:rPr>
              <a:t>Relevance</a:t>
            </a:r>
            <a:r>
              <a:rPr lang="en-GB" dirty="0">
                <a:solidFill>
                  <a:srgbClr val="3F3F3F"/>
                </a:solidFill>
              </a:rPr>
              <a:t> – did we meet the needs?</a:t>
            </a:r>
          </a:p>
          <a:p>
            <a:pPr marL="342866" indent="-342866" defTabSz="914309">
              <a:spcAft>
                <a:spcPts val="1800"/>
              </a:spcAft>
            </a:pPr>
            <a:r>
              <a:rPr lang="en-GB" b="1" dirty="0">
                <a:solidFill>
                  <a:srgbClr val="3F3F3F"/>
                </a:solidFill>
              </a:rPr>
              <a:t>Fairness</a:t>
            </a:r>
            <a:r>
              <a:rPr lang="en-GB" dirty="0">
                <a:solidFill>
                  <a:srgbClr val="3F3F3F"/>
                </a:solidFill>
              </a:rPr>
              <a:t> – did we help the right people</a:t>
            </a:r>
          </a:p>
          <a:p>
            <a:pPr marL="342866" indent="-342866" defTabSz="914309">
              <a:spcAft>
                <a:spcPts val="1800"/>
              </a:spcAft>
            </a:pPr>
            <a:r>
              <a:rPr lang="en-GB" b="1" dirty="0">
                <a:solidFill>
                  <a:srgbClr val="3F3F3F"/>
                </a:solidFill>
              </a:rPr>
              <a:t>Timeliness</a:t>
            </a:r>
            <a:r>
              <a:rPr lang="en-GB" dirty="0">
                <a:solidFill>
                  <a:srgbClr val="3F3F3F"/>
                </a:solidFill>
              </a:rPr>
              <a:t> – was aid provided quickly?</a:t>
            </a:r>
          </a:p>
          <a:p>
            <a:pPr marL="342866" indent="-342866" defTabSz="914309">
              <a:spcAft>
                <a:spcPts val="1800"/>
              </a:spcAft>
            </a:pPr>
            <a:r>
              <a:rPr lang="en-GB" b="1" dirty="0">
                <a:solidFill>
                  <a:srgbClr val="3F3F3F"/>
                </a:solidFill>
              </a:rPr>
              <a:t>Behaviours</a:t>
            </a:r>
            <a:r>
              <a:rPr lang="en-GB" dirty="0">
                <a:solidFill>
                  <a:srgbClr val="3F3F3F"/>
                </a:solidFill>
              </a:rPr>
              <a:t> – did we treat people with respect?</a:t>
            </a:r>
          </a:p>
          <a:p>
            <a:pPr marL="342866" indent="-342866" defTabSz="914309">
              <a:spcAft>
                <a:spcPts val="1800"/>
              </a:spcAft>
            </a:pPr>
            <a:r>
              <a:rPr lang="en-GB" b="1" dirty="0">
                <a:solidFill>
                  <a:srgbClr val="3F3F3F"/>
                </a:solidFill>
              </a:rPr>
              <a:t>Communication</a:t>
            </a:r>
            <a:r>
              <a:rPr lang="en-GB" dirty="0">
                <a:solidFill>
                  <a:srgbClr val="3F3F3F"/>
                </a:solidFill>
              </a:rPr>
              <a:t> – were people informed about response plans? Understand selection processes?</a:t>
            </a:r>
          </a:p>
          <a:p>
            <a:pPr marL="342866" indent="-342866" defTabSz="914309">
              <a:spcAft>
                <a:spcPts val="1800"/>
              </a:spcAft>
            </a:pPr>
            <a:r>
              <a:rPr lang="en-GB" b="1" dirty="0">
                <a:solidFill>
                  <a:srgbClr val="3F3F3F"/>
                </a:solidFill>
              </a:rPr>
              <a:t>Participation</a:t>
            </a:r>
            <a:r>
              <a:rPr lang="en-GB" dirty="0">
                <a:solidFill>
                  <a:srgbClr val="3F3F3F"/>
                </a:solidFill>
              </a:rPr>
              <a:t> – did people feel listened to? Were they able to participate in decisions?</a:t>
            </a:r>
          </a:p>
          <a:p>
            <a:pPr marL="342866" indent="-342866" defTabSz="914309">
              <a:spcAft>
                <a:spcPts val="1800"/>
              </a:spcAft>
            </a:pPr>
            <a:r>
              <a:rPr lang="en-GB" b="1" dirty="0">
                <a:solidFill>
                  <a:srgbClr val="3F3F3F"/>
                </a:solidFill>
              </a:rPr>
              <a:t>Feedback</a:t>
            </a:r>
            <a:r>
              <a:rPr lang="en-GB" dirty="0">
                <a:solidFill>
                  <a:srgbClr val="3F3F3F"/>
                </a:solidFill>
              </a:rPr>
              <a:t> – did people know how to share feedback? Did they get a response? Was their feedback acted on?</a:t>
            </a:r>
          </a:p>
          <a:p>
            <a:pPr marL="342866" indent="-342866" defTabSz="914309">
              <a:spcAft>
                <a:spcPts val="1800"/>
              </a:spcAft>
            </a:pPr>
            <a:r>
              <a:rPr lang="en-GB" b="1" dirty="0">
                <a:solidFill>
                  <a:srgbClr val="3F3F3F"/>
                </a:solidFill>
              </a:rPr>
              <a:t>RCCE</a:t>
            </a:r>
            <a:r>
              <a:rPr lang="en-GB" dirty="0">
                <a:solidFill>
                  <a:srgbClr val="3F3F3F"/>
                </a:solidFill>
              </a:rPr>
              <a:t> – as above + did people receive information about the risk? Did they trust the information</a:t>
            </a:r>
            <a:r>
              <a:rPr lang="en-CH">
                <a:solidFill>
                  <a:srgbClr val="3F3F3F"/>
                </a:solidFill>
              </a:rPr>
              <a:t>/actors</a:t>
            </a:r>
            <a:r>
              <a:rPr lang="en-GB" dirty="0">
                <a:solidFill>
                  <a:srgbClr val="3F3F3F"/>
                </a:solidFill>
              </a:rPr>
              <a:t> and follow it? </a:t>
            </a:r>
            <a:endParaRPr lang="en-GB" dirty="0">
              <a:solidFill>
                <a:srgbClr val="00B050"/>
              </a:solidFill>
            </a:endParaRPr>
          </a:p>
        </p:txBody>
      </p:sp>
      <p:pic>
        <p:nvPicPr>
          <p:cNvPr id="9" name="Picture Placeholder 8">
            <a:extLst>
              <a:ext uri="{FF2B5EF4-FFF2-40B4-BE49-F238E27FC236}">
                <a16:creationId xmlns:a16="http://schemas.microsoft.com/office/drawing/2014/main" id="{70101428-FBED-554A-A3BC-EB1ED30102B1}"/>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8"/>
          <a:stretch/>
        </p:blipFill>
        <p:spPr>
          <a:xfrm>
            <a:off x="9025199" y="794"/>
            <a:ext cx="9261392" cy="10287000"/>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p:spPr>
      </p:pic>
    </p:spTree>
    <p:extLst>
      <p:ext uri="{BB962C8B-B14F-4D97-AF65-F5344CB8AC3E}">
        <p14:creationId xmlns:p14="http://schemas.microsoft.com/office/powerpoint/2010/main" val="237685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678A757-78B5-0549-8A5E-D8EB7A68DEE4}"/>
              </a:ext>
            </a:extLst>
          </p:cNvPr>
          <p:cNvSpPr>
            <a:spLocks noGrp="1"/>
          </p:cNvSpPr>
          <p:nvPr>
            <p:ph type="title" idx="4294967295"/>
          </p:nvPr>
        </p:nvSpPr>
        <p:spPr>
          <a:xfrm>
            <a:off x="195943" y="225198"/>
            <a:ext cx="13458825" cy="1081088"/>
          </a:xfrm>
          <a:prstGeom prst="rect">
            <a:avLst/>
          </a:prstGeom>
        </p:spPr>
        <p:txBody>
          <a:bodyPr/>
          <a:lstStyle/>
          <a:p>
            <a:r>
              <a:rPr lang="en-GB" sz="4400" b="1" dirty="0">
                <a:latin typeface="Montserrat" pitchFamily="2" charset="77"/>
              </a:rPr>
              <a:t>An example from Nepal</a:t>
            </a:r>
            <a:br>
              <a:rPr lang="en-GB" sz="4400" b="1" dirty="0">
                <a:latin typeface="Montserrat" pitchFamily="2" charset="77"/>
              </a:rPr>
            </a:br>
            <a:br>
              <a:rPr lang="en-GB" sz="4400" b="1" dirty="0">
                <a:latin typeface="Montserrat" pitchFamily="2" charset="77"/>
              </a:rPr>
            </a:br>
            <a:r>
              <a:rPr lang="en-GB" sz="3600" dirty="0">
                <a:solidFill>
                  <a:srgbClr val="FF0000"/>
                </a:solidFill>
                <a:latin typeface="Montserrat" pitchFamily="2" charset="77"/>
                <a:hlinkClick r:id="rId3">
                  <a:extLst>
                    <a:ext uri="{A12FA001-AC4F-418D-AE19-62706E023703}">
                      <ahyp:hlinkClr xmlns:ahyp="http://schemas.microsoft.com/office/drawing/2018/hyperlinkcolor" val="tx"/>
                    </a:ext>
                  </a:extLst>
                </a:hlinkClick>
              </a:rPr>
              <a:t>https://www.youtube.com/watch?v=KUh6WJ87a44</a:t>
            </a:r>
            <a:r>
              <a:rPr lang="en-GB" sz="3600" dirty="0">
                <a:solidFill>
                  <a:srgbClr val="FF0000"/>
                </a:solidFill>
                <a:latin typeface="Montserrat" pitchFamily="2" charset="77"/>
              </a:rPr>
              <a:t> </a:t>
            </a:r>
          </a:p>
        </p:txBody>
      </p:sp>
    </p:spTree>
    <p:extLst>
      <p:ext uri="{BB962C8B-B14F-4D97-AF65-F5344CB8AC3E}">
        <p14:creationId xmlns:p14="http://schemas.microsoft.com/office/powerpoint/2010/main" val="354036205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7286" y="6862897"/>
            <a:ext cx="4377083"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FGDs in evaluations </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606915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606277"/>
            <a:ext cx="13495038" cy="1485022"/>
          </a:xfrm>
          <a:prstGeom prst="rect">
            <a:avLst/>
          </a:prstGeom>
          <a:noFill/>
        </p:spPr>
        <p:txBody>
          <a:bodyPr wrap="square" rtlCol="0">
            <a:spAutoFit/>
          </a:bodyPr>
          <a:lstStyle/>
          <a:p>
            <a:pPr defTabSz="914309">
              <a:spcAft>
                <a:spcPts val="300"/>
              </a:spcAft>
            </a:pPr>
            <a:r>
              <a:rPr lang="en-US" sz="4400" b="1">
                <a:solidFill>
                  <a:srgbClr val="33394B"/>
                </a:solidFill>
                <a:latin typeface="Montserrat" pitchFamily="2" charset="77"/>
                <a:ea typeface="Roboto Black" panose="02000000000000000000" pitchFamily="2" charset="0"/>
                <a:cs typeface="Open Sans Light" panose="020B0306030504020204" pitchFamily="34" charset="0"/>
              </a:rPr>
              <a:t>Action 10:</a:t>
            </a:r>
          </a:p>
          <a:p>
            <a:pPr defTabSz="914309">
              <a:spcAft>
                <a:spcPts val="300"/>
              </a:spcAft>
            </a:pPr>
            <a:r>
              <a:rPr lang="en-US" sz="4400" b="1">
                <a:solidFill>
                  <a:srgbClr val="FF0000"/>
                </a:solidFill>
                <a:latin typeface="Montserrat" pitchFamily="2" charset="77"/>
                <a:ea typeface="Roboto Black" panose="02000000000000000000" pitchFamily="2" charset="0"/>
                <a:cs typeface="Open Sans Light" panose="020B0306030504020204" pitchFamily="34" charset="0"/>
              </a:rPr>
              <a:t>Include the community in the evaluation </a:t>
            </a:r>
            <a:endParaRPr lang="ru-RU" sz="4400" b="1">
              <a:solidFill>
                <a:srgbClr val="FF0000"/>
              </a:solidFill>
              <a:ea typeface="Roboto Black" panose="02000000000000000000" pitchFamily="2" charset="0"/>
              <a:cs typeface="Open Sans Light" panose="020B030603050402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1557287" y="4411868"/>
            <a:ext cx="3715703"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a:solidFill>
                  <a:srgbClr val="3F3F3F"/>
                </a:solidFill>
                <a:latin typeface="Open Sans" panose="020B0606030504020204" pitchFamily="34" charset="0"/>
                <a:ea typeface="Open Sans" panose="020B0606030504020204" pitchFamily="34" charset="0"/>
                <a:cs typeface="Open Sans" panose="020B0606030504020204" pitchFamily="34" charset="0"/>
              </a:rPr>
              <a:t>Includes questions to ask in evaluations</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365" y="3535702"/>
            <a:ext cx="3377679" cy="876165"/>
          </a:xfrm>
          <a:prstGeom prst="rect">
            <a:avLst/>
          </a:prstGeom>
        </p:spPr>
      </p:pic>
      <p:pic>
        <p:nvPicPr>
          <p:cNvPr id="8" name="Picture 7" descr="Table&#10;&#10;Description automatically generated">
            <a:extLst>
              <a:ext uri="{FF2B5EF4-FFF2-40B4-BE49-F238E27FC236}">
                <a16:creationId xmlns:a16="http://schemas.microsoft.com/office/drawing/2014/main" id="{9C527394-B2EB-DB42-81CD-8976F8ECC7E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06722" y="2590917"/>
            <a:ext cx="11830246" cy="7091394"/>
          </a:xfrm>
          <a:prstGeom prst="rect">
            <a:avLst/>
          </a:prstGeom>
        </p:spPr>
      </p:pic>
    </p:spTree>
    <p:extLst>
      <p:ext uri="{BB962C8B-B14F-4D97-AF65-F5344CB8AC3E}">
        <p14:creationId xmlns:p14="http://schemas.microsoft.com/office/powerpoint/2010/main" val="6053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IFRC_2011 presentation-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3C8151-E62B-4409-A865-E95B5547878E}">
  <ds:schemaRefs>
    <ds:schemaRef ds:uri="http://schemas.microsoft.com/sharepoint/v3/contenttype/forms"/>
  </ds:schemaRefs>
</ds:datastoreItem>
</file>

<file path=customXml/itemProps2.xml><?xml version="1.0" encoding="utf-8"?>
<ds:datastoreItem xmlns:ds="http://schemas.openxmlformats.org/officeDocument/2006/customXml" ds:itemID="{4238FE0C-DBA8-49C2-B1FF-FA82DF68573B}">
  <ds:schemaRefs>
    <ds:schemaRef ds:uri="http://purl.org/dc/terms/"/>
    <ds:schemaRef ds:uri="http://purl.org/dc/dcmitype/"/>
    <ds:schemaRef ds:uri="http://schemas.microsoft.com/office/2006/documentManagement/types"/>
    <ds:schemaRef ds:uri="http://schemas.microsoft.com/office/infopath/2007/PartnerControls"/>
    <ds:schemaRef ds:uri="133e5729-7bb1-4685-bd1f-c5e580a2ee33"/>
    <ds:schemaRef ds:uri="http://schemas.microsoft.com/office/2006/metadata/properties"/>
    <ds:schemaRef ds:uri="http://schemas.openxmlformats.org/package/2006/metadata/core-properties"/>
    <ds:schemaRef ds:uri="http://www.w3.org/XML/1998/namespace"/>
    <ds:schemaRef ds:uri="cf328f71-004c-4ec5-8aac-4c1fe87c002c"/>
    <ds:schemaRef ds:uri="http://schemas.microsoft.com/sharepoint/v3"/>
    <ds:schemaRef ds:uri="http://purl.org/dc/elements/1.1/"/>
  </ds:schemaRefs>
</ds:datastoreItem>
</file>

<file path=customXml/itemProps3.xml><?xml version="1.0" encoding="utf-8"?>
<ds:datastoreItem xmlns:ds="http://schemas.openxmlformats.org/officeDocument/2006/customXml" ds:itemID="{AEAC76A9-427D-4E03-9557-77CB103F5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1053</TotalTime>
  <Words>32293</Words>
  <Application>Microsoft Macintosh PowerPoint</Application>
  <PresentationFormat>Custom</PresentationFormat>
  <Paragraphs>2493</Paragraphs>
  <Slides>105</Slides>
  <Notes>105</Notes>
  <HiddenSlides>2</HiddenSlides>
  <MMClips>0</MMClips>
  <ScaleCrop>false</ScaleCrop>
  <HeadingPairs>
    <vt:vector size="6" baseType="variant">
      <vt:variant>
        <vt:lpstr>Fonts Used</vt:lpstr>
      </vt:variant>
      <vt:variant>
        <vt:i4>14</vt:i4>
      </vt:variant>
      <vt:variant>
        <vt:lpstr>Theme</vt:lpstr>
      </vt:variant>
      <vt:variant>
        <vt:i4>11</vt:i4>
      </vt:variant>
      <vt:variant>
        <vt:lpstr>Slide Titles</vt:lpstr>
      </vt:variant>
      <vt:variant>
        <vt:i4>105</vt:i4>
      </vt:variant>
    </vt:vector>
  </HeadingPairs>
  <TitlesOfParts>
    <vt:vector size="130" baseType="lpstr">
      <vt:lpstr>Roboto</vt:lpstr>
      <vt:lpstr>Montserrat Light</vt:lpstr>
      <vt:lpstr>Calibri</vt:lpstr>
      <vt:lpstr>Wingdings</vt:lpstr>
      <vt:lpstr>Open Sans</vt:lpstr>
      <vt:lpstr>Times New Roman</vt:lpstr>
      <vt:lpstr>Arial</vt:lpstr>
      <vt:lpstr>Noto Sans Symbols</vt:lpstr>
      <vt:lpstr>Montserrat SemiBold</vt:lpstr>
      <vt:lpstr>Roboto Black</vt:lpstr>
      <vt:lpstr>Montserrat</vt:lpstr>
      <vt:lpstr>Arial,Sans-Serif</vt:lpstr>
      <vt:lpstr>Bebas Neue</vt:lpstr>
      <vt:lpstr>Calibri Light</vt:lpstr>
      <vt:lpstr>Office Theme</vt:lpstr>
      <vt:lpstr>Network</vt:lpstr>
      <vt:lpstr>2_IFRC_2011 presentation-EN</vt:lpstr>
      <vt:lpstr>1_Office Theme</vt:lpstr>
      <vt:lpstr>2_Office Theme</vt:lpstr>
      <vt:lpstr>5_Office Theme</vt:lpstr>
      <vt:lpstr>3_Office Theme</vt:lpstr>
      <vt:lpstr>4_Office Theme</vt:lpstr>
      <vt:lpstr>6_Office Theme</vt:lpstr>
      <vt:lpstr>7_Office Theme</vt:lpstr>
      <vt:lpstr>Thème Office</vt:lpstr>
      <vt:lpstr>PowerPoint Presentation</vt:lpstr>
      <vt:lpstr>PowerPoint Presentation</vt:lpstr>
      <vt:lpstr>PowerPoint Presentation</vt:lpstr>
      <vt:lpstr>PowerPoint Presentation</vt:lpstr>
      <vt:lpstr>PowerPoint Presentation</vt:lpstr>
      <vt:lpstr>PowerPoint Presentation</vt:lpstr>
      <vt:lpstr>INTRODUCTION TO CEA SESSION 1</vt:lpstr>
      <vt:lpstr>PowerPoint Presentation</vt:lpstr>
      <vt:lpstr>PowerPoint Presentation</vt:lpstr>
      <vt:lpstr>Different name – same 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MINIMUM ACTIONS FOR CEA IN EMERGENCIES SESSION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IN EMERGENCY ASSESSMENTS SESSION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IN RESPONSE PLANNING SESSION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DURING RESPONSE IMPLEMENTATION SESSION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IN RESPONSE EVALUATIONS SESSION 6 </vt:lpstr>
      <vt:lpstr>PowerPoint Presentation</vt:lpstr>
      <vt:lpstr>PowerPoint Presentation</vt:lpstr>
      <vt:lpstr>An example from Nepal  https://www.youtube.com/watch?v=KUh6WJ87a44 </vt:lpstr>
      <vt:lpstr>PowerPoint Presentation</vt:lpstr>
      <vt:lpstr>PowerPoint Presentation</vt:lpstr>
      <vt:lpstr>ACTION PLANNING &amp; CLOSE SESSION 7 </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10</cp:revision>
  <cp:lastPrinted>2022-06-28T13:26:52Z</cp:lastPrinted>
  <dcterms:created xsi:type="dcterms:W3CDTF">2015-02-25T15:20:40Z</dcterms:created>
  <dcterms:modified xsi:type="dcterms:W3CDTF">2023-01-05T12:52:10Z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2021-09-17T08:56:16Z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0c891026-5dbd-4513-b1cb-ab21cb042fc0</vt:lpwstr>
  </property>
  <property fmtid="{D5CDD505-2E9C-101B-9397-08002B2CF9AE}" pid="8" name="MSIP_Label_caf3f7fd-5cd4-4287-9002-aceb9af13c42_ContentBits">
    <vt:lpwstr>2</vt:lpwstr>
  </property>
  <property fmtid="{D5CDD505-2E9C-101B-9397-08002B2CF9AE}" pid="9" name="ClassificationContentMarkingFooterLocations">
    <vt:lpwstr>Office Theme:3</vt:lpwstr>
  </property>
  <property fmtid="{D5CDD505-2E9C-101B-9397-08002B2CF9AE}" pid="10" name="ClassificationContentMarkingFooterText">
    <vt:lpwstr>Public</vt:lpwstr>
  </property>
  <property fmtid="{D5CDD505-2E9C-101B-9397-08002B2CF9AE}" pid="11" name="ContentTypeId">
    <vt:lpwstr>0x01010088EE9237482712449971AC4496F4F58A</vt:lpwstr>
  </property>
  <property fmtid="{D5CDD505-2E9C-101B-9397-08002B2CF9AE}" pid="12" name="MediaServiceImageTags">
    <vt:lpwstr/>
  </property>
</Properties>
</file>